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62"/>
  </p:notesMasterIdLst>
  <p:handoutMasterIdLst>
    <p:handoutMasterId r:id="rId63"/>
  </p:handoutMasterIdLst>
  <p:sldIdLst>
    <p:sldId id="256" r:id="rId2"/>
    <p:sldId id="406" r:id="rId3"/>
    <p:sldId id="407" r:id="rId4"/>
    <p:sldId id="408" r:id="rId5"/>
    <p:sldId id="409" r:id="rId6"/>
    <p:sldId id="410" r:id="rId7"/>
    <p:sldId id="411" r:id="rId8"/>
    <p:sldId id="412" r:id="rId9"/>
    <p:sldId id="413" r:id="rId10"/>
    <p:sldId id="414" r:id="rId11"/>
    <p:sldId id="415" r:id="rId12"/>
    <p:sldId id="417" r:id="rId13"/>
    <p:sldId id="418" r:id="rId14"/>
    <p:sldId id="419" r:id="rId15"/>
    <p:sldId id="416" r:id="rId16"/>
    <p:sldId id="420" r:id="rId17"/>
    <p:sldId id="421" r:id="rId18"/>
    <p:sldId id="422" r:id="rId19"/>
    <p:sldId id="423" r:id="rId20"/>
    <p:sldId id="424" r:id="rId21"/>
    <p:sldId id="425" r:id="rId22"/>
    <p:sldId id="426" r:id="rId23"/>
    <p:sldId id="427" r:id="rId24"/>
    <p:sldId id="429" r:id="rId25"/>
    <p:sldId id="430" r:id="rId26"/>
    <p:sldId id="432" r:id="rId27"/>
    <p:sldId id="434" r:id="rId28"/>
    <p:sldId id="435" r:id="rId29"/>
    <p:sldId id="436" r:id="rId30"/>
    <p:sldId id="437" r:id="rId31"/>
    <p:sldId id="438" r:id="rId32"/>
    <p:sldId id="439" r:id="rId33"/>
    <p:sldId id="440" r:id="rId34"/>
    <p:sldId id="441" r:id="rId35"/>
    <p:sldId id="442" r:id="rId36"/>
    <p:sldId id="443" r:id="rId37"/>
    <p:sldId id="433" r:id="rId38"/>
    <p:sldId id="431" r:id="rId39"/>
    <p:sldId id="444" r:id="rId40"/>
    <p:sldId id="445" r:id="rId41"/>
    <p:sldId id="446" r:id="rId42"/>
    <p:sldId id="447" r:id="rId43"/>
    <p:sldId id="448" r:id="rId44"/>
    <p:sldId id="449" r:id="rId45"/>
    <p:sldId id="450" r:id="rId46"/>
    <p:sldId id="451" r:id="rId47"/>
    <p:sldId id="452" r:id="rId48"/>
    <p:sldId id="453" r:id="rId49"/>
    <p:sldId id="454" r:id="rId50"/>
    <p:sldId id="455" r:id="rId51"/>
    <p:sldId id="456" r:id="rId52"/>
    <p:sldId id="457" r:id="rId53"/>
    <p:sldId id="458" r:id="rId54"/>
    <p:sldId id="459" r:id="rId55"/>
    <p:sldId id="460" r:id="rId56"/>
    <p:sldId id="461" r:id="rId57"/>
    <p:sldId id="462" r:id="rId58"/>
    <p:sldId id="463" r:id="rId59"/>
    <p:sldId id="464" r:id="rId60"/>
    <p:sldId id="405" r:id="rId6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Varsayılan Bölüm" id="{B1328661-CF1A-4A7F-B8DA-5589B33D22BB}">
          <p14:sldIdLst>
            <p14:sldId id="256"/>
            <p14:sldId id="406"/>
            <p14:sldId id="407"/>
            <p14:sldId id="408"/>
            <p14:sldId id="409"/>
            <p14:sldId id="410"/>
            <p14:sldId id="411"/>
            <p14:sldId id="412"/>
            <p14:sldId id="413"/>
            <p14:sldId id="414"/>
            <p14:sldId id="415"/>
            <p14:sldId id="417"/>
            <p14:sldId id="418"/>
            <p14:sldId id="419"/>
            <p14:sldId id="416"/>
            <p14:sldId id="420"/>
            <p14:sldId id="421"/>
            <p14:sldId id="422"/>
            <p14:sldId id="423"/>
            <p14:sldId id="424"/>
            <p14:sldId id="425"/>
            <p14:sldId id="426"/>
            <p14:sldId id="427"/>
            <p14:sldId id="429"/>
            <p14:sldId id="430"/>
            <p14:sldId id="432"/>
            <p14:sldId id="434"/>
            <p14:sldId id="435"/>
            <p14:sldId id="436"/>
            <p14:sldId id="437"/>
            <p14:sldId id="438"/>
            <p14:sldId id="439"/>
            <p14:sldId id="440"/>
            <p14:sldId id="441"/>
            <p14:sldId id="442"/>
            <p14:sldId id="443"/>
            <p14:sldId id="433"/>
            <p14:sldId id="431"/>
            <p14:sldId id="444"/>
            <p14:sldId id="445"/>
            <p14:sldId id="446"/>
            <p14:sldId id="447"/>
            <p14:sldId id="448"/>
            <p14:sldId id="449"/>
            <p14:sldId id="450"/>
            <p14:sldId id="451"/>
            <p14:sldId id="452"/>
            <p14:sldId id="453"/>
            <p14:sldId id="454"/>
            <p14:sldId id="455"/>
            <p14:sldId id="456"/>
            <p14:sldId id="457"/>
            <p14:sldId id="458"/>
            <p14:sldId id="459"/>
            <p14:sldId id="460"/>
            <p14:sldId id="461"/>
            <p14:sldId id="462"/>
            <p14:sldId id="463"/>
            <p14:sldId id="464"/>
            <p14:sldId id="40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4" d="100"/>
          <a:sy n="84" d="100"/>
        </p:scale>
        <p:origin x="1426" y="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handoutMaster" Target="handoutMasters/handout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a:extLst>
              <a:ext uri="{FF2B5EF4-FFF2-40B4-BE49-F238E27FC236}">
                <a16:creationId xmlns:a16="http://schemas.microsoft.com/office/drawing/2014/main" xmlns="" id="{B6E79A41-EAAD-4D92-A552-F2CF6E02ABB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a:extLst>
              <a:ext uri="{FF2B5EF4-FFF2-40B4-BE49-F238E27FC236}">
                <a16:creationId xmlns:a16="http://schemas.microsoft.com/office/drawing/2014/main" xmlns="" id="{8878EF3C-4795-4F89-A149-F1FDB825DE5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9B07A5E-F59A-443E-A643-CAA4A915E80C}" type="datetimeFigureOut">
              <a:rPr lang="tr-TR" smtClean="0"/>
              <a:t>30.03.2022</a:t>
            </a:fld>
            <a:endParaRPr lang="tr-TR"/>
          </a:p>
        </p:txBody>
      </p:sp>
      <p:sp>
        <p:nvSpPr>
          <p:cNvPr id="4" name="Alt Bilgi Yer Tutucusu 3">
            <a:extLst>
              <a:ext uri="{FF2B5EF4-FFF2-40B4-BE49-F238E27FC236}">
                <a16:creationId xmlns:a16="http://schemas.microsoft.com/office/drawing/2014/main" xmlns="" id="{4E920556-D796-4206-B6BF-17C12FF09E2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5" name="Slayt Numarası Yer Tutucusu 4">
            <a:extLst>
              <a:ext uri="{FF2B5EF4-FFF2-40B4-BE49-F238E27FC236}">
                <a16:creationId xmlns:a16="http://schemas.microsoft.com/office/drawing/2014/main" xmlns="" id="{52A80311-2902-41F3-90F4-D3D28546D8F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656B3ED-35B3-4F35-81F5-93EF63CE8C10}" type="slidenum">
              <a:rPr lang="tr-TR" smtClean="0"/>
              <a:t>‹#›</a:t>
            </a:fld>
            <a:endParaRPr lang="tr-TR"/>
          </a:p>
        </p:txBody>
      </p:sp>
    </p:spTree>
    <p:extLst>
      <p:ext uri="{BB962C8B-B14F-4D97-AF65-F5344CB8AC3E}">
        <p14:creationId xmlns:p14="http://schemas.microsoft.com/office/powerpoint/2010/main" val="387309159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3A05FA4-DE4C-4406-B7FD-C5487ECC412F}" type="datetimeFigureOut">
              <a:rPr lang="tr-TR" smtClean="0"/>
              <a:t>30.03.2022</a:t>
            </a:fld>
            <a:endParaRPr lang="tr-TR"/>
          </a:p>
        </p:txBody>
      </p:sp>
      <p:sp>
        <p:nvSpPr>
          <p:cNvPr id="4" name="Slayt Resmi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D751FA-EE0C-4047-99C8-ECFD4D4EE22D}" type="slidenum">
              <a:rPr lang="tr-TR" smtClean="0"/>
              <a:t>‹#›</a:t>
            </a:fld>
            <a:endParaRPr lang="tr-TR"/>
          </a:p>
        </p:txBody>
      </p:sp>
    </p:spTree>
    <p:extLst>
      <p:ext uri="{BB962C8B-B14F-4D97-AF65-F5344CB8AC3E}">
        <p14:creationId xmlns:p14="http://schemas.microsoft.com/office/powerpoint/2010/main" val="813194193"/>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2DEB0B22-4AF6-4674-9BB2-CF7AA67B73E1}"/>
              </a:ext>
            </a:extLst>
          </p:cNvPr>
          <p:cNvSpPr>
            <a:spLocks noGrp="1"/>
          </p:cNvSpPr>
          <p:nvPr>
            <p:ph type="ctrTitle"/>
          </p:nvPr>
        </p:nvSpPr>
        <p:spPr>
          <a:xfrm>
            <a:off x="1143000" y="1122363"/>
            <a:ext cx="6858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xmlns="" id="{71D431E2-FEE6-4FB8-A61C-FD7829304A8E}"/>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xmlns="" id="{FB8CE5E7-B9EF-4288-9762-E06A0BB86173}"/>
              </a:ext>
            </a:extLst>
          </p:cNvPr>
          <p:cNvSpPr>
            <a:spLocks noGrp="1"/>
          </p:cNvSpPr>
          <p:nvPr>
            <p:ph type="dt" sz="half" idx="10"/>
          </p:nvPr>
        </p:nvSpPr>
        <p:spPr/>
        <p:txBody>
          <a:bodyPr/>
          <a:lstStyle/>
          <a:p>
            <a:fld id="{167BAED8-830F-46E9-BF2D-5BDFBFEAE5DA}" type="datetime1">
              <a:rPr lang="tr-TR" smtClean="0"/>
              <a:t>30.03.2022</a:t>
            </a:fld>
            <a:endParaRPr lang="tr-TR"/>
          </a:p>
        </p:txBody>
      </p:sp>
      <p:sp>
        <p:nvSpPr>
          <p:cNvPr id="5" name="Alt Bilgi Yer Tutucusu 4">
            <a:extLst>
              <a:ext uri="{FF2B5EF4-FFF2-40B4-BE49-F238E27FC236}">
                <a16:creationId xmlns:a16="http://schemas.microsoft.com/office/drawing/2014/main" xmlns="" id="{3E5CC8DF-1E91-402B-BAC6-4ECCF14FBE2A}"/>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xmlns="" id="{3F835087-47A7-497D-9BF6-45A3CA11B3C6}"/>
              </a:ext>
            </a:extLst>
          </p:cNvPr>
          <p:cNvSpPr>
            <a:spLocks noGrp="1"/>
          </p:cNvSpPr>
          <p:nvPr>
            <p:ph type="sldNum" sz="quarter" idx="12"/>
          </p:nvPr>
        </p:nvSpPr>
        <p:spPr/>
        <p:txBody>
          <a:bodyPr/>
          <a:lstStyle/>
          <a:p>
            <a:fld id="{F01F3D7E-AC51-4D34-B066-A9501F56C695}" type="slidenum">
              <a:rPr lang="tr-TR" smtClean="0"/>
              <a:t>‹#›</a:t>
            </a:fld>
            <a:endParaRPr lang="tr-TR"/>
          </a:p>
        </p:txBody>
      </p:sp>
    </p:spTree>
    <p:extLst>
      <p:ext uri="{BB962C8B-B14F-4D97-AF65-F5344CB8AC3E}">
        <p14:creationId xmlns:p14="http://schemas.microsoft.com/office/powerpoint/2010/main" val="6502041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C39E556A-83E2-4464-8C0D-597C356B2BDE}"/>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xmlns="" id="{168B55D3-60FA-4D90-BE18-825D8237F3CC}"/>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xmlns="" id="{76162C55-71F0-4C9E-8257-3F91C93DB8D4}"/>
              </a:ext>
            </a:extLst>
          </p:cNvPr>
          <p:cNvSpPr>
            <a:spLocks noGrp="1"/>
          </p:cNvSpPr>
          <p:nvPr>
            <p:ph type="dt" sz="half" idx="10"/>
          </p:nvPr>
        </p:nvSpPr>
        <p:spPr/>
        <p:txBody>
          <a:bodyPr/>
          <a:lstStyle/>
          <a:p>
            <a:fld id="{04F91692-A5DF-4C86-B49A-02AF210CA486}" type="datetime1">
              <a:rPr lang="tr-TR" smtClean="0"/>
              <a:t>30.03.2022</a:t>
            </a:fld>
            <a:endParaRPr lang="tr-TR"/>
          </a:p>
        </p:txBody>
      </p:sp>
      <p:sp>
        <p:nvSpPr>
          <p:cNvPr id="5" name="Alt Bilgi Yer Tutucusu 4">
            <a:extLst>
              <a:ext uri="{FF2B5EF4-FFF2-40B4-BE49-F238E27FC236}">
                <a16:creationId xmlns:a16="http://schemas.microsoft.com/office/drawing/2014/main" xmlns="" id="{C5CB5FA6-2F32-41BD-8DA6-16288AF80675}"/>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xmlns="" id="{62025C82-C49C-4C84-98F0-C18823A1BD90}"/>
              </a:ext>
            </a:extLst>
          </p:cNvPr>
          <p:cNvSpPr>
            <a:spLocks noGrp="1"/>
          </p:cNvSpPr>
          <p:nvPr>
            <p:ph type="sldNum" sz="quarter" idx="12"/>
          </p:nvPr>
        </p:nvSpPr>
        <p:spPr/>
        <p:txBody>
          <a:bodyPr/>
          <a:lstStyle/>
          <a:p>
            <a:fld id="{F01F3D7E-AC51-4D34-B066-A9501F56C695}" type="slidenum">
              <a:rPr lang="tr-TR" smtClean="0"/>
              <a:t>‹#›</a:t>
            </a:fld>
            <a:endParaRPr lang="tr-TR"/>
          </a:p>
        </p:txBody>
      </p:sp>
    </p:spTree>
    <p:extLst>
      <p:ext uri="{BB962C8B-B14F-4D97-AF65-F5344CB8AC3E}">
        <p14:creationId xmlns:p14="http://schemas.microsoft.com/office/powerpoint/2010/main" val="41710152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xmlns="" id="{DB8F0692-6A16-4606-BC1F-11C13015074C}"/>
              </a:ext>
            </a:extLst>
          </p:cNvPr>
          <p:cNvSpPr>
            <a:spLocks noGrp="1"/>
          </p:cNvSpPr>
          <p:nvPr>
            <p:ph type="title" orient="vert"/>
          </p:nvPr>
        </p:nvSpPr>
        <p:spPr>
          <a:xfrm>
            <a:off x="6543676" y="365125"/>
            <a:ext cx="1971675"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xmlns="" id="{DD892177-AD77-4B73-A76B-DBB6B972C791}"/>
              </a:ext>
            </a:extLst>
          </p:cNvPr>
          <p:cNvSpPr>
            <a:spLocks noGrp="1"/>
          </p:cNvSpPr>
          <p:nvPr>
            <p:ph type="body" orient="vert" idx="1"/>
          </p:nvPr>
        </p:nvSpPr>
        <p:spPr>
          <a:xfrm>
            <a:off x="628651" y="365125"/>
            <a:ext cx="5800725"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xmlns="" id="{9714317B-A9F8-4898-9398-A823164303E9}"/>
              </a:ext>
            </a:extLst>
          </p:cNvPr>
          <p:cNvSpPr>
            <a:spLocks noGrp="1"/>
          </p:cNvSpPr>
          <p:nvPr>
            <p:ph type="dt" sz="half" idx="10"/>
          </p:nvPr>
        </p:nvSpPr>
        <p:spPr/>
        <p:txBody>
          <a:bodyPr/>
          <a:lstStyle/>
          <a:p>
            <a:fld id="{CB7C7D01-CE46-4C6A-BCE3-A0B0D63978E5}" type="datetime1">
              <a:rPr lang="tr-TR" smtClean="0"/>
              <a:t>30.03.2022</a:t>
            </a:fld>
            <a:endParaRPr lang="tr-TR"/>
          </a:p>
        </p:txBody>
      </p:sp>
      <p:sp>
        <p:nvSpPr>
          <p:cNvPr id="5" name="Alt Bilgi Yer Tutucusu 4">
            <a:extLst>
              <a:ext uri="{FF2B5EF4-FFF2-40B4-BE49-F238E27FC236}">
                <a16:creationId xmlns:a16="http://schemas.microsoft.com/office/drawing/2014/main" xmlns="" id="{B828D9F1-AC22-429B-8EA4-2E7BDCCCE8F4}"/>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xmlns="" id="{EC83C4E6-AE62-4153-8FF8-E538F3CE04C8}"/>
              </a:ext>
            </a:extLst>
          </p:cNvPr>
          <p:cNvSpPr>
            <a:spLocks noGrp="1"/>
          </p:cNvSpPr>
          <p:nvPr>
            <p:ph type="sldNum" sz="quarter" idx="12"/>
          </p:nvPr>
        </p:nvSpPr>
        <p:spPr/>
        <p:txBody>
          <a:bodyPr/>
          <a:lstStyle/>
          <a:p>
            <a:fld id="{F01F3D7E-AC51-4D34-B066-A9501F56C695}" type="slidenum">
              <a:rPr lang="tr-TR" smtClean="0"/>
              <a:t>‹#›</a:t>
            </a:fld>
            <a:endParaRPr lang="tr-TR"/>
          </a:p>
        </p:txBody>
      </p:sp>
    </p:spTree>
    <p:extLst>
      <p:ext uri="{BB962C8B-B14F-4D97-AF65-F5344CB8AC3E}">
        <p14:creationId xmlns:p14="http://schemas.microsoft.com/office/powerpoint/2010/main" val="1989550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4B64CC88-7D4A-4A93-83F3-259695149541}"/>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xmlns="" id="{209FA0D5-5CE5-449D-B0BC-4EDB5CD5DD5A}"/>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xmlns="" id="{2549BCFE-D90D-4742-8C77-E7A0FB93C166}"/>
              </a:ext>
            </a:extLst>
          </p:cNvPr>
          <p:cNvSpPr>
            <a:spLocks noGrp="1"/>
          </p:cNvSpPr>
          <p:nvPr>
            <p:ph type="dt" sz="half" idx="10"/>
          </p:nvPr>
        </p:nvSpPr>
        <p:spPr/>
        <p:txBody>
          <a:bodyPr/>
          <a:lstStyle/>
          <a:p>
            <a:fld id="{A2059AC8-C204-44AF-AFF5-581E54C99EF2}" type="datetime1">
              <a:rPr lang="tr-TR" smtClean="0"/>
              <a:t>30.03.2022</a:t>
            </a:fld>
            <a:endParaRPr lang="tr-TR"/>
          </a:p>
        </p:txBody>
      </p:sp>
      <p:sp>
        <p:nvSpPr>
          <p:cNvPr id="5" name="Alt Bilgi Yer Tutucusu 4">
            <a:extLst>
              <a:ext uri="{FF2B5EF4-FFF2-40B4-BE49-F238E27FC236}">
                <a16:creationId xmlns:a16="http://schemas.microsoft.com/office/drawing/2014/main" xmlns="" id="{C3A4194A-B151-4624-A34F-60A67E641A7D}"/>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xmlns="" id="{1C1DD65A-05A0-44C6-A1F6-FC52404AFC82}"/>
              </a:ext>
            </a:extLst>
          </p:cNvPr>
          <p:cNvSpPr>
            <a:spLocks noGrp="1"/>
          </p:cNvSpPr>
          <p:nvPr>
            <p:ph type="sldNum" sz="quarter" idx="12"/>
          </p:nvPr>
        </p:nvSpPr>
        <p:spPr/>
        <p:txBody>
          <a:bodyPr/>
          <a:lstStyle/>
          <a:p>
            <a:fld id="{F01F3D7E-AC51-4D34-B066-A9501F56C695}" type="slidenum">
              <a:rPr lang="tr-TR" smtClean="0"/>
              <a:t>‹#›</a:t>
            </a:fld>
            <a:endParaRPr lang="tr-TR"/>
          </a:p>
        </p:txBody>
      </p:sp>
    </p:spTree>
    <p:extLst>
      <p:ext uri="{BB962C8B-B14F-4D97-AF65-F5344CB8AC3E}">
        <p14:creationId xmlns:p14="http://schemas.microsoft.com/office/powerpoint/2010/main" val="2285231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8E05AE51-357C-4BC2-9FF9-79468950013F}"/>
              </a:ext>
            </a:extLst>
          </p:cNvPr>
          <p:cNvSpPr>
            <a:spLocks noGrp="1"/>
          </p:cNvSpPr>
          <p:nvPr>
            <p:ph type="title"/>
          </p:nvPr>
        </p:nvSpPr>
        <p:spPr>
          <a:xfrm>
            <a:off x="623888" y="1709741"/>
            <a:ext cx="78867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xmlns="" id="{0CC6F6FC-6626-44C6-A7B4-643018102E2E}"/>
              </a:ext>
            </a:extLst>
          </p:cNvPr>
          <p:cNvSpPr>
            <a:spLocks noGrp="1"/>
          </p:cNvSpPr>
          <p:nvPr>
            <p:ph type="body" idx="1"/>
          </p:nvPr>
        </p:nvSpPr>
        <p:spPr>
          <a:xfrm>
            <a:off x="623888" y="4589466"/>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xmlns="" id="{62C9E26B-DAC5-4886-A6BE-8ECA108D63B5}"/>
              </a:ext>
            </a:extLst>
          </p:cNvPr>
          <p:cNvSpPr>
            <a:spLocks noGrp="1"/>
          </p:cNvSpPr>
          <p:nvPr>
            <p:ph type="dt" sz="half" idx="10"/>
          </p:nvPr>
        </p:nvSpPr>
        <p:spPr/>
        <p:txBody>
          <a:bodyPr/>
          <a:lstStyle/>
          <a:p>
            <a:fld id="{CAF28D43-6F8E-476B-84F0-38B8B6EDE682}" type="datetime1">
              <a:rPr lang="tr-TR" smtClean="0"/>
              <a:t>30.03.2022</a:t>
            </a:fld>
            <a:endParaRPr lang="tr-TR"/>
          </a:p>
        </p:txBody>
      </p:sp>
      <p:sp>
        <p:nvSpPr>
          <p:cNvPr id="5" name="Alt Bilgi Yer Tutucusu 4">
            <a:extLst>
              <a:ext uri="{FF2B5EF4-FFF2-40B4-BE49-F238E27FC236}">
                <a16:creationId xmlns:a16="http://schemas.microsoft.com/office/drawing/2014/main" xmlns="" id="{2A8D8E62-D541-441D-B252-5C2D2ADC542D}"/>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xmlns="" id="{54E1BF5A-8CEE-4399-BFE6-E9668C866A4D}"/>
              </a:ext>
            </a:extLst>
          </p:cNvPr>
          <p:cNvSpPr>
            <a:spLocks noGrp="1"/>
          </p:cNvSpPr>
          <p:nvPr>
            <p:ph type="sldNum" sz="quarter" idx="12"/>
          </p:nvPr>
        </p:nvSpPr>
        <p:spPr/>
        <p:txBody>
          <a:bodyPr/>
          <a:lstStyle/>
          <a:p>
            <a:fld id="{F01F3D7E-AC51-4D34-B066-A9501F56C695}" type="slidenum">
              <a:rPr lang="tr-TR" smtClean="0"/>
              <a:t>‹#›</a:t>
            </a:fld>
            <a:endParaRPr lang="tr-TR"/>
          </a:p>
        </p:txBody>
      </p:sp>
    </p:spTree>
    <p:extLst>
      <p:ext uri="{BB962C8B-B14F-4D97-AF65-F5344CB8AC3E}">
        <p14:creationId xmlns:p14="http://schemas.microsoft.com/office/powerpoint/2010/main" val="6720158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4CAEFCA4-01B9-43EB-BBB2-9BC019A07D51}"/>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xmlns="" id="{D4267F4B-FA38-4915-A20C-846B44F0E776}"/>
              </a:ext>
            </a:extLst>
          </p:cNvPr>
          <p:cNvSpPr>
            <a:spLocks noGrp="1"/>
          </p:cNvSpPr>
          <p:nvPr>
            <p:ph sz="half" idx="1"/>
          </p:nvPr>
        </p:nvSpPr>
        <p:spPr>
          <a:xfrm>
            <a:off x="628650" y="1825625"/>
            <a:ext cx="38862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xmlns="" id="{2F92595B-0F9D-47F3-AA9C-0D02BF58EDFD}"/>
              </a:ext>
            </a:extLst>
          </p:cNvPr>
          <p:cNvSpPr>
            <a:spLocks noGrp="1"/>
          </p:cNvSpPr>
          <p:nvPr>
            <p:ph sz="half" idx="2"/>
          </p:nvPr>
        </p:nvSpPr>
        <p:spPr>
          <a:xfrm>
            <a:off x="4629150" y="1825625"/>
            <a:ext cx="38862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xmlns="" id="{E3729167-41F6-48E5-A684-EE7A5214F1A9}"/>
              </a:ext>
            </a:extLst>
          </p:cNvPr>
          <p:cNvSpPr>
            <a:spLocks noGrp="1"/>
          </p:cNvSpPr>
          <p:nvPr>
            <p:ph type="dt" sz="half" idx="10"/>
          </p:nvPr>
        </p:nvSpPr>
        <p:spPr/>
        <p:txBody>
          <a:bodyPr/>
          <a:lstStyle/>
          <a:p>
            <a:fld id="{0888B8AC-C31D-415B-A6A5-442BAC06CACF}" type="datetime1">
              <a:rPr lang="tr-TR" smtClean="0"/>
              <a:t>30.03.2022</a:t>
            </a:fld>
            <a:endParaRPr lang="tr-TR"/>
          </a:p>
        </p:txBody>
      </p:sp>
      <p:sp>
        <p:nvSpPr>
          <p:cNvPr id="6" name="Alt Bilgi Yer Tutucusu 5">
            <a:extLst>
              <a:ext uri="{FF2B5EF4-FFF2-40B4-BE49-F238E27FC236}">
                <a16:creationId xmlns:a16="http://schemas.microsoft.com/office/drawing/2014/main" xmlns="" id="{5DF6CF9C-196E-4293-A9A9-4014EAD5F955}"/>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xmlns="" id="{9C301E17-04CE-488C-ACC0-86C9BD61FD4B}"/>
              </a:ext>
            </a:extLst>
          </p:cNvPr>
          <p:cNvSpPr>
            <a:spLocks noGrp="1"/>
          </p:cNvSpPr>
          <p:nvPr>
            <p:ph type="sldNum" sz="quarter" idx="12"/>
          </p:nvPr>
        </p:nvSpPr>
        <p:spPr/>
        <p:txBody>
          <a:bodyPr/>
          <a:lstStyle/>
          <a:p>
            <a:fld id="{F01F3D7E-AC51-4D34-B066-A9501F56C695}" type="slidenum">
              <a:rPr lang="tr-TR" smtClean="0"/>
              <a:t>‹#›</a:t>
            </a:fld>
            <a:endParaRPr lang="tr-TR"/>
          </a:p>
        </p:txBody>
      </p:sp>
    </p:spTree>
    <p:extLst>
      <p:ext uri="{BB962C8B-B14F-4D97-AF65-F5344CB8AC3E}">
        <p14:creationId xmlns:p14="http://schemas.microsoft.com/office/powerpoint/2010/main" val="6289836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A90060DF-1E13-42EA-9577-B694E174AB92}"/>
              </a:ext>
            </a:extLst>
          </p:cNvPr>
          <p:cNvSpPr>
            <a:spLocks noGrp="1"/>
          </p:cNvSpPr>
          <p:nvPr>
            <p:ph type="title"/>
          </p:nvPr>
        </p:nvSpPr>
        <p:spPr>
          <a:xfrm>
            <a:off x="629841" y="365128"/>
            <a:ext cx="78867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xmlns="" id="{D665A266-C09D-4446-ACCB-72EB87C68BBD}"/>
              </a:ext>
            </a:extLst>
          </p:cNvPr>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xmlns="" id="{81D12843-0742-4DD8-86B1-CBD1B4FEA5D5}"/>
              </a:ext>
            </a:extLst>
          </p:cNvPr>
          <p:cNvSpPr>
            <a:spLocks noGrp="1"/>
          </p:cNvSpPr>
          <p:nvPr>
            <p:ph sz="half" idx="2"/>
          </p:nvPr>
        </p:nvSpPr>
        <p:spPr>
          <a:xfrm>
            <a:off x="629842" y="2505075"/>
            <a:ext cx="3868340"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xmlns="" id="{97B99974-7744-44F4-85A4-A1C3AD285F3D}"/>
              </a:ext>
            </a:extLst>
          </p:cNvPr>
          <p:cNvSpPr>
            <a:spLocks noGrp="1"/>
          </p:cNvSpPr>
          <p:nvPr>
            <p:ph type="body" sz="quarter" idx="3"/>
          </p:nvPr>
        </p:nvSpPr>
        <p:spPr>
          <a:xfrm>
            <a:off x="4629151"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xmlns="" id="{70EC43B1-C2A9-49AF-8835-26D81F77CCA6}"/>
              </a:ext>
            </a:extLst>
          </p:cNvPr>
          <p:cNvSpPr>
            <a:spLocks noGrp="1"/>
          </p:cNvSpPr>
          <p:nvPr>
            <p:ph sz="quarter" idx="4"/>
          </p:nvPr>
        </p:nvSpPr>
        <p:spPr>
          <a:xfrm>
            <a:off x="4629151" y="2505075"/>
            <a:ext cx="3887391"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xmlns="" id="{1475BD71-CE27-481A-8CF1-7DEBE074A546}"/>
              </a:ext>
            </a:extLst>
          </p:cNvPr>
          <p:cNvSpPr>
            <a:spLocks noGrp="1"/>
          </p:cNvSpPr>
          <p:nvPr>
            <p:ph type="dt" sz="half" idx="10"/>
          </p:nvPr>
        </p:nvSpPr>
        <p:spPr/>
        <p:txBody>
          <a:bodyPr/>
          <a:lstStyle/>
          <a:p>
            <a:fld id="{F7C03F43-656F-4D0E-9459-4C4F39596510}" type="datetime1">
              <a:rPr lang="tr-TR" smtClean="0"/>
              <a:t>30.03.2022</a:t>
            </a:fld>
            <a:endParaRPr lang="tr-TR"/>
          </a:p>
        </p:txBody>
      </p:sp>
      <p:sp>
        <p:nvSpPr>
          <p:cNvPr id="8" name="Alt Bilgi Yer Tutucusu 7">
            <a:extLst>
              <a:ext uri="{FF2B5EF4-FFF2-40B4-BE49-F238E27FC236}">
                <a16:creationId xmlns:a16="http://schemas.microsoft.com/office/drawing/2014/main" xmlns="" id="{6A557E2F-9672-4A5A-A453-A1E65F34D74F}"/>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a16="http://schemas.microsoft.com/office/drawing/2014/main" xmlns="" id="{890FE617-68FA-4A99-ABAA-E10013F9D400}"/>
              </a:ext>
            </a:extLst>
          </p:cNvPr>
          <p:cNvSpPr>
            <a:spLocks noGrp="1"/>
          </p:cNvSpPr>
          <p:nvPr>
            <p:ph type="sldNum" sz="quarter" idx="12"/>
          </p:nvPr>
        </p:nvSpPr>
        <p:spPr/>
        <p:txBody>
          <a:bodyPr/>
          <a:lstStyle/>
          <a:p>
            <a:fld id="{F01F3D7E-AC51-4D34-B066-A9501F56C695}" type="slidenum">
              <a:rPr lang="tr-TR" smtClean="0"/>
              <a:t>‹#›</a:t>
            </a:fld>
            <a:endParaRPr lang="tr-TR"/>
          </a:p>
        </p:txBody>
      </p:sp>
    </p:spTree>
    <p:extLst>
      <p:ext uri="{BB962C8B-B14F-4D97-AF65-F5344CB8AC3E}">
        <p14:creationId xmlns:p14="http://schemas.microsoft.com/office/powerpoint/2010/main" val="21748925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5955D747-D332-4A79-8412-232A358DF087}"/>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xmlns="" id="{79C52FAF-BAF4-4EA4-9DEE-6E6D7FE260E8}"/>
              </a:ext>
            </a:extLst>
          </p:cNvPr>
          <p:cNvSpPr>
            <a:spLocks noGrp="1"/>
          </p:cNvSpPr>
          <p:nvPr>
            <p:ph type="dt" sz="half" idx="10"/>
          </p:nvPr>
        </p:nvSpPr>
        <p:spPr/>
        <p:txBody>
          <a:bodyPr/>
          <a:lstStyle/>
          <a:p>
            <a:fld id="{C5770B2F-CF14-4C8B-8691-475E3982E0F8}" type="datetime1">
              <a:rPr lang="tr-TR" smtClean="0"/>
              <a:t>30.03.2022</a:t>
            </a:fld>
            <a:endParaRPr lang="tr-TR"/>
          </a:p>
        </p:txBody>
      </p:sp>
      <p:sp>
        <p:nvSpPr>
          <p:cNvPr id="4" name="Alt Bilgi Yer Tutucusu 3">
            <a:extLst>
              <a:ext uri="{FF2B5EF4-FFF2-40B4-BE49-F238E27FC236}">
                <a16:creationId xmlns:a16="http://schemas.microsoft.com/office/drawing/2014/main" xmlns="" id="{0DC4B3A0-C7DB-4637-9FBA-5D0D622E1D8D}"/>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a16="http://schemas.microsoft.com/office/drawing/2014/main" xmlns="" id="{D1ACE622-99D5-4C1A-A82F-2457D29D552D}"/>
              </a:ext>
            </a:extLst>
          </p:cNvPr>
          <p:cNvSpPr>
            <a:spLocks noGrp="1"/>
          </p:cNvSpPr>
          <p:nvPr>
            <p:ph type="sldNum" sz="quarter" idx="12"/>
          </p:nvPr>
        </p:nvSpPr>
        <p:spPr/>
        <p:txBody>
          <a:bodyPr/>
          <a:lstStyle/>
          <a:p>
            <a:fld id="{F01F3D7E-AC51-4D34-B066-A9501F56C695}" type="slidenum">
              <a:rPr lang="tr-TR" smtClean="0"/>
              <a:t>‹#›</a:t>
            </a:fld>
            <a:endParaRPr lang="tr-TR"/>
          </a:p>
        </p:txBody>
      </p:sp>
    </p:spTree>
    <p:extLst>
      <p:ext uri="{BB962C8B-B14F-4D97-AF65-F5344CB8AC3E}">
        <p14:creationId xmlns:p14="http://schemas.microsoft.com/office/powerpoint/2010/main" val="25379534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xmlns="" id="{08FF5C05-36BB-4FB6-AAA5-2DE0A8B53578}"/>
              </a:ext>
            </a:extLst>
          </p:cNvPr>
          <p:cNvSpPr>
            <a:spLocks noGrp="1"/>
          </p:cNvSpPr>
          <p:nvPr>
            <p:ph type="dt" sz="half" idx="10"/>
          </p:nvPr>
        </p:nvSpPr>
        <p:spPr/>
        <p:txBody>
          <a:bodyPr/>
          <a:lstStyle/>
          <a:p>
            <a:fld id="{45F48DAD-3AB0-4DBE-857B-BF3D06232AD2}" type="datetime1">
              <a:rPr lang="tr-TR" smtClean="0"/>
              <a:t>30.03.2022</a:t>
            </a:fld>
            <a:endParaRPr lang="tr-TR"/>
          </a:p>
        </p:txBody>
      </p:sp>
      <p:sp>
        <p:nvSpPr>
          <p:cNvPr id="3" name="Alt Bilgi Yer Tutucusu 2">
            <a:extLst>
              <a:ext uri="{FF2B5EF4-FFF2-40B4-BE49-F238E27FC236}">
                <a16:creationId xmlns:a16="http://schemas.microsoft.com/office/drawing/2014/main" xmlns="" id="{15638D5D-6F26-4B80-9CAA-24837E0F5934}"/>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a16="http://schemas.microsoft.com/office/drawing/2014/main" xmlns="" id="{5D9A21B4-4445-4303-BB5F-630C1BEFDC07}"/>
              </a:ext>
            </a:extLst>
          </p:cNvPr>
          <p:cNvSpPr>
            <a:spLocks noGrp="1"/>
          </p:cNvSpPr>
          <p:nvPr>
            <p:ph type="sldNum" sz="quarter" idx="12"/>
          </p:nvPr>
        </p:nvSpPr>
        <p:spPr/>
        <p:txBody>
          <a:bodyPr/>
          <a:lstStyle/>
          <a:p>
            <a:fld id="{F01F3D7E-AC51-4D34-B066-A9501F56C695}" type="slidenum">
              <a:rPr lang="tr-TR" smtClean="0"/>
              <a:t>‹#›</a:t>
            </a:fld>
            <a:endParaRPr lang="tr-TR"/>
          </a:p>
        </p:txBody>
      </p:sp>
    </p:spTree>
    <p:extLst>
      <p:ext uri="{BB962C8B-B14F-4D97-AF65-F5344CB8AC3E}">
        <p14:creationId xmlns:p14="http://schemas.microsoft.com/office/powerpoint/2010/main" val="32439491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58A3B22E-6C5A-47FF-A070-8FC76DEF7B0F}"/>
              </a:ext>
            </a:extLst>
          </p:cNvPr>
          <p:cNvSpPr>
            <a:spLocks noGrp="1"/>
          </p:cNvSpPr>
          <p:nvPr>
            <p:ph type="title"/>
          </p:nvPr>
        </p:nvSpPr>
        <p:spPr>
          <a:xfrm>
            <a:off x="629841" y="457200"/>
            <a:ext cx="2949178"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xmlns="" id="{1A60E85B-B8EB-456E-88DA-EE9BDAFC6DD8}"/>
              </a:ext>
            </a:extLst>
          </p:cNvPr>
          <p:cNvSpPr>
            <a:spLocks noGrp="1"/>
          </p:cNvSpPr>
          <p:nvPr>
            <p:ph idx="1"/>
          </p:nvPr>
        </p:nvSpPr>
        <p:spPr>
          <a:xfrm>
            <a:off x="3887391" y="987428"/>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xmlns="" id="{52A497F9-5585-4380-8E80-91E99E8C19D0}"/>
              </a:ext>
            </a:extLst>
          </p:cNvPr>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xmlns="" id="{785AE8F9-1988-4EDD-AA70-67B544DF52BC}"/>
              </a:ext>
            </a:extLst>
          </p:cNvPr>
          <p:cNvSpPr>
            <a:spLocks noGrp="1"/>
          </p:cNvSpPr>
          <p:nvPr>
            <p:ph type="dt" sz="half" idx="10"/>
          </p:nvPr>
        </p:nvSpPr>
        <p:spPr/>
        <p:txBody>
          <a:bodyPr/>
          <a:lstStyle/>
          <a:p>
            <a:fld id="{BDE39BF2-CC1A-49A7-8BB3-9F3989C82D90}" type="datetime1">
              <a:rPr lang="tr-TR" smtClean="0"/>
              <a:t>30.03.2022</a:t>
            </a:fld>
            <a:endParaRPr lang="tr-TR"/>
          </a:p>
        </p:txBody>
      </p:sp>
      <p:sp>
        <p:nvSpPr>
          <p:cNvPr id="6" name="Alt Bilgi Yer Tutucusu 5">
            <a:extLst>
              <a:ext uri="{FF2B5EF4-FFF2-40B4-BE49-F238E27FC236}">
                <a16:creationId xmlns:a16="http://schemas.microsoft.com/office/drawing/2014/main" xmlns="" id="{CF53729D-2DDF-484D-84F1-3D06042F4CE2}"/>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xmlns="" id="{16FCC6D1-A0C7-4D6A-AF1B-BA3CFD2DAF4A}"/>
              </a:ext>
            </a:extLst>
          </p:cNvPr>
          <p:cNvSpPr>
            <a:spLocks noGrp="1"/>
          </p:cNvSpPr>
          <p:nvPr>
            <p:ph type="sldNum" sz="quarter" idx="12"/>
          </p:nvPr>
        </p:nvSpPr>
        <p:spPr/>
        <p:txBody>
          <a:bodyPr/>
          <a:lstStyle/>
          <a:p>
            <a:fld id="{F01F3D7E-AC51-4D34-B066-A9501F56C695}" type="slidenum">
              <a:rPr lang="tr-TR" smtClean="0"/>
              <a:t>‹#›</a:t>
            </a:fld>
            <a:endParaRPr lang="tr-TR"/>
          </a:p>
        </p:txBody>
      </p:sp>
    </p:spTree>
    <p:extLst>
      <p:ext uri="{BB962C8B-B14F-4D97-AF65-F5344CB8AC3E}">
        <p14:creationId xmlns:p14="http://schemas.microsoft.com/office/powerpoint/2010/main" val="41905113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FF54158F-1D46-4D8A-976F-386E4C831A66}"/>
              </a:ext>
            </a:extLst>
          </p:cNvPr>
          <p:cNvSpPr>
            <a:spLocks noGrp="1"/>
          </p:cNvSpPr>
          <p:nvPr>
            <p:ph type="title"/>
          </p:nvPr>
        </p:nvSpPr>
        <p:spPr>
          <a:xfrm>
            <a:off x="629841" y="457200"/>
            <a:ext cx="2949178"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xmlns="" id="{6996A782-2748-48FA-BE68-14029B00943E}"/>
              </a:ext>
            </a:extLst>
          </p:cNvPr>
          <p:cNvSpPr>
            <a:spLocks noGrp="1"/>
          </p:cNvSpPr>
          <p:nvPr>
            <p:ph type="pic" idx="1"/>
          </p:nvPr>
        </p:nvSpPr>
        <p:spPr>
          <a:xfrm>
            <a:off x="3887391" y="987428"/>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xmlns="" id="{F2B72440-12C8-4F65-A7B2-21AA7720FDF3}"/>
              </a:ext>
            </a:extLst>
          </p:cNvPr>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xmlns="" id="{BA89529C-9543-4A68-9F0A-0CC46F980F8C}"/>
              </a:ext>
            </a:extLst>
          </p:cNvPr>
          <p:cNvSpPr>
            <a:spLocks noGrp="1"/>
          </p:cNvSpPr>
          <p:nvPr>
            <p:ph type="dt" sz="half" idx="10"/>
          </p:nvPr>
        </p:nvSpPr>
        <p:spPr/>
        <p:txBody>
          <a:bodyPr/>
          <a:lstStyle/>
          <a:p>
            <a:fld id="{811081F2-3A00-4061-BC66-36BEEA964918}" type="datetime1">
              <a:rPr lang="tr-TR" smtClean="0"/>
              <a:t>30.03.2022</a:t>
            </a:fld>
            <a:endParaRPr lang="tr-TR"/>
          </a:p>
        </p:txBody>
      </p:sp>
      <p:sp>
        <p:nvSpPr>
          <p:cNvPr id="6" name="Alt Bilgi Yer Tutucusu 5">
            <a:extLst>
              <a:ext uri="{FF2B5EF4-FFF2-40B4-BE49-F238E27FC236}">
                <a16:creationId xmlns:a16="http://schemas.microsoft.com/office/drawing/2014/main" xmlns="" id="{89397826-D423-4E67-9EEF-FA8252723B5F}"/>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xmlns="" id="{A455F84F-006F-4169-AF9C-5D7104D13EBD}"/>
              </a:ext>
            </a:extLst>
          </p:cNvPr>
          <p:cNvSpPr>
            <a:spLocks noGrp="1"/>
          </p:cNvSpPr>
          <p:nvPr>
            <p:ph type="sldNum" sz="quarter" idx="12"/>
          </p:nvPr>
        </p:nvSpPr>
        <p:spPr/>
        <p:txBody>
          <a:bodyPr/>
          <a:lstStyle/>
          <a:p>
            <a:fld id="{F01F3D7E-AC51-4D34-B066-A9501F56C695}" type="slidenum">
              <a:rPr lang="tr-TR" smtClean="0"/>
              <a:t>‹#›</a:t>
            </a:fld>
            <a:endParaRPr lang="tr-TR"/>
          </a:p>
        </p:txBody>
      </p:sp>
    </p:spTree>
    <p:extLst>
      <p:ext uri="{BB962C8B-B14F-4D97-AF65-F5344CB8AC3E}">
        <p14:creationId xmlns:p14="http://schemas.microsoft.com/office/powerpoint/2010/main" val="181442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xmlns="" id="{18157259-9149-41F9-B15F-B1246F40ED15}"/>
              </a:ext>
            </a:extLst>
          </p:cNvPr>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xmlns="" id="{E5A12280-2A0A-44C5-BF7C-D8F3A6CDEDD5}"/>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xmlns="" id="{EC6EA53E-EE9C-40C3-8978-8D2A25221A21}"/>
              </a:ext>
            </a:extLst>
          </p:cNvPr>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BD40E6-717E-430B-A154-D3756183F9E2}" type="datetime1">
              <a:rPr lang="tr-TR" smtClean="0"/>
              <a:t>30.03.2022</a:t>
            </a:fld>
            <a:endParaRPr lang="tr-TR"/>
          </a:p>
        </p:txBody>
      </p:sp>
      <p:sp>
        <p:nvSpPr>
          <p:cNvPr id="5" name="Alt Bilgi Yer Tutucusu 4">
            <a:extLst>
              <a:ext uri="{FF2B5EF4-FFF2-40B4-BE49-F238E27FC236}">
                <a16:creationId xmlns:a16="http://schemas.microsoft.com/office/drawing/2014/main" xmlns="" id="{997209D0-3902-4589-BB77-255BDD7B78F2}"/>
              </a:ext>
            </a:extLst>
          </p:cNvPr>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a:extLst>
              <a:ext uri="{FF2B5EF4-FFF2-40B4-BE49-F238E27FC236}">
                <a16:creationId xmlns:a16="http://schemas.microsoft.com/office/drawing/2014/main" xmlns="" id="{A1F51426-AAA4-4C37-ACA9-AD6129B744C9}"/>
              </a:ext>
            </a:extLst>
          </p:cNvPr>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1F3D7E-AC51-4D34-B066-A9501F56C695}" type="slidenum">
              <a:rPr lang="tr-TR" smtClean="0"/>
              <a:t>‹#›</a:t>
            </a:fld>
            <a:endParaRPr lang="tr-TR"/>
          </a:p>
        </p:txBody>
      </p:sp>
    </p:spTree>
    <p:extLst>
      <p:ext uri="{BB962C8B-B14F-4D97-AF65-F5344CB8AC3E}">
        <p14:creationId xmlns:p14="http://schemas.microsoft.com/office/powerpoint/2010/main" val="14957757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FDBA86B1-8230-4F16-AA4F-4D38261DAF57}"/>
              </a:ext>
            </a:extLst>
          </p:cNvPr>
          <p:cNvSpPr txBox="1">
            <a:spLocks/>
          </p:cNvSpPr>
          <p:nvPr/>
        </p:nvSpPr>
        <p:spPr>
          <a:xfrm>
            <a:off x="352766" y="3305309"/>
            <a:ext cx="8450981" cy="842549"/>
          </a:xfrm>
          <a:prstGeom prst="rect">
            <a:avLst/>
          </a:prstGeom>
        </p:spPr>
        <p:txBody>
          <a:bodyPr vert="horz" lIns="91440" tIns="45720" rIns="91440" bIns="45720" rtlCol="0" anchor="b">
            <a:normAutofit fontScale="92500" lnSpcReduction="10000"/>
          </a:bodyPr>
          <a:lstStyle>
            <a:lvl1pPr algn="ctr" defTabSz="685800" rtl="0" eaLnBrk="1" latinLnBrk="0" hangingPunct="1">
              <a:lnSpc>
                <a:spcPct val="90000"/>
              </a:lnSpc>
              <a:spcBef>
                <a:spcPct val="0"/>
              </a:spcBef>
              <a:buNone/>
              <a:defRPr sz="5400" kern="1200">
                <a:solidFill>
                  <a:schemeClr val="tx1"/>
                </a:solidFill>
                <a:latin typeface="Garamond" panose="02020404030301010803" pitchFamily="18" charset="0"/>
                <a:ea typeface="+mj-ea"/>
                <a:cs typeface="Times New Roman" panose="02020603050405020304" pitchFamily="18" charset="0"/>
              </a:defRPr>
            </a:lvl1pPr>
          </a:lstStyle>
          <a:p>
            <a:pPr marL="0" marR="0" lvl="0" indent="0" algn="ctr" defTabSz="685800" rtl="0" eaLnBrk="1" fontAlgn="auto" latinLnBrk="0" hangingPunct="1">
              <a:lnSpc>
                <a:spcPct val="90000"/>
              </a:lnSpc>
              <a:spcBef>
                <a:spcPct val="0"/>
              </a:spcBef>
              <a:spcAft>
                <a:spcPts val="0"/>
              </a:spcAft>
              <a:buClrTx/>
              <a:buSzTx/>
              <a:buFontTx/>
              <a:buNone/>
              <a:tabLst/>
              <a:defRPr/>
            </a:pPr>
            <a:r>
              <a:rPr lang="tr-TR" sz="3200" b="1" dirty="0" smtClean="0">
                <a:solidFill>
                  <a:sysClr val="windowText" lastClr="000000"/>
                </a:solidFill>
              </a:rPr>
              <a:t>696 Sayılı KHK Kapsamındaki İşçilerin Sendikal Hakları ve Toplu İş Sözleşmesi</a:t>
            </a:r>
            <a:endParaRPr kumimoji="0" lang="tr-TR" sz="3200" b="1" i="0" u="none" strike="noStrike" kern="1200" cap="none" spc="0" normalizeH="0" baseline="0" noProof="0" dirty="0">
              <a:ln>
                <a:noFill/>
              </a:ln>
              <a:solidFill>
                <a:sysClr val="windowText" lastClr="000000"/>
              </a:solidFill>
              <a:effectLst/>
              <a:uLnTx/>
              <a:uFillTx/>
              <a:latin typeface="Garamond" panose="02020404030301010803" pitchFamily="18" charset="0"/>
              <a:ea typeface="+mj-ea"/>
              <a:cs typeface="Times New Roman" panose="02020603050405020304" pitchFamily="18" charset="0"/>
            </a:endParaRPr>
          </a:p>
        </p:txBody>
      </p:sp>
      <p:sp>
        <p:nvSpPr>
          <p:cNvPr id="3" name="Alt Başlık 2">
            <a:extLst>
              <a:ext uri="{FF2B5EF4-FFF2-40B4-BE49-F238E27FC236}">
                <a16:creationId xmlns:a16="http://schemas.microsoft.com/office/drawing/2014/main" xmlns="" id="{D465C7D5-E1EF-4603-9450-21A96B432E8C}"/>
              </a:ext>
            </a:extLst>
          </p:cNvPr>
          <p:cNvSpPr txBox="1">
            <a:spLocks/>
          </p:cNvSpPr>
          <p:nvPr/>
        </p:nvSpPr>
        <p:spPr>
          <a:xfrm>
            <a:off x="327259" y="4147858"/>
            <a:ext cx="8450981" cy="2143075"/>
          </a:xfrm>
          <a:prstGeom prst="rect">
            <a:avLst/>
          </a:prstGeom>
        </p:spPr>
        <p:txBody>
          <a:bodyPr vert="horz" lIns="91440" tIns="45720" rIns="91440" bIns="45720" rtlCol="0">
            <a:noAutofit/>
          </a:bodyPr>
          <a:lstStyle>
            <a:lvl1pPr marL="0" indent="0" algn="ctr" defTabSz="685800" rtl="0" eaLnBrk="1" latinLnBrk="0" hangingPunct="1">
              <a:lnSpc>
                <a:spcPct val="90000"/>
              </a:lnSpc>
              <a:spcBef>
                <a:spcPts val="750"/>
              </a:spcBef>
              <a:buFont typeface="Arial" panose="020B0604020202020204" pitchFamily="34" charset="0"/>
              <a:buNone/>
              <a:defRPr sz="2400" kern="1200">
                <a:solidFill>
                  <a:schemeClr val="tx1"/>
                </a:solidFill>
                <a:latin typeface="Garamond" panose="02020404030301010803" pitchFamily="18" charset="0"/>
                <a:ea typeface="+mn-ea"/>
                <a:cs typeface="Times New Roman" panose="02020603050405020304" pitchFamily="18" charset="0"/>
              </a:defRPr>
            </a:lvl1pPr>
            <a:lvl2pPr marL="457200" indent="0" algn="ctr" defTabSz="685800" rtl="0" eaLnBrk="1" latinLnBrk="0" hangingPunct="1">
              <a:lnSpc>
                <a:spcPct val="90000"/>
              </a:lnSpc>
              <a:spcBef>
                <a:spcPts val="375"/>
              </a:spcBef>
              <a:buFont typeface="Arial" panose="020B0604020202020204" pitchFamily="34" charset="0"/>
              <a:buNone/>
              <a:defRPr sz="2000" kern="1200">
                <a:solidFill>
                  <a:schemeClr val="tx1"/>
                </a:solidFill>
                <a:latin typeface="+mn-lt"/>
                <a:ea typeface="+mn-ea"/>
                <a:cs typeface="+mn-cs"/>
              </a:defRPr>
            </a:lvl2pPr>
            <a:lvl3pPr marL="914400" indent="0" algn="ctr"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3pPr>
            <a:lvl4pPr marL="1371600" indent="0" algn="ctr" defTabSz="685800" rtl="0" eaLnBrk="1" latinLnBrk="0" hangingPunct="1">
              <a:lnSpc>
                <a:spcPct val="90000"/>
              </a:lnSpc>
              <a:spcBef>
                <a:spcPts val="375"/>
              </a:spcBef>
              <a:buFont typeface="Arial" panose="020B0604020202020204" pitchFamily="34" charset="0"/>
              <a:buNone/>
              <a:defRPr sz="1600" kern="1200">
                <a:solidFill>
                  <a:schemeClr val="tx1"/>
                </a:solidFill>
                <a:latin typeface="+mn-lt"/>
                <a:ea typeface="+mn-ea"/>
                <a:cs typeface="+mn-cs"/>
              </a:defRPr>
            </a:lvl4pPr>
            <a:lvl5pPr marL="1828800" indent="0" algn="ctr" defTabSz="685800" rtl="0" eaLnBrk="1" latinLnBrk="0" hangingPunct="1">
              <a:lnSpc>
                <a:spcPct val="90000"/>
              </a:lnSpc>
              <a:spcBef>
                <a:spcPts val="375"/>
              </a:spcBef>
              <a:buFont typeface="Arial" panose="020B0604020202020204" pitchFamily="34" charset="0"/>
              <a:buNone/>
              <a:defRPr sz="1600" kern="1200">
                <a:solidFill>
                  <a:schemeClr val="tx1"/>
                </a:solidFill>
                <a:latin typeface="+mn-lt"/>
                <a:ea typeface="+mn-ea"/>
                <a:cs typeface="+mn-cs"/>
              </a:defRPr>
            </a:lvl5pPr>
            <a:lvl6pPr marL="2286000" indent="0" algn="ctr" defTabSz="685800" rtl="0" eaLnBrk="1" latinLnBrk="0" hangingPunct="1">
              <a:lnSpc>
                <a:spcPct val="90000"/>
              </a:lnSpc>
              <a:spcBef>
                <a:spcPts val="375"/>
              </a:spcBef>
              <a:buFont typeface="Arial" panose="020B0604020202020204" pitchFamily="34" charset="0"/>
              <a:buNone/>
              <a:defRPr sz="1600" kern="1200">
                <a:solidFill>
                  <a:schemeClr val="tx1"/>
                </a:solidFill>
                <a:latin typeface="+mn-lt"/>
                <a:ea typeface="+mn-ea"/>
                <a:cs typeface="+mn-cs"/>
              </a:defRPr>
            </a:lvl6pPr>
            <a:lvl7pPr marL="2743200" indent="0" algn="ctr" defTabSz="685800" rtl="0" eaLnBrk="1" latinLnBrk="0" hangingPunct="1">
              <a:lnSpc>
                <a:spcPct val="90000"/>
              </a:lnSpc>
              <a:spcBef>
                <a:spcPts val="375"/>
              </a:spcBef>
              <a:buFont typeface="Arial" panose="020B0604020202020204" pitchFamily="34" charset="0"/>
              <a:buNone/>
              <a:defRPr sz="1600" kern="1200">
                <a:solidFill>
                  <a:schemeClr val="tx1"/>
                </a:solidFill>
                <a:latin typeface="+mn-lt"/>
                <a:ea typeface="+mn-ea"/>
                <a:cs typeface="+mn-cs"/>
              </a:defRPr>
            </a:lvl7pPr>
            <a:lvl8pPr marL="3200400" indent="0" algn="ctr" defTabSz="685800" rtl="0" eaLnBrk="1" latinLnBrk="0" hangingPunct="1">
              <a:lnSpc>
                <a:spcPct val="90000"/>
              </a:lnSpc>
              <a:spcBef>
                <a:spcPts val="375"/>
              </a:spcBef>
              <a:buFont typeface="Arial" panose="020B0604020202020204" pitchFamily="34" charset="0"/>
              <a:buNone/>
              <a:defRPr sz="1600" kern="1200">
                <a:solidFill>
                  <a:schemeClr val="tx1"/>
                </a:solidFill>
                <a:latin typeface="+mn-lt"/>
                <a:ea typeface="+mn-ea"/>
                <a:cs typeface="+mn-cs"/>
              </a:defRPr>
            </a:lvl8pPr>
            <a:lvl9pPr marL="3657600" indent="0" algn="ctr" defTabSz="685800" rtl="0" eaLnBrk="1" latinLnBrk="0" hangingPunct="1">
              <a:lnSpc>
                <a:spcPct val="90000"/>
              </a:lnSpc>
              <a:spcBef>
                <a:spcPts val="375"/>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tr-TR" sz="2100" b="1" i="0" u="none" strike="noStrike" kern="1200" cap="none" spc="0" normalizeH="0" baseline="0" noProof="0" dirty="0">
                <a:ln>
                  <a:noFill/>
                </a:ln>
                <a:solidFill>
                  <a:sysClr val="windowText" lastClr="000000"/>
                </a:solidFill>
                <a:effectLst/>
                <a:uLnTx/>
                <a:uFillTx/>
              </a:rPr>
              <a:t>Rehberlik ve Teftiş </a:t>
            </a:r>
            <a:r>
              <a:rPr kumimoji="0" lang="tr-TR" sz="2100" b="1" i="0" u="none" strike="noStrike" kern="1200" cap="none" spc="0" normalizeH="0" baseline="0" noProof="0" dirty="0" smtClean="0">
                <a:ln>
                  <a:noFill/>
                </a:ln>
                <a:solidFill>
                  <a:sysClr val="windowText" lastClr="000000"/>
                </a:solidFill>
                <a:effectLst/>
                <a:uLnTx/>
                <a:uFillTx/>
              </a:rPr>
              <a:t>Başkanlığı</a:t>
            </a:r>
          </a:p>
          <a:p>
            <a:pPr marL="0" marR="0" lvl="0" indent="0" algn="ctr"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tr-TR" sz="2100" b="1" dirty="0" smtClean="0">
                <a:solidFill>
                  <a:sysClr val="windowText" lastClr="000000"/>
                </a:solidFill>
              </a:rPr>
              <a:t>Talha BAKIRCIOĞLU – Rafet ÇELİK</a:t>
            </a:r>
          </a:p>
          <a:p>
            <a:pPr marL="0" marR="0" lvl="0" indent="0" algn="ctr"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tr-TR" sz="2100" b="1" dirty="0" smtClean="0">
                <a:solidFill>
                  <a:sysClr val="windowText" lastClr="000000"/>
                </a:solidFill>
              </a:rPr>
              <a:t>          İş Müfettişi    –      İş Müfettişi</a:t>
            </a:r>
          </a:p>
          <a:p>
            <a:pPr lvl="0">
              <a:defRPr/>
            </a:pPr>
            <a:r>
              <a:rPr lang="tr-TR" sz="2100" b="1" dirty="0">
                <a:solidFill>
                  <a:sysClr val="windowText" lastClr="000000"/>
                </a:solidFill>
              </a:rPr>
              <a:t>VİLAYETLER BİRLİĞİ  EĞİTİM SEMİNERİ</a:t>
            </a:r>
          </a:p>
          <a:p>
            <a:pPr marL="0" marR="0" lvl="0" indent="0" algn="ctr"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tr-TR" sz="2100" b="1" dirty="0" smtClean="0">
                <a:solidFill>
                  <a:sysClr val="windowText" lastClr="000000"/>
                </a:solidFill>
              </a:rPr>
              <a:t>31/03/2022</a:t>
            </a:r>
            <a:endParaRPr kumimoji="0" lang="tr-TR" sz="2100" b="1" i="0" u="none" strike="noStrike" kern="120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0182804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78458" y="227968"/>
            <a:ext cx="7886700" cy="1325563"/>
          </a:xfrm>
        </p:spPr>
        <p:txBody>
          <a:bodyPr>
            <a:normAutofit/>
          </a:bodyPr>
          <a:lstStyle/>
          <a:p>
            <a:pPr algn="ctr"/>
            <a:r>
              <a:rPr lang="tr-TR" sz="4000" b="1" dirty="0">
                <a:solidFill>
                  <a:schemeClr val="bg1"/>
                </a:solidFill>
              </a:rPr>
              <a:t>Sendika üyeliği ve üyeliğin kazanılması</a:t>
            </a:r>
          </a:p>
        </p:txBody>
      </p:sp>
      <p:sp>
        <p:nvSpPr>
          <p:cNvPr id="3" name="İçerik Yer Tutucusu 2"/>
          <p:cNvSpPr>
            <a:spLocks noGrp="1"/>
          </p:cNvSpPr>
          <p:nvPr>
            <p:ph idx="1"/>
          </p:nvPr>
        </p:nvSpPr>
        <p:spPr/>
        <p:txBody>
          <a:bodyPr/>
          <a:lstStyle/>
          <a:p>
            <a:pPr marL="0" indent="0" algn="just">
              <a:buNone/>
            </a:pPr>
            <a:r>
              <a:rPr lang="tr-TR" b="1" dirty="0" smtClean="0">
                <a:latin typeface="Garamond" panose="02020404030301010803" pitchFamily="18" charset="0"/>
              </a:rPr>
              <a:t>Sendikaya </a:t>
            </a:r>
            <a:r>
              <a:rPr lang="tr-TR" b="1" dirty="0">
                <a:latin typeface="Garamond" panose="02020404030301010803" pitchFamily="18" charset="0"/>
              </a:rPr>
              <a:t>üyelik</a:t>
            </a:r>
            <a:r>
              <a:rPr lang="tr-TR" dirty="0">
                <a:latin typeface="Garamond" panose="02020404030301010803" pitchFamily="18" charset="0"/>
              </a:rPr>
              <a:t>, Bakanlıkça sağlanacak elektronik başvuru sistemine </a:t>
            </a:r>
            <a:r>
              <a:rPr lang="tr-TR" b="1" dirty="0">
                <a:latin typeface="Garamond" panose="02020404030301010803" pitchFamily="18" charset="0"/>
              </a:rPr>
              <a:t>e-Devlet kapısı üzerinden </a:t>
            </a:r>
            <a:r>
              <a:rPr lang="tr-TR" dirty="0">
                <a:latin typeface="Garamond" panose="02020404030301010803" pitchFamily="18" charset="0"/>
              </a:rPr>
              <a:t>üyelik </a:t>
            </a:r>
            <a:r>
              <a:rPr lang="tr-TR" b="1" dirty="0">
                <a:latin typeface="Garamond" panose="02020404030301010803" pitchFamily="18" charset="0"/>
              </a:rPr>
              <a:t>başvurusunda</a:t>
            </a:r>
            <a:r>
              <a:rPr lang="tr-TR" dirty="0">
                <a:latin typeface="Garamond" panose="02020404030301010803" pitchFamily="18" charset="0"/>
              </a:rPr>
              <a:t> bulunulması ve sendika tüzüğünde belirlenen yetkili organın </a:t>
            </a:r>
            <a:r>
              <a:rPr lang="tr-TR" b="1" dirty="0">
                <a:latin typeface="Garamond" panose="02020404030301010803" pitchFamily="18" charset="0"/>
              </a:rPr>
              <a:t>kabulü ile </a:t>
            </a:r>
            <a:r>
              <a:rPr lang="tr-TR" dirty="0">
                <a:latin typeface="Garamond" panose="02020404030301010803" pitchFamily="18" charset="0"/>
              </a:rPr>
              <a:t>e-Devlet kapısı üzerinden kazanılır. Üyelik başvurusu, sendika tarafından </a:t>
            </a:r>
            <a:r>
              <a:rPr lang="tr-TR" b="1" dirty="0" smtClean="0">
                <a:solidFill>
                  <a:schemeClr val="accent1">
                    <a:lumMod val="75000"/>
                  </a:schemeClr>
                </a:solidFill>
                <a:latin typeface="Garamond" panose="02020404030301010803" pitchFamily="18" charset="0"/>
              </a:rPr>
              <a:t>30 gün </a:t>
            </a:r>
            <a:r>
              <a:rPr lang="tr-TR" b="1" dirty="0">
                <a:latin typeface="Garamond" panose="02020404030301010803" pitchFamily="18" charset="0"/>
              </a:rPr>
              <a:t>içinde reddedilmediği takdirde </a:t>
            </a:r>
            <a:r>
              <a:rPr lang="tr-TR" dirty="0">
                <a:latin typeface="Garamond" panose="02020404030301010803" pitchFamily="18" charset="0"/>
              </a:rPr>
              <a:t>üyelik talebi </a:t>
            </a:r>
            <a:r>
              <a:rPr lang="tr-TR" b="1" dirty="0">
                <a:latin typeface="Garamond" panose="02020404030301010803" pitchFamily="18" charset="0"/>
              </a:rPr>
              <a:t>kabul </a:t>
            </a:r>
            <a:r>
              <a:rPr lang="tr-TR" b="1" dirty="0" smtClean="0">
                <a:latin typeface="Garamond" panose="02020404030301010803" pitchFamily="18" charset="0"/>
              </a:rPr>
              <a:t>edilmiş </a:t>
            </a:r>
            <a:r>
              <a:rPr lang="tr-TR" dirty="0" smtClean="0">
                <a:latin typeface="Garamond" panose="02020404030301010803" pitchFamily="18" charset="0"/>
              </a:rPr>
              <a:t>sayılır.</a:t>
            </a:r>
          </a:p>
          <a:p>
            <a:pPr marL="0" indent="0" algn="just">
              <a:buNone/>
            </a:pPr>
            <a:endParaRPr lang="tr-TR" dirty="0" smtClean="0">
              <a:latin typeface="Garamond" panose="02020404030301010803" pitchFamily="18" charset="0"/>
            </a:endParaRPr>
          </a:p>
          <a:p>
            <a:pPr marL="0" indent="0" algn="just">
              <a:buNone/>
            </a:pPr>
            <a:r>
              <a:rPr lang="tr-TR" dirty="0" smtClean="0">
                <a:latin typeface="Garamond" panose="02020404030301010803" pitchFamily="18" charset="0"/>
              </a:rPr>
              <a:t>Haklı neden bildirilmeden üyelik başvurusu kabul edilmeyenler ise dava açabilirler.</a:t>
            </a:r>
            <a:endParaRPr lang="tr-TR" dirty="0">
              <a:latin typeface="Garamond" panose="02020404030301010803" pitchFamily="18" charset="0"/>
            </a:endParaRP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10</a:t>
            </a:fld>
            <a:endParaRPr lang="tr-TR" dirty="0">
              <a:solidFill>
                <a:schemeClr val="bg1"/>
              </a:solidFill>
            </a:endParaRPr>
          </a:p>
        </p:txBody>
      </p:sp>
    </p:spTree>
    <p:extLst>
      <p:ext uri="{BB962C8B-B14F-4D97-AF65-F5344CB8AC3E}">
        <p14:creationId xmlns:p14="http://schemas.microsoft.com/office/powerpoint/2010/main" val="26728264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41882" y="410367"/>
            <a:ext cx="7886700" cy="1325563"/>
          </a:xfrm>
        </p:spPr>
        <p:txBody>
          <a:bodyPr>
            <a:normAutofit/>
          </a:bodyPr>
          <a:lstStyle/>
          <a:p>
            <a:r>
              <a:rPr lang="tr-TR" sz="3100" b="1" dirty="0">
                <a:solidFill>
                  <a:schemeClr val="bg1"/>
                </a:solidFill>
              </a:rPr>
              <a:t>Sendika üyeliğinin sona ermesi ve askıya alınması</a:t>
            </a:r>
            <a:r>
              <a:rPr lang="tr-TR" dirty="0"/>
              <a:t/>
            </a:r>
            <a:br>
              <a:rPr lang="tr-TR" dirty="0"/>
            </a:br>
            <a:endParaRPr lang="tr-TR" dirty="0"/>
          </a:p>
        </p:txBody>
      </p:sp>
      <p:sp>
        <p:nvSpPr>
          <p:cNvPr id="3" name="İçerik Yer Tutucusu 2"/>
          <p:cNvSpPr>
            <a:spLocks noGrp="1"/>
          </p:cNvSpPr>
          <p:nvPr>
            <p:ph idx="1"/>
          </p:nvPr>
        </p:nvSpPr>
        <p:spPr/>
        <p:txBody>
          <a:bodyPr>
            <a:normAutofit lnSpcReduction="10000"/>
          </a:bodyPr>
          <a:lstStyle/>
          <a:p>
            <a:pPr algn="just"/>
            <a:r>
              <a:rPr lang="tr-TR" dirty="0">
                <a:latin typeface="Garamond" panose="02020404030301010803" pitchFamily="18" charset="0"/>
              </a:rPr>
              <a:t>İşçi veya işveren, sendikada </a:t>
            </a:r>
            <a:r>
              <a:rPr lang="tr-TR" u="sng" dirty="0">
                <a:latin typeface="Garamond" panose="02020404030301010803" pitchFamily="18" charset="0"/>
              </a:rPr>
              <a:t>üye kalmaya </a:t>
            </a:r>
            <a:r>
              <a:rPr lang="tr-TR" dirty="0">
                <a:latin typeface="Garamond" panose="02020404030301010803" pitchFamily="18" charset="0"/>
              </a:rPr>
              <a:t>veya üyelikten </a:t>
            </a:r>
            <a:r>
              <a:rPr lang="tr-TR" u="sng" dirty="0">
                <a:latin typeface="Garamond" panose="02020404030301010803" pitchFamily="18" charset="0"/>
              </a:rPr>
              <a:t>ayrılmaya</a:t>
            </a:r>
            <a:r>
              <a:rPr lang="tr-TR" dirty="0">
                <a:latin typeface="Garamond" panose="02020404030301010803" pitchFamily="18" charset="0"/>
              </a:rPr>
              <a:t> </a:t>
            </a:r>
            <a:r>
              <a:rPr lang="tr-TR" b="1" dirty="0">
                <a:latin typeface="Garamond" panose="02020404030301010803" pitchFamily="18" charset="0"/>
              </a:rPr>
              <a:t>zorlanamaz</a:t>
            </a:r>
            <a:r>
              <a:rPr lang="tr-TR" dirty="0" smtClean="0">
                <a:latin typeface="Garamond" panose="02020404030301010803" pitchFamily="18" charset="0"/>
              </a:rPr>
              <a:t>.</a:t>
            </a:r>
            <a:endParaRPr lang="tr-TR" dirty="0">
              <a:latin typeface="Garamond" panose="02020404030301010803" pitchFamily="18" charset="0"/>
            </a:endParaRPr>
          </a:p>
          <a:p>
            <a:pPr algn="just"/>
            <a:r>
              <a:rPr lang="tr-TR" dirty="0">
                <a:latin typeface="Garamond" panose="02020404030301010803" pitchFamily="18" charset="0"/>
              </a:rPr>
              <a:t>Her üye, </a:t>
            </a:r>
            <a:r>
              <a:rPr lang="tr-TR" b="1" u="sng" dirty="0">
                <a:latin typeface="Garamond" panose="02020404030301010803" pitchFamily="18" charset="0"/>
              </a:rPr>
              <a:t>e-Devlet kapısı </a:t>
            </a:r>
            <a:r>
              <a:rPr lang="tr-TR" u="sng" dirty="0">
                <a:latin typeface="Garamond" panose="02020404030301010803" pitchFamily="18" charset="0"/>
              </a:rPr>
              <a:t>üzerinden</a:t>
            </a:r>
            <a:r>
              <a:rPr lang="tr-TR" dirty="0">
                <a:latin typeface="Garamond" panose="02020404030301010803" pitchFamily="18" charset="0"/>
              </a:rPr>
              <a:t> </a:t>
            </a:r>
            <a:r>
              <a:rPr lang="tr-TR" b="1" dirty="0">
                <a:latin typeface="Garamond" panose="02020404030301010803" pitchFamily="18" charset="0"/>
              </a:rPr>
              <a:t>çekilme bildiriminde</a:t>
            </a:r>
            <a:r>
              <a:rPr lang="tr-TR" dirty="0">
                <a:latin typeface="Garamond" panose="02020404030301010803" pitchFamily="18" charset="0"/>
              </a:rPr>
              <a:t> bulunmak suretiyle üyelikten çekilebilir. E-Devlet kapısı üzerinden yapılan çekilme bildirimi elektronik ortamda eş zamanlı olarak Bakanlığa ve sendikaya ulaşır.</a:t>
            </a:r>
          </a:p>
          <a:p>
            <a:pPr algn="just"/>
            <a:r>
              <a:rPr lang="tr-TR" dirty="0">
                <a:latin typeface="Garamond" panose="02020404030301010803" pitchFamily="18" charset="0"/>
              </a:rPr>
              <a:t>(3) </a:t>
            </a:r>
            <a:r>
              <a:rPr lang="tr-TR" b="1" u="sng" dirty="0">
                <a:latin typeface="Garamond" panose="02020404030301010803" pitchFamily="18" charset="0"/>
              </a:rPr>
              <a:t>Çekilme</a:t>
            </a:r>
            <a:r>
              <a:rPr lang="tr-TR" dirty="0">
                <a:latin typeface="Garamond" panose="02020404030301010803" pitchFamily="18" charset="0"/>
              </a:rPr>
              <a:t>, sendikaya </a:t>
            </a:r>
            <a:r>
              <a:rPr lang="tr-TR" u="sng" dirty="0">
                <a:latin typeface="Garamond" panose="02020404030301010803" pitchFamily="18" charset="0"/>
              </a:rPr>
              <a:t>bildirim tarihinden </a:t>
            </a:r>
            <a:r>
              <a:rPr lang="tr-TR" u="sng" dirty="0" smtClean="0">
                <a:latin typeface="Garamond" panose="02020404030301010803" pitchFamily="18" charset="0"/>
              </a:rPr>
              <a:t>itibaren</a:t>
            </a:r>
            <a:r>
              <a:rPr lang="tr-TR" dirty="0" smtClean="0">
                <a:latin typeface="Garamond" panose="02020404030301010803" pitchFamily="18" charset="0"/>
              </a:rPr>
              <a:t> </a:t>
            </a:r>
            <a:r>
              <a:rPr lang="tr-TR" b="1" dirty="0" smtClean="0">
                <a:solidFill>
                  <a:schemeClr val="accent1">
                    <a:lumMod val="75000"/>
                  </a:schemeClr>
                </a:solidFill>
                <a:latin typeface="Garamond" panose="02020404030301010803" pitchFamily="18" charset="0"/>
              </a:rPr>
              <a:t>1ay</a:t>
            </a:r>
            <a:r>
              <a:rPr lang="tr-TR" b="1" dirty="0" smtClean="0">
                <a:latin typeface="Garamond" panose="02020404030301010803" pitchFamily="18" charset="0"/>
              </a:rPr>
              <a:t> </a:t>
            </a:r>
            <a:r>
              <a:rPr lang="tr-TR" b="1" dirty="0">
                <a:latin typeface="Garamond" panose="02020404030301010803" pitchFamily="18" charset="0"/>
              </a:rPr>
              <a:t>sonra</a:t>
            </a:r>
            <a:r>
              <a:rPr lang="tr-TR" dirty="0">
                <a:latin typeface="Garamond" panose="02020404030301010803" pitchFamily="18" charset="0"/>
              </a:rPr>
              <a:t> </a:t>
            </a:r>
            <a:r>
              <a:rPr lang="tr-TR" b="1" u="sng" dirty="0">
                <a:latin typeface="Garamond" panose="02020404030301010803" pitchFamily="18" charset="0"/>
              </a:rPr>
              <a:t>geçerlilik kazanır</a:t>
            </a:r>
            <a:r>
              <a:rPr lang="tr-TR" dirty="0">
                <a:latin typeface="Garamond" panose="02020404030301010803" pitchFamily="18" charset="0"/>
              </a:rPr>
              <a:t>. Çekilenin bir aylık süre içinde başka bir sendikaya üye olması hâlinde yeni üyelik bu sürenin bitimi tarihinde kazanılmış sayılır.</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11</a:t>
            </a:fld>
            <a:endParaRPr lang="tr-TR" dirty="0">
              <a:solidFill>
                <a:schemeClr val="bg1"/>
              </a:solidFill>
            </a:endParaRPr>
          </a:p>
        </p:txBody>
      </p:sp>
    </p:spTree>
    <p:extLst>
      <p:ext uri="{BB962C8B-B14F-4D97-AF65-F5344CB8AC3E}">
        <p14:creationId xmlns:p14="http://schemas.microsoft.com/office/powerpoint/2010/main" val="17928966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7300" y="200536"/>
            <a:ext cx="7886700" cy="1325563"/>
          </a:xfrm>
        </p:spPr>
        <p:txBody>
          <a:bodyPr>
            <a:normAutofit/>
          </a:bodyPr>
          <a:lstStyle/>
          <a:p>
            <a:pPr algn="ctr"/>
            <a:r>
              <a:rPr lang="tr-TR" sz="2800" b="1" dirty="0">
                <a:solidFill>
                  <a:schemeClr val="bg1"/>
                </a:solidFill>
              </a:rPr>
              <a:t>Sendika üyeliğinin sona ermesi ve askıya alınması</a:t>
            </a:r>
            <a:endParaRPr lang="tr-TR" sz="2800" dirty="0"/>
          </a:p>
        </p:txBody>
      </p:sp>
      <p:sp>
        <p:nvSpPr>
          <p:cNvPr id="3" name="İçerik Yer Tutucusu 2"/>
          <p:cNvSpPr>
            <a:spLocks noGrp="1"/>
          </p:cNvSpPr>
          <p:nvPr>
            <p:ph idx="1"/>
          </p:nvPr>
        </p:nvSpPr>
        <p:spPr/>
        <p:txBody>
          <a:bodyPr>
            <a:normAutofit fontScale="85000" lnSpcReduction="20000"/>
          </a:bodyPr>
          <a:lstStyle/>
          <a:p>
            <a:pPr algn="just"/>
            <a:r>
              <a:rPr lang="tr-TR" sz="3000" dirty="0">
                <a:latin typeface="Garamond" panose="02020404030301010803" pitchFamily="18" charset="0"/>
              </a:rPr>
              <a:t>İşveren veya işveren vekili sıfatını kaybedenlerin sendika ve üst kuruluşlardaki üyelikleri ve görevleri, bu </a:t>
            </a:r>
            <a:r>
              <a:rPr lang="tr-TR" sz="3000" b="1" dirty="0">
                <a:latin typeface="Garamond" panose="02020404030301010803" pitchFamily="18" charset="0"/>
              </a:rPr>
              <a:t>sıfatı kaybettikleri tarihte</a:t>
            </a:r>
            <a:r>
              <a:rPr lang="tr-TR" sz="3000" dirty="0">
                <a:latin typeface="Garamond" panose="02020404030301010803" pitchFamily="18" charset="0"/>
              </a:rPr>
              <a:t> kendiliğinden </a:t>
            </a:r>
            <a:r>
              <a:rPr lang="tr-TR" sz="3000" b="1" dirty="0">
                <a:latin typeface="Garamond" panose="02020404030301010803" pitchFamily="18" charset="0"/>
              </a:rPr>
              <a:t>sona </a:t>
            </a:r>
            <a:r>
              <a:rPr lang="tr-TR" sz="3000" b="1" dirty="0" smtClean="0">
                <a:latin typeface="Garamond" panose="02020404030301010803" pitchFamily="18" charset="0"/>
              </a:rPr>
              <a:t>erer</a:t>
            </a:r>
            <a:endParaRPr lang="tr-TR" sz="3000" b="1" dirty="0">
              <a:latin typeface="Garamond" panose="02020404030301010803" pitchFamily="18" charset="0"/>
            </a:endParaRPr>
          </a:p>
          <a:p>
            <a:pPr algn="just"/>
            <a:r>
              <a:rPr lang="tr-TR" sz="3000" dirty="0">
                <a:latin typeface="Garamond" panose="02020404030301010803" pitchFamily="18" charset="0"/>
              </a:rPr>
              <a:t>Sosyal Güvenlik Kurumundan </a:t>
            </a:r>
            <a:r>
              <a:rPr lang="tr-TR" sz="3000" b="1" dirty="0">
                <a:latin typeface="Garamond" panose="02020404030301010803" pitchFamily="18" charset="0"/>
              </a:rPr>
              <a:t>yaşlılık</a:t>
            </a:r>
            <a:r>
              <a:rPr lang="tr-TR" sz="3000" dirty="0">
                <a:latin typeface="Garamond" panose="02020404030301010803" pitchFamily="18" charset="0"/>
              </a:rPr>
              <a:t> veya malullük </a:t>
            </a:r>
            <a:r>
              <a:rPr lang="tr-TR" sz="3000" b="1" dirty="0">
                <a:latin typeface="Garamond" panose="02020404030301010803" pitchFamily="18" charset="0"/>
              </a:rPr>
              <a:t>aylığı</a:t>
            </a:r>
            <a:r>
              <a:rPr lang="tr-TR" sz="3000" dirty="0">
                <a:latin typeface="Garamond" panose="02020404030301010803" pitchFamily="18" charset="0"/>
              </a:rPr>
              <a:t> ya da toptan ödeme </a:t>
            </a:r>
            <a:r>
              <a:rPr lang="tr-TR" sz="3000" u="sng" dirty="0">
                <a:latin typeface="Garamond" panose="02020404030301010803" pitchFamily="18" charset="0"/>
              </a:rPr>
              <a:t>alarak işten ayrılan </a:t>
            </a:r>
            <a:r>
              <a:rPr lang="tr-TR" sz="3000" dirty="0">
                <a:latin typeface="Garamond" panose="02020404030301010803" pitchFamily="18" charset="0"/>
              </a:rPr>
              <a:t>işçilerin sendika üyeliği sona erer</a:t>
            </a:r>
            <a:r>
              <a:rPr lang="tr-TR" sz="3000" dirty="0" smtClean="0">
                <a:latin typeface="Garamond" panose="02020404030301010803" pitchFamily="18" charset="0"/>
              </a:rPr>
              <a:t>. (çalışmaya devam edenler hariç)</a:t>
            </a:r>
            <a:endParaRPr lang="tr-TR" sz="3000" dirty="0">
              <a:latin typeface="Garamond" panose="02020404030301010803" pitchFamily="18" charset="0"/>
            </a:endParaRPr>
          </a:p>
          <a:p>
            <a:pPr algn="just"/>
            <a:r>
              <a:rPr lang="tr-TR" sz="3000" b="1" dirty="0">
                <a:latin typeface="Garamond" panose="02020404030301010803" pitchFamily="18" charset="0"/>
              </a:rPr>
              <a:t>İşkolunu değiştirenin </a:t>
            </a:r>
            <a:r>
              <a:rPr lang="tr-TR" sz="3000" dirty="0">
                <a:latin typeface="Garamond" panose="02020404030301010803" pitchFamily="18" charset="0"/>
              </a:rPr>
              <a:t>sendika üyeliği kendiliğinden sona </a:t>
            </a:r>
            <a:r>
              <a:rPr lang="tr-TR" sz="3000" dirty="0" smtClean="0">
                <a:latin typeface="Garamond" panose="02020404030301010803" pitchFamily="18" charset="0"/>
              </a:rPr>
              <a:t>erer</a:t>
            </a:r>
          </a:p>
          <a:p>
            <a:pPr algn="just"/>
            <a:r>
              <a:rPr lang="tr-TR" sz="3000" dirty="0">
                <a:latin typeface="Garamond" panose="02020404030301010803" pitchFamily="18" charset="0"/>
              </a:rPr>
              <a:t>İşçi kuruluşu ve şubelerinin </a:t>
            </a:r>
            <a:r>
              <a:rPr lang="tr-TR" sz="3000" b="1" dirty="0">
                <a:latin typeface="Garamond" panose="02020404030301010803" pitchFamily="18" charset="0"/>
              </a:rPr>
              <a:t>organlarında görev almak</a:t>
            </a:r>
            <a:r>
              <a:rPr lang="tr-TR" sz="3000" dirty="0">
                <a:latin typeface="Garamond" panose="02020404030301010803" pitchFamily="18" charset="0"/>
              </a:rPr>
              <a:t> üyeliği sona </a:t>
            </a:r>
            <a:r>
              <a:rPr lang="tr-TR" sz="3000" b="1" dirty="0">
                <a:latin typeface="Garamond" panose="02020404030301010803" pitchFamily="18" charset="0"/>
              </a:rPr>
              <a:t>erdirmez</a:t>
            </a:r>
            <a:r>
              <a:rPr lang="tr-TR" sz="3000" dirty="0">
                <a:latin typeface="Garamond" panose="02020404030301010803" pitchFamily="18" charset="0"/>
              </a:rPr>
              <a:t>.</a:t>
            </a:r>
          </a:p>
          <a:p>
            <a:pPr algn="just"/>
            <a:r>
              <a:rPr lang="tr-TR" sz="3000" dirty="0" smtClean="0">
                <a:latin typeface="Garamond" panose="02020404030301010803" pitchFamily="18" charset="0"/>
              </a:rPr>
              <a:t>İşçi </a:t>
            </a:r>
            <a:r>
              <a:rPr lang="tr-TR" sz="3000" dirty="0">
                <a:latin typeface="Garamond" panose="02020404030301010803" pitchFamily="18" charset="0"/>
              </a:rPr>
              <a:t>sendikası üyesinin bir yılı geçmemek üzere işsiz kalması üyeliğini etkilemez</a:t>
            </a:r>
            <a:endParaRPr lang="tr-TR" sz="3000" dirty="0" smtClean="0">
              <a:latin typeface="Garamond" panose="02020404030301010803" pitchFamily="18" charset="0"/>
            </a:endParaRPr>
          </a:p>
          <a:p>
            <a:endParaRPr lang="tr-TR" dirty="0"/>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12</a:t>
            </a:fld>
            <a:endParaRPr lang="tr-TR" dirty="0">
              <a:solidFill>
                <a:schemeClr val="bg1"/>
              </a:solidFill>
            </a:endParaRPr>
          </a:p>
        </p:txBody>
      </p:sp>
    </p:spTree>
    <p:extLst>
      <p:ext uri="{BB962C8B-B14F-4D97-AF65-F5344CB8AC3E}">
        <p14:creationId xmlns:p14="http://schemas.microsoft.com/office/powerpoint/2010/main" val="6312103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91590" y="410367"/>
            <a:ext cx="7886700" cy="1325563"/>
          </a:xfrm>
        </p:spPr>
        <p:txBody>
          <a:bodyPr>
            <a:normAutofit fontScale="90000"/>
          </a:bodyPr>
          <a:lstStyle/>
          <a:p>
            <a:r>
              <a:rPr lang="tr-TR" b="1" dirty="0">
                <a:solidFill>
                  <a:schemeClr val="bg1"/>
                </a:solidFill>
              </a:rPr>
              <a:t>İşçi kuruluşu yöneticiliğinin güvencesi</a:t>
            </a:r>
            <a:r>
              <a:rPr lang="tr-TR" dirty="0"/>
              <a:t/>
            </a:r>
            <a:br>
              <a:rPr lang="tr-TR" dirty="0"/>
            </a:br>
            <a:endParaRPr lang="tr-TR" dirty="0"/>
          </a:p>
        </p:txBody>
      </p:sp>
      <p:sp>
        <p:nvSpPr>
          <p:cNvPr id="3" name="İçerik Yer Tutucusu 2"/>
          <p:cNvSpPr>
            <a:spLocks noGrp="1"/>
          </p:cNvSpPr>
          <p:nvPr>
            <p:ph idx="1"/>
          </p:nvPr>
        </p:nvSpPr>
        <p:spPr/>
        <p:txBody>
          <a:bodyPr/>
          <a:lstStyle/>
          <a:p>
            <a:pPr algn="just"/>
            <a:r>
              <a:rPr lang="tr-TR" sz="3200" dirty="0">
                <a:latin typeface="Garamond" panose="02020404030301010803" pitchFamily="18" charset="0"/>
              </a:rPr>
              <a:t>İşçi kuruluşunda </a:t>
            </a:r>
            <a:r>
              <a:rPr lang="tr-TR" sz="3200" u="sng" dirty="0">
                <a:latin typeface="Garamond" panose="02020404030301010803" pitchFamily="18" charset="0"/>
              </a:rPr>
              <a:t>yönetici olduğu için</a:t>
            </a:r>
            <a:r>
              <a:rPr lang="tr-TR" sz="3200" dirty="0">
                <a:latin typeface="Garamond" panose="02020404030301010803" pitchFamily="18" charset="0"/>
              </a:rPr>
              <a:t> çalıştığı </a:t>
            </a:r>
            <a:r>
              <a:rPr lang="tr-TR" sz="3200" u="sng" dirty="0">
                <a:latin typeface="Garamond" panose="02020404030301010803" pitchFamily="18" charset="0"/>
              </a:rPr>
              <a:t>işyerinden</a:t>
            </a:r>
            <a:r>
              <a:rPr lang="tr-TR" sz="3200" dirty="0">
                <a:latin typeface="Garamond" panose="02020404030301010803" pitchFamily="18" charset="0"/>
              </a:rPr>
              <a:t> </a:t>
            </a:r>
            <a:r>
              <a:rPr lang="tr-TR" sz="3200" u="sng" dirty="0">
                <a:latin typeface="Garamond" panose="02020404030301010803" pitchFamily="18" charset="0"/>
              </a:rPr>
              <a:t>ayrılan</a:t>
            </a:r>
            <a:r>
              <a:rPr lang="tr-TR" sz="3200" dirty="0">
                <a:latin typeface="Garamond" panose="02020404030301010803" pitchFamily="18" charset="0"/>
              </a:rPr>
              <a:t> işçinin </a:t>
            </a:r>
            <a:r>
              <a:rPr lang="tr-TR" sz="3200" u="sng" dirty="0">
                <a:latin typeface="Garamond" panose="02020404030301010803" pitchFamily="18" charset="0"/>
              </a:rPr>
              <a:t>iş sözleşmesi </a:t>
            </a:r>
            <a:r>
              <a:rPr lang="tr-TR" sz="3200" b="1" dirty="0">
                <a:latin typeface="Garamond" panose="02020404030301010803" pitchFamily="18" charset="0"/>
              </a:rPr>
              <a:t>askıda kalır.</a:t>
            </a:r>
            <a:r>
              <a:rPr lang="tr-TR" sz="3200" dirty="0">
                <a:latin typeface="Garamond" panose="02020404030301010803" pitchFamily="18" charset="0"/>
              </a:rPr>
              <a:t> Yönetici </a:t>
            </a:r>
            <a:r>
              <a:rPr lang="tr-TR" sz="3200" b="1" dirty="0">
                <a:latin typeface="Garamond" panose="02020404030301010803" pitchFamily="18" charset="0"/>
              </a:rPr>
              <a:t>dilerse</a:t>
            </a:r>
            <a:r>
              <a:rPr lang="tr-TR" sz="3200" dirty="0">
                <a:latin typeface="Garamond" panose="02020404030301010803" pitchFamily="18" charset="0"/>
              </a:rPr>
              <a:t> işten ayrıldığı tarihte iş sözleşmesini bildirim süresine uymaksızın veya sözleşme süresinin bitimini beklemeksizin </a:t>
            </a:r>
            <a:r>
              <a:rPr lang="tr-TR" sz="3200" b="1" dirty="0">
                <a:latin typeface="Garamond" panose="02020404030301010803" pitchFamily="18" charset="0"/>
              </a:rPr>
              <a:t>fesheder ve kıdem tazminatına hak kazanır</a:t>
            </a:r>
            <a:r>
              <a:rPr lang="tr-TR" sz="3200" dirty="0">
                <a:latin typeface="Garamond" panose="02020404030301010803" pitchFamily="18" charset="0"/>
              </a:rPr>
              <a:t>. Yönetici, yöneticilik süresi içerisinde iş sözleşmesini feshederse kıdem tazminatı fesih tarihindeki emsal ücret üzerinden hesaplanır.</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13</a:t>
            </a:fld>
            <a:endParaRPr lang="tr-TR" dirty="0">
              <a:solidFill>
                <a:schemeClr val="bg1"/>
              </a:solidFill>
            </a:endParaRPr>
          </a:p>
        </p:txBody>
      </p:sp>
    </p:spTree>
    <p:extLst>
      <p:ext uri="{BB962C8B-B14F-4D97-AF65-F5344CB8AC3E}">
        <p14:creationId xmlns:p14="http://schemas.microsoft.com/office/powerpoint/2010/main" val="10503519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69314" y="410367"/>
            <a:ext cx="7886700" cy="1325563"/>
          </a:xfrm>
        </p:spPr>
        <p:txBody>
          <a:bodyPr>
            <a:normAutofit fontScale="90000"/>
          </a:bodyPr>
          <a:lstStyle/>
          <a:p>
            <a:r>
              <a:rPr lang="tr-TR" b="1" dirty="0">
                <a:solidFill>
                  <a:schemeClr val="bg1"/>
                </a:solidFill>
              </a:rPr>
              <a:t>İşçi kuruluşu yöneticiliğinin güvencesi</a:t>
            </a:r>
            <a:r>
              <a:rPr lang="tr-TR" dirty="0"/>
              <a:t/>
            </a:r>
            <a:br>
              <a:rPr lang="tr-TR" dirty="0"/>
            </a:br>
            <a:endParaRPr lang="tr-TR" dirty="0"/>
          </a:p>
        </p:txBody>
      </p:sp>
      <p:sp>
        <p:nvSpPr>
          <p:cNvPr id="3" name="İçerik Yer Tutucusu 2"/>
          <p:cNvSpPr>
            <a:spLocks noGrp="1"/>
          </p:cNvSpPr>
          <p:nvPr>
            <p:ph idx="1"/>
          </p:nvPr>
        </p:nvSpPr>
        <p:spPr>
          <a:xfrm>
            <a:off x="628650" y="1389888"/>
            <a:ext cx="7886700" cy="5084064"/>
          </a:xfrm>
        </p:spPr>
        <p:txBody>
          <a:bodyPr>
            <a:normAutofit fontScale="92500" lnSpcReduction="10000"/>
          </a:bodyPr>
          <a:lstStyle/>
          <a:p>
            <a:pPr algn="just"/>
            <a:r>
              <a:rPr lang="tr-TR" sz="2600" dirty="0" smtClean="0">
                <a:latin typeface="Garamond" panose="02020404030301010803" pitchFamily="18" charset="0"/>
              </a:rPr>
              <a:t>İş </a:t>
            </a:r>
            <a:r>
              <a:rPr lang="tr-TR" sz="2600" dirty="0">
                <a:latin typeface="Garamond" panose="02020404030301010803" pitchFamily="18" charset="0"/>
              </a:rPr>
              <a:t>sözleşmesi askıya alınan yönetici; sendikanın tüzel kişiliğinin sona ermesi, seçime girmemek, yeniden seçilmemek veya kendi isteği ile çekilmek suretiyle </a:t>
            </a:r>
            <a:r>
              <a:rPr lang="tr-TR" sz="2600" b="1" dirty="0">
                <a:latin typeface="Garamond" panose="02020404030301010803" pitchFamily="18" charset="0"/>
              </a:rPr>
              <a:t>görevinin sona ermesi hâlinde</a:t>
            </a:r>
            <a:r>
              <a:rPr lang="tr-TR" sz="2600" dirty="0">
                <a:latin typeface="Garamond" panose="02020404030301010803" pitchFamily="18" charset="0"/>
              </a:rPr>
              <a:t>, sona erme tarihinden itibaren </a:t>
            </a:r>
            <a:r>
              <a:rPr lang="tr-TR" sz="2600" b="1" dirty="0">
                <a:latin typeface="Garamond" panose="02020404030301010803" pitchFamily="18" charset="0"/>
              </a:rPr>
              <a:t>bir ay içinde </a:t>
            </a:r>
            <a:r>
              <a:rPr lang="tr-TR" sz="2600" dirty="0">
                <a:latin typeface="Garamond" panose="02020404030301010803" pitchFamily="18" charset="0"/>
              </a:rPr>
              <a:t>ayrıldığı işyerinde </a:t>
            </a:r>
            <a:r>
              <a:rPr lang="tr-TR" sz="2600" b="1" dirty="0">
                <a:latin typeface="Garamond" panose="02020404030301010803" pitchFamily="18" charset="0"/>
              </a:rPr>
              <a:t>işe başlatılmak üzere </a:t>
            </a:r>
            <a:r>
              <a:rPr lang="tr-TR" sz="2600" dirty="0">
                <a:latin typeface="Garamond" panose="02020404030301010803" pitchFamily="18" charset="0"/>
              </a:rPr>
              <a:t>işverene </a:t>
            </a:r>
            <a:r>
              <a:rPr lang="tr-TR" sz="2600" b="1" dirty="0">
                <a:latin typeface="Garamond" panose="02020404030301010803" pitchFamily="18" charset="0"/>
              </a:rPr>
              <a:t>başvurabilir</a:t>
            </a:r>
            <a:r>
              <a:rPr lang="tr-TR" sz="2600" dirty="0">
                <a:latin typeface="Garamond" panose="02020404030301010803" pitchFamily="18" charset="0"/>
              </a:rPr>
              <a:t>. İşveren, talep tarihinden itibaren bir ay içinde bu kişileri o andaki şartlarla eski işlerine veya eski işlerine uygun bir diğer işe başlatmak zorundadır. Bu kişiler süresi içinde işe </a:t>
            </a:r>
            <a:r>
              <a:rPr lang="tr-TR" sz="2600" b="1" dirty="0">
                <a:latin typeface="Garamond" panose="02020404030301010803" pitchFamily="18" charset="0"/>
              </a:rPr>
              <a:t>başlatılmadığı takdirde</a:t>
            </a:r>
            <a:r>
              <a:rPr lang="tr-TR" sz="2600" dirty="0">
                <a:latin typeface="Garamond" panose="02020404030301010803" pitchFamily="18" charset="0"/>
              </a:rPr>
              <a:t>, iş sözleşmeleri </a:t>
            </a:r>
            <a:r>
              <a:rPr lang="tr-TR" sz="2600" b="1" dirty="0">
                <a:latin typeface="Garamond" panose="02020404030301010803" pitchFamily="18" charset="0"/>
              </a:rPr>
              <a:t>işverence feshedilmiş sayılır</a:t>
            </a:r>
            <a:r>
              <a:rPr lang="tr-TR" sz="2600" dirty="0">
                <a:latin typeface="Garamond" panose="02020404030301010803" pitchFamily="18" charset="0"/>
              </a:rPr>
              <a:t>.</a:t>
            </a:r>
          </a:p>
          <a:p>
            <a:pPr algn="just"/>
            <a:r>
              <a:rPr lang="tr-TR" sz="2600" dirty="0" smtClean="0">
                <a:latin typeface="Garamond" panose="02020404030301010803" pitchFamily="18" charset="0"/>
              </a:rPr>
              <a:t>Yukarıda </a:t>
            </a:r>
            <a:r>
              <a:rPr lang="tr-TR" sz="2600" dirty="0">
                <a:latin typeface="Garamond" panose="02020404030301010803" pitchFamily="18" charset="0"/>
              </a:rPr>
              <a:t>sayılan nedenler dışında yöneticilik görevi sona eren sendika yöneticisine ise başvuruları hâlinde işveren tarafından kıdem tazminatı ödenir. Ödenecek tazminatın hesabında, işyerinde çalışılmış süreler göz önünde bulundurulur ve fesih anında emsalleri için geçerli olan ücret ve diğer hakları esas alınır. İşçinin iş kanunlarından doğan hakları saklıdır.</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14</a:t>
            </a:fld>
            <a:endParaRPr lang="tr-TR" dirty="0">
              <a:solidFill>
                <a:schemeClr val="bg1"/>
              </a:solidFill>
            </a:endParaRPr>
          </a:p>
        </p:txBody>
      </p:sp>
    </p:spTree>
    <p:extLst>
      <p:ext uri="{BB962C8B-B14F-4D97-AF65-F5344CB8AC3E}">
        <p14:creationId xmlns:p14="http://schemas.microsoft.com/office/powerpoint/2010/main" val="23930102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07592" y="154816"/>
            <a:ext cx="8067294" cy="1325563"/>
          </a:xfrm>
        </p:spPr>
        <p:txBody>
          <a:bodyPr>
            <a:normAutofit/>
          </a:bodyPr>
          <a:lstStyle/>
          <a:p>
            <a:r>
              <a:rPr lang="tr-TR" sz="4000" b="1" dirty="0">
                <a:solidFill>
                  <a:schemeClr val="bg1"/>
                </a:solidFill>
              </a:rPr>
              <a:t>İşyeri sendika temsilciliğinin güvencesi</a:t>
            </a:r>
            <a:endParaRPr lang="tr-TR" sz="4000" dirty="0">
              <a:solidFill>
                <a:schemeClr val="bg1"/>
              </a:solidFill>
            </a:endParaRPr>
          </a:p>
        </p:txBody>
      </p:sp>
      <p:sp>
        <p:nvSpPr>
          <p:cNvPr id="3" name="İçerik Yer Tutucusu 2"/>
          <p:cNvSpPr>
            <a:spLocks noGrp="1"/>
          </p:cNvSpPr>
          <p:nvPr>
            <p:ph idx="1"/>
          </p:nvPr>
        </p:nvSpPr>
        <p:spPr/>
        <p:txBody>
          <a:bodyPr>
            <a:normAutofit fontScale="47500" lnSpcReduction="20000"/>
          </a:bodyPr>
          <a:lstStyle/>
          <a:p>
            <a:pPr algn="just"/>
            <a:r>
              <a:rPr lang="tr-TR" sz="4400" dirty="0">
                <a:latin typeface="Garamond" panose="02020404030301010803" pitchFamily="18" charset="0"/>
              </a:rPr>
              <a:t>İşveren, işyeri sendika temsilcilerinin iş sözleşmelerini </a:t>
            </a:r>
            <a:r>
              <a:rPr lang="tr-TR" sz="4400" u="sng" dirty="0">
                <a:latin typeface="Garamond" panose="02020404030301010803" pitchFamily="18" charset="0"/>
              </a:rPr>
              <a:t>haklı bir neden olmadıkça</a:t>
            </a:r>
            <a:r>
              <a:rPr lang="tr-TR" sz="4400" dirty="0">
                <a:latin typeface="Garamond" panose="02020404030301010803" pitchFamily="18" charset="0"/>
              </a:rPr>
              <a:t> ve nedenini </a:t>
            </a:r>
            <a:r>
              <a:rPr lang="tr-TR" sz="4400" u="sng" dirty="0">
                <a:latin typeface="Garamond" panose="02020404030301010803" pitchFamily="18" charset="0"/>
              </a:rPr>
              <a:t>yazılı</a:t>
            </a:r>
            <a:r>
              <a:rPr lang="tr-TR" sz="4400" dirty="0">
                <a:latin typeface="Garamond" panose="02020404030301010803" pitchFamily="18" charset="0"/>
              </a:rPr>
              <a:t> olarak açık ve kesin şekilde </a:t>
            </a:r>
            <a:r>
              <a:rPr lang="tr-TR" sz="4400" u="sng" dirty="0">
                <a:latin typeface="Garamond" panose="02020404030301010803" pitchFamily="18" charset="0"/>
              </a:rPr>
              <a:t>belirtmedikçe</a:t>
            </a:r>
            <a:r>
              <a:rPr lang="tr-TR" sz="4400" dirty="0">
                <a:latin typeface="Garamond" panose="02020404030301010803" pitchFamily="18" charset="0"/>
              </a:rPr>
              <a:t> </a:t>
            </a:r>
            <a:r>
              <a:rPr lang="tr-TR" sz="4400" b="1" dirty="0">
                <a:latin typeface="Garamond" panose="02020404030301010803" pitchFamily="18" charset="0"/>
              </a:rPr>
              <a:t>feshedemez</a:t>
            </a:r>
            <a:r>
              <a:rPr lang="tr-TR" sz="4400" dirty="0">
                <a:latin typeface="Garamond" panose="02020404030301010803" pitchFamily="18" charset="0"/>
              </a:rPr>
              <a:t>. Fesih bildiriminin tebliği tarihinden itibaren </a:t>
            </a:r>
            <a:r>
              <a:rPr lang="tr-TR" sz="4400" b="1" dirty="0">
                <a:latin typeface="Garamond" panose="02020404030301010803" pitchFamily="18" charset="0"/>
              </a:rPr>
              <a:t>bir ay içinde</a:t>
            </a:r>
            <a:r>
              <a:rPr lang="tr-TR" sz="4400" dirty="0">
                <a:latin typeface="Garamond" panose="02020404030301010803" pitchFamily="18" charset="0"/>
              </a:rPr>
              <a:t>, temsilci veya üyesi bulunduğu sendika </a:t>
            </a:r>
            <a:r>
              <a:rPr lang="tr-TR" sz="4400" b="1" dirty="0">
                <a:latin typeface="Garamond" panose="02020404030301010803" pitchFamily="18" charset="0"/>
              </a:rPr>
              <a:t>dava açabilir.</a:t>
            </a:r>
          </a:p>
          <a:p>
            <a:pPr algn="just"/>
            <a:r>
              <a:rPr lang="tr-TR" sz="4400" dirty="0">
                <a:latin typeface="Garamond" panose="02020404030301010803" pitchFamily="18" charset="0"/>
              </a:rPr>
              <a:t>Temsilcinin </a:t>
            </a:r>
            <a:r>
              <a:rPr lang="tr-TR" sz="4400" b="1" dirty="0">
                <a:latin typeface="Garamond" panose="02020404030301010803" pitchFamily="18" charset="0"/>
              </a:rPr>
              <a:t>işe iadesine karar verilirse </a:t>
            </a:r>
            <a:r>
              <a:rPr lang="tr-TR" sz="4400" dirty="0">
                <a:latin typeface="Garamond" panose="02020404030301010803" pitchFamily="18" charset="0"/>
              </a:rPr>
              <a:t>fesih geçersiz sayılarak temsilcilik süresini aşmamak kaydıyla </a:t>
            </a:r>
            <a:r>
              <a:rPr lang="tr-TR" sz="4400" u="sng" dirty="0">
                <a:latin typeface="Garamond" panose="02020404030301010803" pitchFamily="18" charset="0"/>
              </a:rPr>
              <a:t>fesih tarihi</a:t>
            </a:r>
            <a:r>
              <a:rPr lang="tr-TR" sz="4400" dirty="0">
                <a:latin typeface="Garamond" panose="02020404030301010803" pitchFamily="18" charset="0"/>
              </a:rPr>
              <a:t> ile kararın </a:t>
            </a:r>
            <a:r>
              <a:rPr lang="tr-TR" sz="4400" u="sng" dirty="0">
                <a:latin typeface="Garamond" panose="02020404030301010803" pitchFamily="18" charset="0"/>
              </a:rPr>
              <a:t>kesinleşme tarihi arasındaki</a:t>
            </a:r>
            <a:r>
              <a:rPr lang="tr-TR" sz="4400" dirty="0">
                <a:latin typeface="Garamond" panose="02020404030301010803" pitchFamily="18" charset="0"/>
              </a:rPr>
              <a:t> </a:t>
            </a:r>
            <a:r>
              <a:rPr lang="tr-TR" sz="4400" b="1" dirty="0">
                <a:latin typeface="Garamond" panose="02020404030301010803" pitchFamily="18" charset="0"/>
              </a:rPr>
              <a:t>ücret ve diğer hakları ödenir</a:t>
            </a:r>
            <a:r>
              <a:rPr lang="tr-TR" sz="4400" dirty="0">
                <a:latin typeface="Garamond" panose="02020404030301010803" pitchFamily="18" charset="0"/>
              </a:rPr>
              <a:t>. Kararın kesinleşmesinden itibaren altı iş günü içinde temsilcinin işe başvurması şartıyla, </a:t>
            </a:r>
            <a:r>
              <a:rPr lang="tr-TR" sz="4400" b="1" dirty="0" smtClean="0">
                <a:solidFill>
                  <a:schemeClr val="accent1">
                    <a:lumMod val="75000"/>
                  </a:schemeClr>
                </a:solidFill>
                <a:latin typeface="Garamond" panose="02020404030301010803" pitchFamily="18" charset="0"/>
              </a:rPr>
              <a:t>6 iş </a:t>
            </a:r>
            <a:r>
              <a:rPr lang="tr-TR" sz="4400" b="1" dirty="0">
                <a:solidFill>
                  <a:schemeClr val="accent1">
                    <a:lumMod val="75000"/>
                  </a:schemeClr>
                </a:solidFill>
                <a:latin typeface="Garamond" panose="02020404030301010803" pitchFamily="18" charset="0"/>
              </a:rPr>
              <a:t>günü </a:t>
            </a:r>
            <a:r>
              <a:rPr lang="tr-TR" sz="4400" dirty="0">
                <a:latin typeface="Garamond" panose="02020404030301010803" pitchFamily="18" charset="0"/>
              </a:rPr>
              <a:t>içinde </a:t>
            </a:r>
            <a:r>
              <a:rPr lang="tr-TR" sz="4400" b="1" dirty="0">
                <a:latin typeface="Garamond" panose="02020404030301010803" pitchFamily="18" charset="0"/>
              </a:rPr>
              <a:t>işe başlatılmaması hâlinde</a:t>
            </a:r>
            <a:r>
              <a:rPr lang="tr-TR" sz="4400" dirty="0">
                <a:latin typeface="Garamond" panose="02020404030301010803" pitchFamily="18" charset="0"/>
              </a:rPr>
              <a:t>, iş ilişkisinin devam ettiği kabul edilerek ücreti ve diğer hakları </a:t>
            </a:r>
            <a:r>
              <a:rPr lang="tr-TR" sz="4400" b="1" dirty="0">
                <a:latin typeface="Garamond" panose="02020404030301010803" pitchFamily="18" charset="0"/>
              </a:rPr>
              <a:t>temsilcilik süresince ödenmeye devam edilir</a:t>
            </a:r>
            <a:r>
              <a:rPr lang="tr-TR" sz="4400" dirty="0">
                <a:latin typeface="Garamond" panose="02020404030301010803" pitchFamily="18" charset="0"/>
              </a:rPr>
              <a:t>. Bu hüküm yeniden temsilciliğe atanma hâlinde de uygulanır.</a:t>
            </a:r>
          </a:p>
          <a:p>
            <a:pPr algn="just"/>
            <a:r>
              <a:rPr lang="tr-TR" sz="4400" dirty="0" smtClean="0">
                <a:latin typeface="Garamond" panose="02020404030301010803" pitchFamily="18" charset="0"/>
              </a:rPr>
              <a:t>İşveren</a:t>
            </a:r>
            <a:r>
              <a:rPr lang="tr-TR" sz="4400" dirty="0">
                <a:latin typeface="Garamond" panose="02020404030301010803" pitchFamily="18" charset="0"/>
              </a:rPr>
              <a:t>, </a:t>
            </a:r>
            <a:r>
              <a:rPr lang="tr-TR" sz="4400" b="1" dirty="0">
                <a:latin typeface="Garamond" panose="02020404030301010803" pitchFamily="18" charset="0"/>
              </a:rPr>
              <a:t>yazılı rızası olmadıkça </a:t>
            </a:r>
            <a:r>
              <a:rPr lang="tr-TR" sz="4400" dirty="0">
                <a:latin typeface="Garamond" panose="02020404030301010803" pitchFamily="18" charset="0"/>
              </a:rPr>
              <a:t>işyeri sendika temsilcisinin </a:t>
            </a:r>
            <a:r>
              <a:rPr lang="tr-TR" sz="4400" b="1" dirty="0">
                <a:latin typeface="Garamond" panose="02020404030301010803" pitchFamily="18" charset="0"/>
              </a:rPr>
              <a:t>işyerini</a:t>
            </a:r>
            <a:r>
              <a:rPr lang="tr-TR" sz="4400" dirty="0">
                <a:latin typeface="Garamond" panose="02020404030301010803" pitchFamily="18" charset="0"/>
              </a:rPr>
              <a:t> </a:t>
            </a:r>
            <a:r>
              <a:rPr lang="tr-TR" sz="4400" b="1" dirty="0">
                <a:latin typeface="Garamond" panose="02020404030301010803" pitchFamily="18" charset="0"/>
              </a:rPr>
              <a:t>değiştiremez</a:t>
            </a:r>
            <a:r>
              <a:rPr lang="tr-TR" sz="4400" dirty="0">
                <a:latin typeface="Garamond" panose="02020404030301010803" pitchFamily="18" charset="0"/>
              </a:rPr>
              <a:t> veya </a:t>
            </a:r>
            <a:r>
              <a:rPr lang="tr-TR" sz="4400" b="1" dirty="0">
                <a:latin typeface="Garamond" panose="02020404030301010803" pitchFamily="18" charset="0"/>
              </a:rPr>
              <a:t>işinde</a:t>
            </a:r>
            <a:r>
              <a:rPr lang="tr-TR" sz="4400" dirty="0">
                <a:latin typeface="Garamond" panose="02020404030301010803" pitchFamily="18" charset="0"/>
              </a:rPr>
              <a:t> esaslı tarzda </a:t>
            </a:r>
            <a:r>
              <a:rPr lang="tr-TR" sz="4400" b="1" dirty="0">
                <a:latin typeface="Garamond" panose="02020404030301010803" pitchFamily="18" charset="0"/>
              </a:rPr>
              <a:t>değişiklik yapamaz</a:t>
            </a:r>
            <a:r>
              <a:rPr lang="tr-TR" sz="4400" dirty="0">
                <a:latin typeface="Garamond" panose="02020404030301010803" pitchFamily="18" charset="0"/>
              </a:rPr>
              <a:t>. Aksi hâlde değişiklik geçersiz sayılır</a:t>
            </a:r>
            <a:r>
              <a:rPr lang="tr-TR" sz="4400" dirty="0" smtClean="0">
                <a:latin typeface="Garamond" panose="02020404030301010803" pitchFamily="18" charset="0"/>
              </a:rPr>
              <a:t>.</a:t>
            </a:r>
          </a:p>
          <a:p>
            <a:pPr algn="just"/>
            <a:r>
              <a:rPr lang="tr-TR" sz="4400" b="1" dirty="0" smtClean="0">
                <a:latin typeface="Garamond" panose="02020404030301010803" pitchFamily="18" charset="0"/>
              </a:rPr>
              <a:t>Bu madde hükümleri</a:t>
            </a:r>
            <a:r>
              <a:rPr lang="tr-TR" sz="4400" dirty="0" smtClean="0">
                <a:latin typeface="Garamond" panose="02020404030301010803" pitchFamily="18" charset="0"/>
              </a:rPr>
              <a:t> işyerinde çalışan </a:t>
            </a:r>
            <a:r>
              <a:rPr lang="tr-TR" sz="4400" b="1" dirty="0" smtClean="0">
                <a:latin typeface="Garamond" panose="02020404030301010803" pitchFamily="18" charset="0"/>
              </a:rPr>
              <a:t>yöneticilere de uygulanır</a:t>
            </a:r>
            <a:r>
              <a:rPr lang="tr-TR" sz="4400" dirty="0" smtClean="0">
                <a:latin typeface="Garamond" panose="02020404030301010803" pitchFamily="18" charset="0"/>
              </a:rPr>
              <a:t>.</a:t>
            </a:r>
            <a:endParaRPr lang="tr-TR" sz="4400" dirty="0">
              <a:latin typeface="Garamond" panose="02020404030301010803" pitchFamily="18" charset="0"/>
            </a:endParaRP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15</a:t>
            </a:fld>
            <a:endParaRPr lang="tr-TR" dirty="0">
              <a:solidFill>
                <a:schemeClr val="bg1"/>
              </a:solidFill>
            </a:endParaRPr>
          </a:p>
        </p:txBody>
      </p:sp>
    </p:spTree>
    <p:extLst>
      <p:ext uri="{BB962C8B-B14F-4D97-AF65-F5344CB8AC3E}">
        <p14:creationId xmlns:p14="http://schemas.microsoft.com/office/powerpoint/2010/main" val="22096586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32738" y="500062"/>
            <a:ext cx="7886700" cy="1325563"/>
          </a:xfrm>
        </p:spPr>
        <p:txBody>
          <a:bodyPr/>
          <a:lstStyle/>
          <a:p>
            <a:pPr algn="ctr"/>
            <a:r>
              <a:rPr lang="tr-TR" sz="4000" b="1" dirty="0">
                <a:solidFill>
                  <a:schemeClr val="bg1"/>
                </a:solidFill>
              </a:rPr>
              <a:t>Sendika özgürlüğünün güvencesi</a:t>
            </a:r>
            <a:r>
              <a:rPr lang="tr-TR" dirty="0"/>
              <a:t/>
            </a:r>
            <a:br>
              <a:rPr lang="tr-TR" dirty="0"/>
            </a:br>
            <a:endParaRPr lang="tr-TR" dirty="0"/>
          </a:p>
        </p:txBody>
      </p:sp>
      <p:sp>
        <p:nvSpPr>
          <p:cNvPr id="3" name="İçerik Yer Tutucusu 2"/>
          <p:cNvSpPr>
            <a:spLocks noGrp="1"/>
          </p:cNvSpPr>
          <p:nvPr>
            <p:ph idx="1"/>
          </p:nvPr>
        </p:nvSpPr>
        <p:spPr/>
        <p:txBody>
          <a:bodyPr>
            <a:normAutofit fontScale="77500" lnSpcReduction="20000"/>
          </a:bodyPr>
          <a:lstStyle/>
          <a:p>
            <a:pPr algn="just"/>
            <a:r>
              <a:rPr lang="tr-TR" dirty="0">
                <a:latin typeface="Garamond" panose="02020404030301010803" pitchFamily="18" charset="0"/>
              </a:rPr>
              <a:t>İşçilerin </a:t>
            </a:r>
            <a:r>
              <a:rPr lang="tr-TR" b="1" u="sng" dirty="0">
                <a:solidFill>
                  <a:srgbClr val="0070C0"/>
                </a:solidFill>
                <a:latin typeface="Garamond" panose="02020404030301010803" pitchFamily="18" charset="0"/>
              </a:rPr>
              <a:t>işe alınmaları</a:t>
            </a:r>
            <a:r>
              <a:rPr lang="tr-TR" dirty="0">
                <a:latin typeface="Garamond" panose="02020404030301010803" pitchFamily="18" charset="0"/>
              </a:rPr>
              <a:t>; belli bir sendikaya </a:t>
            </a:r>
            <a:r>
              <a:rPr lang="tr-TR" b="1" dirty="0">
                <a:latin typeface="Garamond" panose="02020404030301010803" pitchFamily="18" charset="0"/>
              </a:rPr>
              <a:t>girmeleri</a:t>
            </a:r>
            <a:r>
              <a:rPr lang="tr-TR" dirty="0">
                <a:latin typeface="Garamond" panose="02020404030301010803" pitchFamily="18" charset="0"/>
              </a:rPr>
              <a:t> veya </a:t>
            </a:r>
            <a:r>
              <a:rPr lang="tr-TR" b="1" dirty="0">
                <a:latin typeface="Garamond" panose="02020404030301010803" pitchFamily="18" charset="0"/>
              </a:rPr>
              <a:t>girmemeleri</a:t>
            </a:r>
            <a:r>
              <a:rPr lang="tr-TR" dirty="0">
                <a:latin typeface="Garamond" panose="02020404030301010803" pitchFamily="18" charset="0"/>
              </a:rPr>
              <a:t>, belli bir sendikadaki üyeliği </a:t>
            </a:r>
            <a:r>
              <a:rPr lang="tr-TR" b="1" dirty="0">
                <a:latin typeface="Garamond" panose="02020404030301010803" pitchFamily="18" charset="0"/>
              </a:rPr>
              <a:t>sürdürmeleri</a:t>
            </a:r>
            <a:r>
              <a:rPr lang="tr-TR" dirty="0">
                <a:latin typeface="Garamond" panose="02020404030301010803" pitchFamily="18" charset="0"/>
              </a:rPr>
              <a:t> veya üyelikten </a:t>
            </a:r>
            <a:r>
              <a:rPr lang="tr-TR" b="1" dirty="0">
                <a:latin typeface="Garamond" panose="02020404030301010803" pitchFamily="18" charset="0"/>
              </a:rPr>
              <a:t>çekilmeleri</a:t>
            </a:r>
            <a:r>
              <a:rPr lang="tr-TR" dirty="0">
                <a:latin typeface="Garamond" panose="02020404030301010803" pitchFamily="18" charset="0"/>
              </a:rPr>
              <a:t> veya herhangi bir sendikaya </a:t>
            </a:r>
            <a:r>
              <a:rPr lang="tr-TR" b="1" dirty="0">
                <a:latin typeface="Garamond" panose="02020404030301010803" pitchFamily="18" charset="0"/>
              </a:rPr>
              <a:t>üye olmaları </a:t>
            </a:r>
            <a:r>
              <a:rPr lang="tr-TR" dirty="0">
                <a:latin typeface="Garamond" panose="02020404030301010803" pitchFamily="18" charset="0"/>
              </a:rPr>
              <a:t>veya </a:t>
            </a:r>
            <a:r>
              <a:rPr lang="tr-TR" b="1" dirty="0">
                <a:latin typeface="Garamond" panose="02020404030301010803" pitchFamily="18" charset="0"/>
              </a:rPr>
              <a:t>olmamaları</a:t>
            </a:r>
            <a:r>
              <a:rPr lang="tr-TR" dirty="0">
                <a:latin typeface="Garamond" panose="02020404030301010803" pitchFamily="18" charset="0"/>
              </a:rPr>
              <a:t> </a:t>
            </a:r>
            <a:r>
              <a:rPr lang="tr-TR" b="1" u="sng" dirty="0" smtClean="0">
                <a:solidFill>
                  <a:srgbClr val="0070C0"/>
                </a:solidFill>
                <a:latin typeface="Garamond" panose="02020404030301010803" pitchFamily="18" charset="0"/>
              </a:rPr>
              <a:t>şartlarına </a:t>
            </a:r>
            <a:r>
              <a:rPr lang="tr-TR" b="1" u="sng" dirty="0">
                <a:solidFill>
                  <a:srgbClr val="0070C0"/>
                </a:solidFill>
                <a:latin typeface="Garamond" panose="02020404030301010803" pitchFamily="18" charset="0"/>
              </a:rPr>
              <a:t>bağlı </a:t>
            </a:r>
            <a:r>
              <a:rPr lang="tr-TR" b="1" u="sng" dirty="0" smtClean="0">
                <a:solidFill>
                  <a:srgbClr val="0070C0"/>
                </a:solidFill>
                <a:latin typeface="Garamond" panose="02020404030301010803" pitchFamily="18" charset="0"/>
              </a:rPr>
              <a:t>tutulamaz</a:t>
            </a:r>
          </a:p>
          <a:p>
            <a:pPr algn="just"/>
            <a:r>
              <a:rPr lang="tr-TR" dirty="0">
                <a:latin typeface="Garamond" panose="02020404030301010803" pitchFamily="18" charset="0"/>
              </a:rPr>
              <a:t>İşveren, bir sendikaya üye olan işçilerle sendika üyesi olmayan işçiler veya ayrı sendikalara üye olan işçiler arasında, </a:t>
            </a:r>
            <a:r>
              <a:rPr lang="tr-TR" u="sng" dirty="0">
                <a:latin typeface="Garamond" panose="02020404030301010803" pitchFamily="18" charset="0"/>
              </a:rPr>
              <a:t>çalışma şartları veya çalıştırmaya son verilmesi bakımından</a:t>
            </a:r>
            <a:r>
              <a:rPr lang="tr-TR" dirty="0">
                <a:latin typeface="Garamond" panose="02020404030301010803" pitchFamily="18" charset="0"/>
              </a:rPr>
              <a:t> herhangi bir </a:t>
            </a:r>
            <a:r>
              <a:rPr lang="tr-TR" b="1" dirty="0">
                <a:solidFill>
                  <a:srgbClr val="0070C0"/>
                </a:solidFill>
                <a:latin typeface="Garamond" panose="02020404030301010803" pitchFamily="18" charset="0"/>
              </a:rPr>
              <a:t>ayrım yapamaz</a:t>
            </a:r>
            <a:r>
              <a:rPr lang="tr-TR" dirty="0">
                <a:latin typeface="Garamond" panose="02020404030301010803" pitchFamily="18" charset="0"/>
              </a:rPr>
              <a:t>. </a:t>
            </a:r>
            <a:r>
              <a:rPr lang="tr-TR" dirty="0" smtClean="0">
                <a:latin typeface="Garamond" panose="02020404030301010803" pitchFamily="18" charset="0"/>
              </a:rPr>
              <a:t>Ücret</a:t>
            </a:r>
            <a:r>
              <a:rPr lang="tr-TR" dirty="0">
                <a:latin typeface="Garamond" panose="02020404030301010803" pitchFamily="18" charset="0"/>
              </a:rPr>
              <a:t>, ikramiye, prim ve paraya ilişkin sosyal yardım </a:t>
            </a:r>
            <a:r>
              <a:rPr lang="tr-TR" dirty="0" smtClean="0">
                <a:latin typeface="Garamond" panose="02020404030301010803" pitchFamily="18" charset="0"/>
              </a:rPr>
              <a:t>konularında </a:t>
            </a:r>
            <a:r>
              <a:rPr lang="tr-TR" b="1" dirty="0" smtClean="0">
                <a:latin typeface="Garamond" panose="02020404030301010803" pitchFamily="18" charset="0"/>
              </a:rPr>
              <a:t>toplu iş sözleşmesi hükümleri saklıdır</a:t>
            </a:r>
            <a:r>
              <a:rPr lang="tr-TR" dirty="0" smtClean="0">
                <a:latin typeface="Garamond" panose="02020404030301010803" pitchFamily="18" charset="0"/>
              </a:rPr>
              <a:t>.</a:t>
            </a:r>
            <a:endParaRPr lang="tr-TR" dirty="0">
              <a:latin typeface="Garamond" panose="02020404030301010803" pitchFamily="18" charset="0"/>
            </a:endParaRPr>
          </a:p>
          <a:p>
            <a:pPr algn="just"/>
            <a:r>
              <a:rPr lang="tr-TR" dirty="0" smtClean="0">
                <a:latin typeface="Garamond" panose="02020404030301010803" pitchFamily="18" charset="0"/>
              </a:rPr>
              <a:t>İşçiler</a:t>
            </a:r>
            <a:r>
              <a:rPr lang="tr-TR" dirty="0">
                <a:latin typeface="Garamond" panose="02020404030301010803" pitchFamily="18" charset="0"/>
              </a:rPr>
              <a:t>, sendikaya üye olmaları veya olmamaları, iş saatleri dışında veya işverenin izni ile iş saatleri içinde işçi kuruluşlarının faaliyetlerine katılmaları veya </a:t>
            </a:r>
            <a:r>
              <a:rPr lang="tr-TR" u="sng" dirty="0">
                <a:latin typeface="Garamond" panose="02020404030301010803" pitchFamily="18" charset="0"/>
              </a:rPr>
              <a:t>sendikal faaliyette bulunmalarından dolayı </a:t>
            </a:r>
            <a:r>
              <a:rPr lang="tr-TR" b="1" dirty="0">
                <a:solidFill>
                  <a:srgbClr val="0070C0"/>
                </a:solidFill>
                <a:latin typeface="Garamond" panose="02020404030301010803" pitchFamily="18" charset="0"/>
              </a:rPr>
              <a:t>işten çıkarılamaz</a:t>
            </a:r>
            <a:r>
              <a:rPr lang="tr-TR" dirty="0">
                <a:latin typeface="Garamond" panose="02020404030301010803" pitchFamily="18" charset="0"/>
              </a:rPr>
              <a:t> veya </a:t>
            </a:r>
            <a:r>
              <a:rPr lang="tr-TR" b="1" dirty="0">
                <a:latin typeface="Garamond" panose="02020404030301010803" pitchFamily="18" charset="0"/>
              </a:rPr>
              <a:t>farklı işleme tabi tutulamaz</a:t>
            </a:r>
            <a:r>
              <a:rPr lang="tr-TR" dirty="0">
                <a:latin typeface="Garamond" panose="02020404030301010803" pitchFamily="18" charset="0"/>
              </a:rPr>
              <a:t>.</a:t>
            </a:r>
          </a:p>
          <a:p>
            <a:pPr algn="just"/>
            <a:r>
              <a:rPr lang="tr-TR" dirty="0" smtClean="0">
                <a:latin typeface="Garamond" panose="02020404030301010803" pitchFamily="18" charset="0"/>
              </a:rPr>
              <a:t>İşverenin yukarıdaki </a:t>
            </a:r>
            <a:r>
              <a:rPr lang="tr-TR" dirty="0">
                <a:latin typeface="Garamond" panose="02020404030301010803" pitchFamily="18" charset="0"/>
              </a:rPr>
              <a:t>fıkralara aykırı hareket etmesi hâlinde işçinin </a:t>
            </a:r>
            <a:r>
              <a:rPr lang="tr-TR" b="1" dirty="0" smtClean="0">
                <a:solidFill>
                  <a:srgbClr val="FF0000"/>
                </a:solidFill>
                <a:latin typeface="Garamond" panose="02020404030301010803" pitchFamily="18" charset="0"/>
              </a:rPr>
              <a:t>1yıllık </a:t>
            </a:r>
            <a:r>
              <a:rPr lang="tr-TR" b="1" dirty="0">
                <a:solidFill>
                  <a:srgbClr val="FF0000"/>
                </a:solidFill>
                <a:latin typeface="Garamond" panose="02020404030301010803" pitchFamily="18" charset="0"/>
              </a:rPr>
              <a:t>ücret</a:t>
            </a:r>
            <a:r>
              <a:rPr lang="tr-TR" dirty="0">
                <a:solidFill>
                  <a:srgbClr val="FF0000"/>
                </a:solidFill>
                <a:latin typeface="Garamond" panose="02020404030301010803" pitchFamily="18" charset="0"/>
              </a:rPr>
              <a:t> </a:t>
            </a:r>
            <a:r>
              <a:rPr lang="tr-TR" dirty="0">
                <a:latin typeface="Garamond" panose="02020404030301010803" pitchFamily="18" charset="0"/>
              </a:rPr>
              <a:t>tutarından </a:t>
            </a:r>
            <a:r>
              <a:rPr lang="tr-TR" u="sng" dirty="0">
                <a:latin typeface="Garamond" panose="02020404030301010803" pitchFamily="18" charset="0"/>
              </a:rPr>
              <a:t>az olmamak üzere</a:t>
            </a:r>
            <a:r>
              <a:rPr lang="tr-TR" dirty="0">
                <a:latin typeface="Garamond" panose="02020404030301010803" pitchFamily="18" charset="0"/>
              </a:rPr>
              <a:t> </a:t>
            </a:r>
            <a:r>
              <a:rPr lang="tr-TR" b="1" dirty="0">
                <a:solidFill>
                  <a:srgbClr val="FF0000"/>
                </a:solidFill>
                <a:latin typeface="Garamond" panose="02020404030301010803" pitchFamily="18" charset="0"/>
              </a:rPr>
              <a:t>sendikal tazminata </a:t>
            </a:r>
            <a:r>
              <a:rPr lang="tr-TR" b="1" dirty="0">
                <a:solidFill>
                  <a:schemeClr val="accent1">
                    <a:lumMod val="75000"/>
                  </a:schemeClr>
                </a:solidFill>
                <a:latin typeface="Garamond" panose="02020404030301010803" pitchFamily="18" charset="0"/>
              </a:rPr>
              <a:t>hükmedilir. </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16</a:t>
            </a:fld>
            <a:endParaRPr lang="tr-TR" dirty="0">
              <a:solidFill>
                <a:schemeClr val="bg1"/>
              </a:solidFill>
            </a:endParaRPr>
          </a:p>
        </p:txBody>
      </p:sp>
    </p:spTree>
    <p:extLst>
      <p:ext uri="{BB962C8B-B14F-4D97-AF65-F5344CB8AC3E}">
        <p14:creationId xmlns:p14="http://schemas.microsoft.com/office/powerpoint/2010/main" val="10554610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96746" y="218824"/>
            <a:ext cx="7886700" cy="1325563"/>
          </a:xfrm>
        </p:spPr>
        <p:txBody>
          <a:bodyPr>
            <a:normAutofit/>
          </a:bodyPr>
          <a:lstStyle/>
          <a:p>
            <a:pPr algn="ctr"/>
            <a:r>
              <a:rPr lang="tr-TR" sz="4000" b="1" dirty="0">
                <a:solidFill>
                  <a:schemeClr val="bg1"/>
                </a:solidFill>
              </a:rPr>
              <a:t>Sendika özgürlüğünün güvencesi</a:t>
            </a:r>
            <a:endParaRPr lang="tr-TR" sz="4000" dirty="0"/>
          </a:p>
        </p:txBody>
      </p:sp>
      <p:sp>
        <p:nvSpPr>
          <p:cNvPr id="3" name="İçerik Yer Tutucusu 2"/>
          <p:cNvSpPr>
            <a:spLocks noGrp="1"/>
          </p:cNvSpPr>
          <p:nvPr>
            <p:ph idx="1"/>
          </p:nvPr>
        </p:nvSpPr>
        <p:spPr/>
        <p:txBody>
          <a:bodyPr>
            <a:normAutofit fontScale="77500" lnSpcReduction="20000"/>
          </a:bodyPr>
          <a:lstStyle/>
          <a:p>
            <a:pPr algn="just"/>
            <a:r>
              <a:rPr lang="tr-TR" dirty="0">
                <a:latin typeface="Garamond" panose="02020404030301010803" pitchFamily="18" charset="0"/>
              </a:rPr>
              <a:t>Sendikal bir nedenle iş sözleşmesinin feshi hâlinde işçi, 4857 sayılı </a:t>
            </a:r>
            <a:r>
              <a:rPr lang="tr-TR" dirty="0" smtClean="0">
                <a:latin typeface="Garamond" panose="02020404030301010803" pitchFamily="18" charset="0"/>
              </a:rPr>
              <a:t>Kanunun, </a:t>
            </a:r>
            <a:r>
              <a:rPr lang="tr-TR" dirty="0">
                <a:latin typeface="Garamond" panose="02020404030301010803" pitchFamily="18" charset="0"/>
              </a:rPr>
              <a:t>20 ve 21 inci madde hükümlerine göre dava açma hakkına sahiptir. İş sözleşmesinin </a:t>
            </a:r>
            <a:r>
              <a:rPr lang="tr-TR" b="1" dirty="0">
                <a:latin typeface="Garamond" panose="02020404030301010803" pitchFamily="18" charset="0"/>
              </a:rPr>
              <a:t>sendikal nedenle feshedildiğinin tespit edilmesi hâlinde</a:t>
            </a:r>
            <a:r>
              <a:rPr lang="tr-TR" dirty="0">
                <a:latin typeface="Garamond" panose="02020404030301010803" pitchFamily="18" charset="0"/>
              </a:rPr>
              <a:t>, 4857 sayılı Kanunun 21 inci maddesine göre işçinin başvurusu, işverenin </a:t>
            </a:r>
            <a:r>
              <a:rPr lang="tr-TR" b="1" dirty="0">
                <a:latin typeface="Garamond" panose="02020404030301010803" pitchFamily="18" charset="0"/>
              </a:rPr>
              <a:t>işe başlatması veya başlatmaması şartına bağlı olmaksızın</a:t>
            </a:r>
            <a:r>
              <a:rPr lang="tr-TR" dirty="0">
                <a:latin typeface="Garamond" panose="02020404030301010803" pitchFamily="18" charset="0"/>
              </a:rPr>
              <a:t> </a:t>
            </a:r>
            <a:r>
              <a:rPr lang="tr-TR" b="1" dirty="0">
                <a:solidFill>
                  <a:schemeClr val="accent1">
                    <a:lumMod val="75000"/>
                  </a:schemeClr>
                </a:solidFill>
                <a:latin typeface="Garamond" panose="02020404030301010803" pitchFamily="18" charset="0"/>
              </a:rPr>
              <a:t>sendikal tazminata karar </a:t>
            </a:r>
            <a:r>
              <a:rPr lang="tr-TR" dirty="0">
                <a:latin typeface="Garamond" panose="02020404030301010803" pitchFamily="18" charset="0"/>
              </a:rPr>
              <a:t>verilir. Ancak işçinin işe başlatılmaması hâlinde, ayrıca 4857 sayılı Kanunun 21 inci maddesinin birinci fıkrasında belirtilen tazminata hükmedilmez. İşçinin 4857 sayılı Kanunun yukarıdaki hükümlerine göre dava açmaması ayrıca sendikal tazminat talebini engellemez. </a:t>
            </a:r>
            <a:r>
              <a:rPr lang="tr-TR" baseline="30000" dirty="0">
                <a:latin typeface="Garamond" panose="02020404030301010803" pitchFamily="18" charset="0"/>
              </a:rPr>
              <a:t>(2</a:t>
            </a:r>
            <a:r>
              <a:rPr lang="tr-TR" baseline="30000" dirty="0" smtClean="0">
                <a:latin typeface="Garamond" panose="02020404030301010803" pitchFamily="18" charset="0"/>
              </a:rPr>
              <a:t>)</a:t>
            </a:r>
            <a:endParaRPr lang="tr-TR" dirty="0">
              <a:latin typeface="Garamond" panose="02020404030301010803" pitchFamily="18" charset="0"/>
            </a:endParaRPr>
          </a:p>
          <a:p>
            <a:pPr algn="just"/>
            <a:endParaRPr lang="tr-TR" dirty="0" smtClean="0">
              <a:latin typeface="Garamond" panose="02020404030301010803" pitchFamily="18" charset="0"/>
            </a:endParaRPr>
          </a:p>
          <a:p>
            <a:pPr algn="just"/>
            <a:r>
              <a:rPr lang="tr-TR" b="1" dirty="0" smtClean="0">
                <a:solidFill>
                  <a:srgbClr val="0070C0"/>
                </a:solidFill>
                <a:latin typeface="Garamond" panose="02020404030301010803" pitchFamily="18" charset="0"/>
              </a:rPr>
              <a:t>Fesih </a:t>
            </a:r>
            <a:r>
              <a:rPr lang="tr-TR" b="1" dirty="0">
                <a:solidFill>
                  <a:srgbClr val="0070C0"/>
                </a:solidFill>
                <a:latin typeface="Garamond" panose="02020404030301010803" pitchFamily="18" charset="0"/>
              </a:rPr>
              <a:t>dışında </a:t>
            </a:r>
            <a:r>
              <a:rPr lang="tr-TR" dirty="0">
                <a:latin typeface="Garamond" panose="02020404030301010803" pitchFamily="18" charset="0"/>
              </a:rPr>
              <a:t>işverenin sendikal </a:t>
            </a:r>
            <a:r>
              <a:rPr lang="tr-TR" b="1" dirty="0">
                <a:solidFill>
                  <a:srgbClr val="0070C0"/>
                </a:solidFill>
                <a:latin typeface="Garamond" panose="02020404030301010803" pitchFamily="18" charset="0"/>
              </a:rPr>
              <a:t>ayrımcılık</a:t>
            </a:r>
            <a:r>
              <a:rPr lang="tr-TR" dirty="0">
                <a:solidFill>
                  <a:srgbClr val="0070C0"/>
                </a:solidFill>
                <a:latin typeface="Garamond" panose="02020404030301010803" pitchFamily="18" charset="0"/>
              </a:rPr>
              <a:t> </a:t>
            </a:r>
            <a:r>
              <a:rPr lang="tr-TR" dirty="0">
                <a:latin typeface="Garamond" panose="02020404030301010803" pitchFamily="18" charset="0"/>
              </a:rPr>
              <a:t>yaptığı </a:t>
            </a:r>
            <a:r>
              <a:rPr lang="tr-TR" b="1" dirty="0">
                <a:solidFill>
                  <a:srgbClr val="0070C0"/>
                </a:solidFill>
                <a:latin typeface="Garamond" panose="02020404030301010803" pitchFamily="18" charset="0"/>
              </a:rPr>
              <a:t>iddiasını</a:t>
            </a:r>
            <a:r>
              <a:rPr lang="tr-TR" dirty="0">
                <a:solidFill>
                  <a:srgbClr val="0070C0"/>
                </a:solidFill>
                <a:latin typeface="Garamond" panose="02020404030301010803" pitchFamily="18" charset="0"/>
              </a:rPr>
              <a:t> </a:t>
            </a:r>
            <a:r>
              <a:rPr lang="tr-TR" b="1" dirty="0">
                <a:solidFill>
                  <a:schemeClr val="accent1">
                    <a:lumMod val="75000"/>
                  </a:schemeClr>
                </a:solidFill>
                <a:latin typeface="Garamond" panose="02020404030301010803" pitchFamily="18" charset="0"/>
              </a:rPr>
              <a:t>işçi</a:t>
            </a:r>
            <a:r>
              <a:rPr lang="tr-TR" b="1" dirty="0">
                <a:latin typeface="Garamond" panose="02020404030301010803" pitchFamily="18" charset="0"/>
              </a:rPr>
              <a:t> </a:t>
            </a:r>
            <a:r>
              <a:rPr lang="tr-TR" b="1" dirty="0">
                <a:solidFill>
                  <a:srgbClr val="0070C0"/>
                </a:solidFill>
                <a:latin typeface="Garamond" panose="02020404030301010803" pitchFamily="18" charset="0"/>
              </a:rPr>
              <a:t>ispat etmekle yükümlüdür</a:t>
            </a:r>
            <a:r>
              <a:rPr lang="tr-TR" dirty="0">
                <a:latin typeface="Garamond" panose="02020404030301010803" pitchFamily="18" charset="0"/>
              </a:rPr>
              <a:t>. Ancak </a:t>
            </a:r>
            <a:r>
              <a:rPr lang="tr-TR" b="1" dirty="0">
                <a:latin typeface="Garamond" panose="02020404030301010803" pitchFamily="18" charset="0"/>
              </a:rPr>
              <a:t>işçi</a:t>
            </a:r>
            <a:r>
              <a:rPr lang="tr-TR" dirty="0">
                <a:latin typeface="Garamond" panose="02020404030301010803" pitchFamily="18" charset="0"/>
              </a:rPr>
              <a:t> sendikal ayrımcılık yapıldığını </a:t>
            </a:r>
            <a:r>
              <a:rPr lang="tr-TR" b="1" dirty="0">
                <a:latin typeface="Garamond" panose="02020404030301010803" pitchFamily="18" charset="0"/>
              </a:rPr>
              <a:t>güçlü biçimde </a:t>
            </a:r>
            <a:r>
              <a:rPr lang="tr-TR" dirty="0">
                <a:latin typeface="Garamond" panose="02020404030301010803" pitchFamily="18" charset="0"/>
              </a:rPr>
              <a:t>gösteren bir durumu </a:t>
            </a:r>
            <a:r>
              <a:rPr lang="tr-TR" b="1" dirty="0">
                <a:latin typeface="Garamond" panose="02020404030301010803" pitchFamily="18" charset="0"/>
              </a:rPr>
              <a:t>ortaya koyduğunda</a:t>
            </a:r>
            <a:r>
              <a:rPr lang="tr-TR" dirty="0">
                <a:latin typeface="Garamond" panose="02020404030301010803" pitchFamily="18" charset="0"/>
              </a:rPr>
              <a:t>, </a:t>
            </a:r>
            <a:r>
              <a:rPr lang="tr-TR" b="1" dirty="0">
                <a:solidFill>
                  <a:schemeClr val="accent1">
                    <a:lumMod val="75000"/>
                  </a:schemeClr>
                </a:solidFill>
                <a:latin typeface="Garamond" panose="02020404030301010803" pitchFamily="18" charset="0"/>
              </a:rPr>
              <a:t>işveren</a:t>
            </a:r>
            <a:r>
              <a:rPr lang="tr-TR" dirty="0">
                <a:latin typeface="Garamond" panose="02020404030301010803" pitchFamily="18" charset="0"/>
              </a:rPr>
              <a:t> davranışının nedenini </a:t>
            </a:r>
            <a:r>
              <a:rPr lang="tr-TR" b="1" dirty="0">
                <a:latin typeface="Garamond" panose="02020404030301010803" pitchFamily="18" charset="0"/>
              </a:rPr>
              <a:t>ispat etmekle yükümlü</a:t>
            </a:r>
            <a:r>
              <a:rPr lang="tr-TR" dirty="0">
                <a:latin typeface="Garamond" panose="02020404030301010803" pitchFamily="18" charset="0"/>
              </a:rPr>
              <a:t> olur.</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17</a:t>
            </a:fld>
            <a:endParaRPr lang="tr-TR" dirty="0">
              <a:solidFill>
                <a:schemeClr val="bg1"/>
              </a:solidFill>
            </a:endParaRPr>
          </a:p>
        </p:txBody>
      </p:sp>
    </p:spTree>
    <p:extLst>
      <p:ext uri="{BB962C8B-B14F-4D97-AF65-F5344CB8AC3E}">
        <p14:creationId xmlns:p14="http://schemas.microsoft.com/office/powerpoint/2010/main" val="268295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479042" y="410367"/>
            <a:ext cx="7886700" cy="1325563"/>
          </a:xfrm>
        </p:spPr>
        <p:txBody>
          <a:bodyPr>
            <a:normAutofit/>
          </a:bodyPr>
          <a:lstStyle/>
          <a:p>
            <a:r>
              <a:rPr lang="tr-TR" sz="2800" b="1" dirty="0">
                <a:solidFill>
                  <a:schemeClr val="bg1"/>
                </a:solidFill>
              </a:rPr>
              <a:t>İşyeri sendika temsilcisinin atanması ve görevleri</a:t>
            </a:r>
            <a:r>
              <a:rPr lang="tr-TR" sz="2800" dirty="0">
                <a:solidFill>
                  <a:schemeClr val="bg1"/>
                </a:solidFill>
              </a:rPr>
              <a:t/>
            </a:r>
            <a:br>
              <a:rPr lang="tr-TR" sz="2800" dirty="0">
                <a:solidFill>
                  <a:schemeClr val="bg1"/>
                </a:solidFill>
              </a:rPr>
            </a:br>
            <a:endParaRPr lang="tr-TR" sz="2800" dirty="0">
              <a:solidFill>
                <a:schemeClr val="bg1"/>
              </a:solidFill>
            </a:endParaRPr>
          </a:p>
        </p:txBody>
      </p:sp>
      <p:sp>
        <p:nvSpPr>
          <p:cNvPr id="3" name="İçerik Yer Tutucusu 2"/>
          <p:cNvSpPr>
            <a:spLocks noGrp="1"/>
          </p:cNvSpPr>
          <p:nvPr>
            <p:ph idx="1"/>
          </p:nvPr>
        </p:nvSpPr>
        <p:spPr>
          <a:xfrm>
            <a:off x="628650" y="1380744"/>
            <a:ext cx="7886700" cy="4975609"/>
          </a:xfrm>
        </p:spPr>
        <p:txBody>
          <a:bodyPr>
            <a:normAutofit fontScale="47500" lnSpcReduction="20000"/>
          </a:bodyPr>
          <a:lstStyle/>
          <a:p>
            <a:pPr algn="just"/>
            <a:r>
              <a:rPr lang="tr-TR" sz="4200" dirty="0">
                <a:latin typeface="Garamond" panose="02020404030301010803" pitchFamily="18" charset="0"/>
              </a:rPr>
              <a:t>Toplu iş sözleşmesi yapmak üzere </a:t>
            </a:r>
            <a:r>
              <a:rPr lang="tr-TR" sz="4200" b="1" dirty="0">
                <a:latin typeface="Garamond" panose="02020404030301010803" pitchFamily="18" charset="0"/>
              </a:rPr>
              <a:t>yetkisi kesinleşen sendika</a:t>
            </a:r>
            <a:r>
              <a:rPr lang="tr-TR" sz="4200" dirty="0">
                <a:latin typeface="Garamond" panose="02020404030301010803" pitchFamily="18" charset="0"/>
              </a:rPr>
              <a:t>; işyerinde işçi sayısı elliye kadar ise </a:t>
            </a:r>
            <a:r>
              <a:rPr lang="tr-TR" sz="4200" b="1" dirty="0">
                <a:solidFill>
                  <a:srgbClr val="0070C0"/>
                </a:solidFill>
                <a:latin typeface="Garamond" panose="02020404030301010803" pitchFamily="18" charset="0"/>
              </a:rPr>
              <a:t>bir</a:t>
            </a:r>
            <a:r>
              <a:rPr lang="tr-TR" sz="4200" dirty="0">
                <a:latin typeface="Garamond" panose="02020404030301010803" pitchFamily="18" charset="0"/>
              </a:rPr>
              <a:t>, elli bir ile yüz arasında ise en çok iki, yüz bir ile beş yüz arasında ise en çok üç, beş yüz bir ile bin arasında ise en çok dört, bin bir ile iki bin arasında ise en çok altı, iki binden fazla ise </a:t>
            </a:r>
            <a:r>
              <a:rPr lang="tr-TR" sz="4200" b="1" dirty="0">
                <a:latin typeface="Garamond" panose="02020404030301010803" pitchFamily="18" charset="0"/>
              </a:rPr>
              <a:t>en çok </a:t>
            </a:r>
            <a:r>
              <a:rPr lang="tr-TR" sz="4200" b="1" dirty="0">
                <a:solidFill>
                  <a:srgbClr val="0070C0"/>
                </a:solidFill>
                <a:latin typeface="Garamond" panose="02020404030301010803" pitchFamily="18" charset="0"/>
              </a:rPr>
              <a:t>sekiz</a:t>
            </a:r>
            <a:r>
              <a:rPr lang="tr-TR" sz="4200" dirty="0">
                <a:solidFill>
                  <a:srgbClr val="0070C0"/>
                </a:solidFill>
                <a:latin typeface="Garamond" panose="02020404030301010803" pitchFamily="18" charset="0"/>
              </a:rPr>
              <a:t> </a:t>
            </a:r>
            <a:r>
              <a:rPr lang="tr-TR" sz="4200" dirty="0">
                <a:latin typeface="Garamond" panose="02020404030301010803" pitchFamily="18" charset="0"/>
              </a:rPr>
              <a:t>işyeri </a:t>
            </a:r>
            <a:r>
              <a:rPr lang="tr-TR" sz="4200" b="1" dirty="0">
                <a:latin typeface="Garamond" panose="02020404030301010803" pitchFamily="18" charset="0"/>
              </a:rPr>
              <a:t>sendika temsilcisini </a:t>
            </a:r>
            <a:r>
              <a:rPr lang="tr-TR" sz="4200" u="sng" dirty="0">
                <a:latin typeface="Garamond" panose="02020404030301010803" pitchFamily="18" charset="0"/>
              </a:rPr>
              <a:t>işyerinde çalışan üyeleri arasından</a:t>
            </a:r>
            <a:r>
              <a:rPr lang="tr-TR" sz="4200" dirty="0">
                <a:latin typeface="Garamond" panose="02020404030301010803" pitchFamily="18" charset="0"/>
              </a:rPr>
              <a:t> </a:t>
            </a:r>
            <a:r>
              <a:rPr lang="tr-TR" sz="4200" b="1" dirty="0">
                <a:latin typeface="Garamond" panose="02020404030301010803" pitchFamily="18" charset="0"/>
              </a:rPr>
              <a:t>atayarak</a:t>
            </a:r>
            <a:r>
              <a:rPr lang="tr-TR" sz="4200" dirty="0">
                <a:latin typeface="Garamond" panose="02020404030301010803" pitchFamily="18" charset="0"/>
              </a:rPr>
              <a:t> </a:t>
            </a:r>
            <a:r>
              <a:rPr lang="tr-TR" sz="4200" b="1" dirty="0" smtClean="0">
                <a:solidFill>
                  <a:schemeClr val="accent1">
                    <a:lumMod val="75000"/>
                  </a:schemeClr>
                </a:solidFill>
                <a:latin typeface="Garamond" panose="02020404030301010803" pitchFamily="18" charset="0"/>
              </a:rPr>
              <a:t>15gün</a:t>
            </a:r>
            <a:r>
              <a:rPr lang="tr-TR" sz="4200" dirty="0" smtClean="0">
                <a:latin typeface="Garamond" panose="02020404030301010803" pitchFamily="18" charset="0"/>
              </a:rPr>
              <a:t> </a:t>
            </a:r>
            <a:r>
              <a:rPr lang="tr-TR" sz="4200" dirty="0">
                <a:latin typeface="Garamond" panose="02020404030301010803" pitchFamily="18" charset="0"/>
              </a:rPr>
              <a:t>içinde kimliklerini </a:t>
            </a:r>
            <a:r>
              <a:rPr lang="tr-TR" sz="4200" b="1" dirty="0">
                <a:latin typeface="Garamond" panose="02020404030301010803" pitchFamily="18" charset="0"/>
              </a:rPr>
              <a:t>işverene bildirir</a:t>
            </a:r>
            <a:r>
              <a:rPr lang="tr-TR" sz="4200" dirty="0">
                <a:latin typeface="Garamond" panose="02020404030301010803" pitchFamily="18" charset="0"/>
              </a:rPr>
              <a:t>. Bunlardan </a:t>
            </a:r>
            <a:r>
              <a:rPr lang="tr-TR" sz="4200" b="1" dirty="0">
                <a:solidFill>
                  <a:schemeClr val="accent1">
                    <a:lumMod val="75000"/>
                  </a:schemeClr>
                </a:solidFill>
                <a:latin typeface="Garamond" panose="02020404030301010803" pitchFamily="18" charset="0"/>
              </a:rPr>
              <a:t>biri</a:t>
            </a:r>
            <a:r>
              <a:rPr lang="tr-TR" sz="4200" dirty="0">
                <a:latin typeface="Garamond" panose="02020404030301010803" pitchFamily="18" charset="0"/>
              </a:rPr>
              <a:t> </a:t>
            </a:r>
            <a:r>
              <a:rPr lang="tr-TR" sz="4200" b="1" dirty="0">
                <a:latin typeface="Garamond" panose="02020404030301010803" pitchFamily="18" charset="0"/>
              </a:rPr>
              <a:t>baş temsilci </a:t>
            </a:r>
            <a:r>
              <a:rPr lang="tr-TR" sz="4200" dirty="0">
                <a:latin typeface="Garamond" panose="02020404030301010803" pitchFamily="18" charset="0"/>
              </a:rPr>
              <a:t>olarak görevlendirilebilir. Temsilcilerin </a:t>
            </a:r>
            <a:r>
              <a:rPr lang="tr-TR" sz="4200" b="1" dirty="0">
                <a:latin typeface="Garamond" panose="02020404030301010803" pitchFamily="18" charset="0"/>
              </a:rPr>
              <a:t>görevi</a:t>
            </a:r>
            <a:r>
              <a:rPr lang="tr-TR" sz="4200" dirty="0">
                <a:latin typeface="Garamond" panose="02020404030301010803" pitchFamily="18" charset="0"/>
              </a:rPr>
              <a:t>, </a:t>
            </a:r>
            <a:r>
              <a:rPr lang="tr-TR" sz="4200" u="sng" dirty="0">
                <a:latin typeface="Garamond" panose="02020404030301010803" pitchFamily="18" charset="0"/>
              </a:rPr>
              <a:t>sendikanın</a:t>
            </a:r>
            <a:r>
              <a:rPr lang="tr-TR" sz="4200" dirty="0">
                <a:latin typeface="Garamond" panose="02020404030301010803" pitchFamily="18" charset="0"/>
              </a:rPr>
              <a:t> </a:t>
            </a:r>
            <a:r>
              <a:rPr lang="tr-TR" sz="4200" b="1" dirty="0">
                <a:latin typeface="Garamond" panose="02020404030301010803" pitchFamily="18" charset="0"/>
              </a:rPr>
              <a:t>yetkisi süresince</a:t>
            </a:r>
            <a:r>
              <a:rPr lang="tr-TR" sz="4200" dirty="0">
                <a:latin typeface="Garamond" panose="02020404030301010803" pitchFamily="18" charset="0"/>
              </a:rPr>
              <a:t> devam eder.</a:t>
            </a:r>
          </a:p>
          <a:p>
            <a:pPr algn="just"/>
            <a:r>
              <a:rPr lang="tr-TR" sz="4200" dirty="0">
                <a:latin typeface="Garamond" panose="02020404030301010803" pitchFamily="18" charset="0"/>
              </a:rPr>
              <a:t>(2) Sendika tüzüğünde işyeri sendika temsilcisinin seçimle belirlenmesine ilişkin hüküm bulunması hâlinde, seçilen üye temsilci olarak atanır.</a:t>
            </a:r>
          </a:p>
          <a:p>
            <a:pPr algn="just"/>
            <a:r>
              <a:rPr lang="tr-TR" sz="4200" dirty="0">
                <a:latin typeface="Garamond" panose="02020404030301010803" pitchFamily="18" charset="0"/>
              </a:rPr>
              <a:t>(3) İşyeri </a:t>
            </a:r>
            <a:r>
              <a:rPr lang="tr-TR" sz="4200" b="1" dirty="0">
                <a:latin typeface="Garamond" panose="02020404030301010803" pitchFamily="18" charset="0"/>
              </a:rPr>
              <a:t>sendika temsilcileri ve baş temsilcisi</a:t>
            </a:r>
            <a:r>
              <a:rPr lang="tr-TR" sz="4200" dirty="0">
                <a:latin typeface="Garamond" panose="02020404030301010803" pitchFamily="18" charset="0"/>
              </a:rPr>
              <a:t>; işyeri ile sınırlı olmak kaydı ile işçilerin </a:t>
            </a:r>
            <a:r>
              <a:rPr lang="tr-TR" sz="4200" dirty="0">
                <a:solidFill>
                  <a:srgbClr val="0070C0"/>
                </a:solidFill>
                <a:latin typeface="Garamond" panose="02020404030301010803" pitchFamily="18" charset="0"/>
              </a:rPr>
              <a:t>dileklerini dinlemek</a:t>
            </a:r>
            <a:r>
              <a:rPr lang="tr-TR" sz="4200" dirty="0">
                <a:solidFill>
                  <a:srgbClr val="FF0000"/>
                </a:solidFill>
                <a:latin typeface="Garamond" panose="02020404030301010803" pitchFamily="18" charset="0"/>
              </a:rPr>
              <a:t> </a:t>
            </a:r>
            <a:r>
              <a:rPr lang="tr-TR" sz="4200" dirty="0">
                <a:latin typeface="Garamond" panose="02020404030301010803" pitchFamily="18" charset="0"/>
              </a:rPr>
              <a:t>ve </a:t>
            </a:r>
            <a:r>
              <a:rPr lang="tr-TR" sz="4200" dirty="0">
                <a:solidFill>
                  <a:srgbClr val="0070C0"/>
                </a:solidFill>
                <a:latin typeface="Garamond" panose="02020404030301010803" pitchFamily="18" charset="0"/>
              </a:rPr>
              <a:t>şikâyetlerini çözümlemek</a:t>
            </a:r>
            <a:r>
              <a:rPr lang="tr-TR" sz="4200" dirty="0">
                <a:latin typeface="Garamond" panose="02020404030301010803" pitchFamily="18" charset="0"/>
              </a:rPr>
              <a:t>, işçi ve işveren arasındaki </a:t>
            </a:r>
            <a:r>
              <a:rPr lang="tr-TR" sz="4200" dirty="0">
                <a:solidFill>
                  <a:srgbClr val="0070C0"/>
                </a:solidFill>
                <a:latin typeface="Garamond" panose="02020404030301010803" pitchFamily="18" charset="0"/>
              </a:rPr>
              <a:t>iş birliğini</a:t>
            </a:r>
            <a:r>
              <a:rPr lang="tr-TR" sz="4200" dirty="0">
                <a:latin typeface="Garamond" panose="02020404030301010803" pitchFamily="18" charset="0"/>
              </a:rPr>
              <a:t>, </a:t>
            </a:r>
            <a:r>
              <a:rPr lang="tr-TR" sz="4200" dirty="0">
                <a:solidFill>
                  <a:srgbClr val="0070C0"/>
                </a:solidFill>
                <a:latin typeface="Garamond" panose="02020404030301010803" pitchFamily="18" charset="0"/>
              </a:rPr>
              <a:t>çalışma barışını </a:t>
            </a:r>
            <a:r>
              <a:rPr lang="tr-TR" sz="4200" dirty="0">
                <a:latin typeface="Garamond" panose="02020404030301010803" pitchFamily="18" charset="0"/>
              </a:rPr>
              <a:t>ve uyumunu sağlamak, </a:t>
            </a:r>
            <a:r>
              <a:rPr lang="tr-TR" sz="4200" dirty="0">
                <a:solidFill>
                  <a:srgbClr val="0070C0"/>
                </a:solidFill>
                <a:latin typeface="Garamond" panose="02020404030301010803" pitchFamily="18" charset="0"/>
              </a:rPr>
              <a:t>işçilerin hak ve çıkarlarını gözetmek</a:t>
            </a:r>
            <a:r>
              <a:rPr lang="tr-TR" sz="4200" dirty="0">
                <a:latin typeface="Garamond" panose="02020404030301010803" pitchFamily="18" charset="0"/>
              </a:rPr>
              <a:t> ve iş kanunları ile </a:t>
            </a:r>
            <a:r>
              <a:rPr lang="tr-TR" sz="4200" dirty="0">
                <a:solidFill>
                  <a:srgbClr val="0070C0"/>
                </a:solidFill>
                <a:latin typeface="Garamond" panose="02020404030301010803" pitchFamily="18" charset="0"/>
              </a:rPr>
              <a:t>toplu iş sözleşmelerinde öngörülen</a:t>
            </a:r>
            <a:r>
              <a:rPr lang="tr-TR" sz="4200" dirty="0">
                <a:latin typeface="Garamond" panose="02020404030301010803" pitchFamily="18" charset="0"/>
              </a:rPr>
              <a:t> </a:t>
            </a:r>
            <a:r>
              <a:rPr lang="tr-TR" sz="4200" dirty="0">
                <a:solidFill>
                  <a:srgbClr val="0070C0"/>
                </a:solidFill>
                <a:latin typeface="Garamond" panose="02020404030301010803" pitchFamily="18" charset="0"/>
              </a:rPr>
              <a:t>çalışma şartlarının uygulanmasına yardımcı olmakla </a:t>
            </a:r>
            <a:r>
              <a:rPr lang="tr-TR" sz="4200" b="1" dirty="0">
                <a:latin typeface="Garamond" panose="02020404030301010803" pitchFamily="18" charset="0"/>
              </a:rPr>
              <a:t>görevlidir</a:t>
            </a:r>
            <a:r>
              <a:rPr lang="tr-TR" sz="4200" dirty="0">
                <a:latin typeface="Garamond" panose="02020404030301010803" pitchFamily="18" charset="0"/>
              </a:rPr>
              <a:t>.</a:t>
            </a:r>
          </a:p>
          <a:p>
            <a:pPr algn="just"/>
            <a:r>
              <a:rPr lang="tr-TR" sz="4200" dirty="0">
                <a:latin typeface="Garamond" panose="02020404030301010803" pitchFamily="18" charset="0"/>
              </a:rPr>
              <a:t>(4) İşyeri sendika temsilcileri, işyerindeki işlerini aksatmamak ve iş disiplinine aykırı olmamak şartı ile görevlerini yerine getirir. İşyerlerinde, sendika temsilcilerine görevlerini hızlı ve etkili biçimde yapmalarına imkân verecek kolaylıklar sağlanır.</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18</a:t>
            </a:fld>
            <a:endParaRPr lang="tr-TR" dirty="0">
              <a:solidFill>
                <a:schemeClr val="bg1"/>
              </a:solidFill>
            </a:endParaRPr>
          </a:p>
        </p:txBody>
      </p:sp>
    </p:spTree>
    <p:extLst>
      <p:ext uri="{BB962C8B-B14F-4D97-AF65-F5344CB8AC3E}">
        <p14:creationId xmlns:p14="http://schemas.microsoft.com/office/powerpoint/2010/main" val="9715200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32738" y="410367"/>
            <a:ext cx="7886700" cy="1325563"/>
          </a:xfrm>
        </p:spPr>
        <p:txBody>
          <a:bodyPr>
            <a:normAutofit/>
          </a:bodyPr>
          <a:lstStyle/>
          <a:p>
            <a:r>
              <a:rPr lang="tr-TR" sz="3400" b="1" dirty="0">
                <a:solidFill>
                  <a:schemeClr val="bg1"/>
                </a:solidFill>
              </a:rPr>
              <a:t>Toplu iş sözleşmesi </a:t>
            </a:r>
            <a:r>
              <a:rPr lang="tr-TR" sz="3400" b="1" dirty="0" smtClean="0">
                <a:solidFill>
                  <a:schemeClr val="bg1"/>
                </a:solidFill>
              </a:rPr>
              <a:t>içeriği</a:t>
            </a:r>
            <a:r>
              <a:rPr lang="tr-TR" dirty="0"/>
              <a:t/>
            </a:r>
            <a:br>
              <a:rPr lang="tr-TR" dirty="0"/>
            </a:br>
            <a:endParaRPr lang="tr-TR" dirty="0"/>
          </a:p>
        </p:txBody>
      </p:sp>
      <p:sp>
        <p:nvSpPr>
          <p:cNvPr id="3" name="İçerik Yer Tutucusu 2"/>
          <p:cNvSpPr>
            <a:spLocks noGrp="1"/>
          </p:cNvSpPr>
          <p:nvPr>
            <p:ph idx="1"/>
          </p:nvPr>
        </p:nvSpPr>
        <p:spPr>
          <a:xfrm>
            <a:off x="628650" y="1591056"/>
            <a:ext cx="7886700" cy="4585907"/>
          </a:xfrm>
        </p:spPr>
        <p:txBody>
          <a:bodyPr>
            <a:normAutofit/>
          </a:bodyPr>
          <a:lstStyle/>
          <a:p>
            <a:pPr algn="just"/>
            <a:r>
              <a:rPr lang="tr-TR" sz="2900" b="1" dirty="0">
                <a:latin typeface="Garamond" panose="02020404030301010803" pitchFamily="18" charset="0"/>
              </a:rPr>
              <a:t>Toplu iş sözleşmesi</a:t>
            </a:r>
            <a:r>
              <a:rPr lang="tr-TR" sz="2900" dirty="0">
                <a:latin typeface="Garamond" panose="02020404030301010803" pitchFamily="18" charset="0"/>
              </a:rPr>
              <a:t>, iş sözleşmesinin </a:t>
            </a:r>
            <a:r>
              <a:rPr lang="tr-TR" sz="2900" u="sng" dirty="0">
                <a:latin typeface="Garamond" panose="02020404030301010803" pitchFamily="18" charset="0"/>
              </a:rPr>
              <a:t>yapılması</a:t>
            </a:r>
            <a:r>
              <a:rPr lang="tr-TR" sz="2900" dirty="0">
                <a:latin typeface="Garamond" panose="02020404030301010803" pitchFamily="18" charset="0"/>
              </a:rPr>
              <a:t>, </a:t>
            </a:r>
            <a:r>
              <a:rPr lang="tr-TR" sz="2900" u="sng" dirty="0">
                <a:latin typeface="Garamond" panose="02020404030301010803" pitchFamily="18" charset="0"/>
              </a:rPr>
              <a:t>içeriği</a:t>
            </a:r>
            <a:r>
              <a:rPr lang="tr-TR" sz="2900" dirty="0">
                <a:latin typeface="Garamond" panose="02020404030301010803" pitchFamily="18" charset="0"/>
              </a:rPr>
              <a:t> ve </a:t>
            </a:r>
            <a:r>
              <a:rPr lang="tr-TR" sz="2900" u="sng" dirty="0">
                <a:latin typeface="Garamond" panose="02020404030301010803" pitchFamily="18" charset="0"/>
              </a:rPr>
              <a:t>sona ermesine ilişkin</a:t>
            </a:r>
            <a:r>
              <a:rPr lang="tr-TR" sz="2900" dirty="0">
                <a:latin typeface="Garamond" panose="02020404030301010803" pitchFamily="18" charset="0"/>
              </a:rPr>
              <a:t> </a:t>
            </a:r>
            <a:r>
              <a:rPr lang="tr-TR" sz="2900" b="1" dirty="0">
                <a:latin typeface="Garamond" panose="02020404030301010803" pitchFamily="18" charset="0"/>
              </a:rPr>
              <a:t>hükümleri içerir</a:t>
            </a:r>
            <a:r>
              <a:rPr lang="tr-TR" sz="2900" dirty="0">
                <a:latin typeface="Garamond" panose="02020404030301010803" pitchFamily="18" charset="0"/>
              </a:rPr>
              <a:t>.</a:t>
            </a:r>
          </a:p>
          <a:p>
            <a:pPr algn="just"/>
            <a:r>
              <a:rPr lang="tr-TR" sz="2900" dirty="0" smtClean="0">
                <a:latin typeface="Garamond" panose="02020404030301010803" pitchFamily="18" charset="0"/>
              </a:rPr>
              <a:t>Toplu </a:t>
            </a:r>
            <a:r>
              <a:rPr lang="tr-TR" sz="2900" dirty="0">
                <a:latin typeface="Garamond" panose="02020404030301010803" pitchFamily="18" charset="0"/>
              </a:rPr>
              <a:t>iş sözleşmesi, tarafların </a:t>
            </a:r>
            <a:r>
              <a:rPr lang="tr-TR" sz="2900" b="1" dirty="0">
                <a:latin typeface="Garamond" panose="02020404030301010803" pitchFamily="18" charset="0"/>
              </a:rPr>
              <a:t>karşılıklı hak ve borçları</a:t>
            </a:r>
            <a:r>
              <a:rPr lang="tr-TR" sz="2900" dirty="0">
                <a:latin typeface="Garamond" panose="02020404030301010803" pitchFamily="18" charset="0"/>
              </a:rPr>
              <a:t> ile sözleşmenin </a:t>
            </a:r>
            <a:r>
              <a:rPr lang="tr-TR" sz="2900" b="1" dirty="0">
                <a:latin typeface="Garamond" panose="02020404030301010803" pitchFamily="18" charset="0"/>
              </a:rPr>
              <a:t>uygulanması ve denetimini</a:t>
            </a:r>
            <a:r>
              <a:rPr lang="tr-TR" sz="2900" dirty="0">
                <a:latin typeface="Garamond" panose="02020404030301010803" pitchFamily="18" charset="0"/>
              </a:rPr>
              <a:t> ve </a:t>
            </a:r>
            <a:r>
              <a:rPr lang="tr-TR" sz="2900" b="1" dirty="0">
                <a:latin typeface="Garamond" panose="02020404030301010803" pitchFamily="18" charset="0"/>
              </a:rPr>
              <a:t>uyuşmazlıkların çözümü için başvurulacak yolları</a:t>
            </a:r>
            <a:r>
              <a:rPr lang="tr-TR" sz="2900" dirty="0">
                <a:latin typeface="Garamond" panose="02020404030301010803" pitchFamily="18" charset="0"/>
              </a:rPr>
              <a:t> düzenleyen hükümleri de içerebilir</a:t>
            </a:r>
            <a:r>
              <a:rPr lang="tr-TR" sz="2900" dirty="0" smtClean="0">
                <a:latin typeface="Garamond" panose="02020404030301010803" pitchFamily="18" charset="0"/>
              </a:rPr>
              <a:t>. Toplu </a:t>
            </a:r>
            <a:r>
              <a:rPr lang="tr-TR" sz="2900" dirty="0">
                <a:latin typeface="Garamond" panose="02020404030301010803" pitchFamily="18" charset="0"/>
              </a:rPr>
              <a:t>iş </a:t>
            </a:r>
            <a:r>
              <a:rPr lang="tr-TR" sz="2900" dirty="0" smtClean="0">
                <a:latin typeface="Garamond" panose="02020404030301010803" pitchFamily="18" charset="0"/>
              </a:rPr>
              <a:t>sözleşmeleri, </a:t>
            </a:r>
            <a:r>
              <a:rPr lang="tr-TR" sz="2900" b="1" u="sng" dirty="0">
                <a:solidFill>
                  <a:srgbClr val="0070C0"/>
                </a:solidFill>
                <a:latin typeface="Garamond" panose="02020404030301010803" pitchFamily="18" charset="0"/>
              </a:rPr>
              <a:t>Anayasaya ve kanunların</a:t>
            </a:r>
            <a:r>
              <a:rPr lang="tr-TR" sz="2900" dirty="0">
                <a:latin typeface="Garamond" panose="02020404030301010803" pitchFamily="18" charset="0"/>
              </a:rPr>
              <a:t> emredici hükümlerine </a:t>
            </a:r>
            <a:r>
              <a:rPr lang="tr-TR" sz="2900" b="1" u="sng" dirty="0">
                <a:solidFill>
                  <a:srgbClr val="0070C0"/>
                </a:solidFill>
                <a:latin typeface="Garamond" panose="02020404030301010803" pitchFamily="18" charset="0"/>
              </a:rPr>
              <a:t>aykırı düzenlemeler içeremez.</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19</a:t>
            </a:fld>
            <a:endParaRPr lang="tr-TR" dirty="0">
              <a:solidFill>
                <a:schemeClr val="bg1"/>
              </a:solidFill>
            </a:endParaRPr>
          </a:p>
        </p:txBody>
      </p:sp>
    </p:spTree>
    <p:extLst>
      <p:ext uri="{BB962C8B-B14F-4D97-AF65-F5344CB8AC3E}">
        <p14:creationId xmlns:p14="http://schemas.microsoft.com/office/powerpoint/2010/main" val="13181004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9022" y="191392"/>
            <a:ext cx="7886700" cy="1325563"/>
          </a:xfrm>
        </p:spPr>
        <p:txBody>
          <a:bodyPr>
            <a:normAutofit/>
          </a:bodyPr>
          <a:lstStyle/>
          <a:p>
            <a:r>
              <a:rPr lang="tr-TR" sz="2800" b="1" dirty="0" smtClean="0">
                <a:solidFill>
                  <a:schemeClr val="bg1"/>
                </a:solidFill>
              </a:rPr>
              <a:t>6356 sayılı Sendikalar ve Toplu </a:t>
            </a:r>
            <a:r>
              <a:rPr lang="tr-TR" sz="2800" b="1" dirty="0">
                <a:solidFill>
                  <a:schemeClr val="bg1"/>
                </a:solidFill>
              </a:rPr>
              <a:t>İ</a:t>
            </a:r>
            <a:r>
              <a:rPr lang="tr-TR" sz="2800" b="1" dirty="0" smtClean="0">
                <a:solidFill>
                  <a:schemeClr val="bg1"/>
                </a:solidFill>
              </a:rPr>
              <a:t>ş </a:t>
            </a:r>
            <a:r>
              <a:rPr lang="tr-TR" sz="2800" b="1" dirty="0">
                <a:solidFill>
                  <a:schemeClr val="bg1"/>
                </a:solidFill>
              </a:rPr>
              <a:t>S</a:t>
            </a:r>
            <a:r>
              <a:rPr lang="tr-TR" sz="2800" b="1" dirty="0" smtClean="0">
                <a:solidFill>
                  <a:schemeClr val="bg1"/>
                </a:solidFill>
              </a:rPr>
              <a:t>özleşmesi </a:t>
            </a:r>
            <a:r>
              <a:rPr lang="tr-TR" sz="2800" b="1" dirty="0">
                <a:solidFill>
                  <a:schemeClr val="bg1"/>
                </a:solidFill>
              </a:rPr>
              <a:t>K</a:t>
            </a:r>
            <a:r>
              <a:rPr lang="tr-TR" sz="2800" b="1" dirty="0" smtClean="0">
                <a:solidFill>
                  <a:schemeClr val="bg1"/>
                </a:solidFill>
              </a:rPr>
              <a:t>anunu</a:t>
            </a:r>
            <a:endParaRPr lang="tr-TR" sz="2800" b="1" dirty="0">
              <a:solidFill>
                <a:schemeClr val="bg1"/>
              </a:solidFill>
            </a:endParaRPr>
          </a:p>
        </p:txBody>
      </p:sp>
      <p:sp>
        <p:nvSpPr>
          <p:cNvPr id="3" name="İçerik Yer Tutucusu 2"/>
          <p:cNvSpPr>
            <a:spLocks noGrp="1"/>
          </p:cNvSpPr>
          <p:nvPr>
            <p:ph idx="1"/>
          </p:nvPr>
        </p:nvSpPr>
        <p:spPr>
          <a:xfrm>
            <a:off x="628650" y="1516955"/>
            <a:ext cx="7886700" cy="4660008"/>
          </a:xfrm>
        </p:spPr>
        <p:txBody>
          <a:bodyPr>
            <a:normAutofit fontScale="92500" lnSpcReduction="10000"/>
          </a:bodyPr>
          <a:lstStyle/>
          <a:p>
            <a:pPr algn="just"/>
            <a:r>
              <a:rPr lang="tr-TR" dirty="0" smtClean="0">
                <a:latin typeface="Garamond" panose="02020404030301010803" pitchFamily="18" charset="0"/>
              </a:rPr>
              <a:t>Bazı Tanımlar</a:t>
            </a:r>
          </a:p>
          <a:p>
            <a:pPr algn="just"/>
            <a:r>
              <a:rPr lang="tr-TR" b="1" dirty="0">
                <a:latin typeface="Garamond" panose="02020404030301010803" pitchFamily="18" charset="0"/>
              </a:rPr>
              <a:t>Çerçeve sözleşme</a:t>
            </a:r>
            <a:r>
              <a:rPr lang="tr-TR" dirty="0">
                <a:latin typeface="Garamond" panose="02020404030301010803" pitchFamily="18" charset="0"/>
              </a:rPr>
              <a:t>: Ekonomik ve Sosyal Konseyde temsil edilen işçi ve işveren konfederasyonlarına üye işçi ve işveren sendikaları arasında işkolu düzeyinde yapılan sözleşmeyi</a:t>
            </a:r>
          </a:p>
          <a:p>
            <a:pPr algn="just"/>
            <a:r>
              <a:rPr lang="tr-TR" b="1" dirty="0">
                <a:latin typeface="Garamond" panose="02020404030301010803" pitchFamily="18" charset="0"/>
              </a:rPr>
              <a:t>Grup toplu iş sözleşmesi</a:t>
            </a:r>
            <a:r>
              <a:rPr lang="tr-TR" dirty="0">
                <a:latin typeface="Garamond" panose="02020404030301010803" pitchFamily="18" charset="0"/>
              </a:rPr>
              <a:t>: İşçi sendikası ile işveren sendikası arasında, birden çok üye işverene ait aynı işkolunda kurulu işyerlerini ve işletmeleri kapsayan toplu iş </a:t>
            </a:r>
            <a:r>
              <a:rPr lang="tr-TR" dirty="0" smtClean="0">
                <a:latin typeface="Garamond" panose="02020404030301010803" pitchFamily="18" charset="0"/>
              </a:rPr>
              <a:t>sözleşmesi</a:t>
            </a:r>
            <a:endParaRPr lang="tr-TR" dirty="0">
              <a:latin typeface="Garamond" panose="02020404030301010803" pitchFamily="18" charset="0"/>
            </a:endParaRPr>
          </a:p>
          <a:p>
            <a:pPr algn="just"/>
            <a:r>
              <a:rPr lang="tr-TR" b="1" dirty="0">
                <a:latin typeface="Garamond" panose="02020404030301010803" pitchFamily="18" charset="0"/>
              </a:rPr>
              <a:t>İşletme toplu iş sözleşmesi</a:t>
            </a:r>
            <a:r>
              <a:rPr lang="tr-TR" dirty="0">
                <a:latin typeface="Garamond" panose="02020404030301010803" pitchFamily="18" charset="0"/>
              </a:rPr>
              <a:t>: Bir gerçek veya tüzel kişiye ya da bir kamu kurum veya kuruluşuna ait aynı işkolundaki birden çok işyerini kapsayan sözleşmeyi,</a:t>
            </a:r>
            <a:endParaRPr lang="tr-TR" dirty="0" smtClean="0">
              <a:latin typeface="Garamond" panose="02020404030301010803" pitchFamily="18" charset="0"/>
            </a:endParaRPr>
          </a:p>
          <a:p>
            <a:endParaRPr lang="tr-TR" dirty="0"/>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2</a:t>
            </a:fld>
            <a:endParaRPr lang="tr-TR" dirty="0">
              <a:solidFill>
                <a:schemeClr val="bg1"/>
              </a:solidFill>
            </a:endParaRPr>
          </a:p>
        </p:txBody>
      </p:sp>
    </p:spTree>
    <p:extLst>
      <p:ext uri="{BB962C8B-B14F-4D97-AF65-F5344CB8AC3E}">
        <p14:creationId xmlns:p14="http://schemas.microsoft.com/office/powerpoint/2010/main" val="324928659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78458" y="500062"/>
            <a:ext cx="7886700" cy="1325563"/>
          </a:xfrm>
        </p:spPr>
        <p:txBody>
          <a:bodyPr>
            <a:normAutofit/>
          </a:bodyPr>
          <a:lstStyle/>
          <a:p>
            <a:r>
              <a:rPr lang="tr-TR" sz="3600" b="1" dirty="0">
                <a:solidFill>
                  <a:schemeClr val="bg1"/>
                </a:solidFill>
              </a:rPr>
              <a:t>Toplu iş sözleşmesinin kapsamı ve düzeyi</a:t>
            </a:r>
            <a:r>
              <a:rPr lang="tr-TR" dirty="0"/>
              <a:t/>
            </a:r>
            <a:br>
              <a:rPr lang="tr-TR" dirty="0"/>
            </a:br>
            <a:endParaRPr lang="tr-TR" dirty="0"/>
          </a:p>
        </p:txBody>
      </p:sp>
      <p:sp>
        <p:nvSpPr>
          <p:cNvPr id="3" name="İçerik Yer Tutucusu 2"/>
          <p:cNvSpPr>
            <a:spLocks noGrp="1"/>
          </p:cNvSpPr>
          <p:nvPr>
            <p:ph idx="1"/>
          </p:nvPr>
        </p:nvSpPr>
        <p:spPr>
          <a:xfrm>
            <a:off x="628650" y="1645920"/>
            <a:ext cx="7886700" cy="4531043"/>
          </a:xfrm>
        </p:spPr>
        <p:txBody>
          <a:bodyPr>
            <a:normAutofit/>
          </a:bodyPr>
          <a:lstStyle/>
          <a:p>
            <a:pPr algn="just"/>
            <a:r>
              <a:rPr lang="tr-TR" dirty="0" smtClean="0">
                <a:latin typeface="Garamond" panose="02020404030301010803" pitchFamily="18" charset="0"/>
              </a:rPr>
              <a:t>(1) </a:t>
            </a:r>
            <a:r>
              <a:rPr lang="tr-TR" dirty="0">
                <a:latin typeface="Garamond" panose="02020404030301010803" pitchFamily="18" charset="0"/>
              </a:rPr>
              <a:t>Bir toplu iş sözleşmesi </a:t>
            </a:r>
            <a:r>
              <a:rPr lang="tr-TR" b="1" dirty="0">
                <a:latin typeface="Garamond" panose="02020404030301010803" pitchFamily="18" charset="0"/>
              </a:rPr>
              <a:t>aynı işkolunda bir veya birden çok işyerini </a:t>
            </a:r>
            <a:r>
              <a:rPr lang="tr-TR" dirty="0">
                <a:latin typeface="Garamond" panose="02020404030301010803" pitchFamily="18" charset="0"/>
              </a:rPr>
              <a:t>kapsayabilir.</a:t>
            </a:r>
          </a:p>
          <a:p>
            <a:pPr algn="just"/>
            <a:r>
              <a:rPr lang="tr-TR" dirty="0">
                <a:latin typeface="Garamond" panose="02020404030301010803" pitchFamily="18" charset="0"/>
              </a:rPr>
              <a:t>(2) Bir </a:t>
            </a:r>
            <a:r>
              <a:rPr lang="tr-TR" b="1" dirty="0" smtClean="0">
                <a:latin typeface="Garamond" panose="02020404030301010803" pitchFamily="18" charset="0"/>
              </a:rPr>
              <a:t>işverene </a:t>
            </a:r>
            <a:r>
              <a:rPr lang="tr-TR" b="1" dirty="0">
                <a:latin typeface="Garamond" panose="02020404030301010803" pitchFamily="18" charset="0"/>
              </a:rPr>
              <a:t>ait aynı işkolunda </a:t>
            </a:r>
            <a:r>
              <a:rPr lang="tr-TR" u="sng" dirty="0">
                <a:latin typeface="Garamond" panose="02020404030301010803" pitchFamily="18" charset="0"/>
              </a:rPr>
              <a:t>birden çok işyerinin bulunduğu işyerlerinde</a:t>
            </a:r>
            <a:r>
              <a:rPr lang="tr-TR" dirty="0">
                <a:latin typeface="Garamond" panose="02020404030301010803" pitchFamily="18" charset="0"/>
              </a:rPr>
              <a:t>, toplu iş sözleşmesi </a:t>
            </a:r>
            <a:r>
              <a:rPr lang="tr-TR" b="1" dirty="0">
                <a:latin typeface="Garamond" panose="02020404030301010803" pitchFamily="18" charset="0"/>
              </a:rPr>
              <a:t>ancak</a:t>
            </a:r>
            <a:r>
              <a:rPr lang="tr-TR" dirty="0">
                <a:latin typeface="Garamond" panose="02020404030301010803" pitchFamily="18" charset="0"/>
              </a:rPr>
              <a:t> </a:t>
            </a:r>
            <a:r>
              <a:rPr lang="tr-TR" b="1" u="sng" dirty="0">
                <a:latin typeface="Garamond" panose="02020404030301010803" pitchFamily="18" charset="0"/>
              </a:rPr>
              <a:t>işletme düzeyinde </a:t>
            </a:r>
            <a:r>
              <a:rPr lang="tr-TR" dirty="0">
                <a:latin typeface="Garamond" panose="02020404030301010803" pitchFamily="18" charset="0"/>
              </a:rPr>
              <a:t>yapılabilir.</a:t>
            </a:r>
          </a:p>
          <a:p>
            <a:pPr algn="just"/>
            <a:r>
              <a:rPr lang="tr-TR" dirty="0">
                <a:latin typeface="Garamond" panose="02020404030301010803" pitchFamily="18" charset="0"/>
              </a:rPr>
              <a:t>(3) </a:t>
            </a:r>
            <a:r>
              <a:rPr lang="tr-TR" u="sng" dirty="0">
                <a:latin typeface="Garamond" panose="02020404030301010803" pitchFamily="18" charset="0"/>
              </a:rPr>
              <a:t>Grup toplu iş sözleşmesi</a:t>
            </a:r>
            <a:r>
              <a:rPr lang="tr-TR" dirty="0">
                <a:latin typeface="Garamond" panose="02020404030301010803" pitchFamily="18" charset="0"/>
              </a:rPr>
              <a:t>, tarafların anlaşması üzerine bir işçi sendikası ile bir işveren sendikası arasında, birden çok üye işverene ait </a:t>
            </a:r>
            <a:r>
              <a:rPr lang="tr-TR" b="1" dirty="0">
                <a:latin typeface="Garamond" panose="02020404030301010803" pitchFamily="18" charset="0"/>
              </a:rPr>
              <a:t>aynı işkolunda </a:t>
            </a:r>
            <a:r>
              <a:rPr lang="tr-TR" dirty="0">
                <a:latin typeface="Garamond" panose="02020404030301010803" pitchFamily="18" charset="0"/>
              </a:rPr>
              <a:t>kurulu işyerleri ve işletmeleri kapsamak üzere yapılır.</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20</a:t>
            </a:fld>
            <a:endParaRPr lang="tr-TR" dirty="0">
              <a:solidFill>
                <a:schemeClr val="bg1"/>
              </a:solidFill>
            </a:endParaRPr>
          </a:p>
        </p:txBody>
      </p:sp>
    </p:spTree>
    <p:extLst>
      <p:ext uri="{BB962C8B-B14F-4D97-AF65-F5344CB8AC3E}">
        <p14:creationId xmlns:p14="http://schemas.microsoft.com/office/powerpoint/2010/main" val="9108115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451610" y="500062"/>
            <a:ext cx="7886700" cy="1325563"/>
          </a:xfrm>
        </p:spPr>
        <p:txBody>
          <a:bodyPr>
            <a:normAutofit fontScale="90000"/>
          </a:bodyPr>
          <a:lstStyle/>
          <a:p>
            <a:r>
              <a:rPr lang="tr-TR" b="1" dirty="0">
                <a:solidFill>
                  <a:schemeClr val="bg1"/>
                </a:solidFill>
              </a:rPr>
              <a:t>Toplu iş sözleşmesinin şekli ve süresi</a:t>
            </a:r>
            <a:r>
              <a:rPr lang="tr-TR" dirty="0"/>
              <a:t/>
            </a:r>
            <a:br>
              <a:rPr lang="tr-TR" dirty="0"/>
            </a:br>
            <a:endParaRPr lang="tr-TR" dirty="0"/>
          </a:p>
        </p:txBody>
      </p:sp>
      <p:sp>
        <p:nvSpPr>
          <p:cNvPr id="3" name="İçerik Yer Tutucusu 2"/>
          <p:cNvSpPr>
            <a:spLocks noGrp="1"/>
          </p:cNvSpPr>
          <p:nvPr>
            <p:ph idx="1"/>
          </p:nvPr>
        </p:nvSpPr>
        <p:spPr/>
        <p:txBody>
          <a:bodyPr>
            <a:normAutofit lnSpcReduction="10000"/>
          </a:bodyPr>
          <a:lstStyle/>
          <a:p>
            <a:pPr algn="just"/>
            <a:r>
              <a:rPr lang="tr-TR" dirty="0">
                <a:latin typeface="Garamond" panose="02020404030301010803" pitchFamily="18" charset="0"/>
              </a:rPr>
              <a:t>Toplu iş sözleşmesi </a:t>
            </a:r>
            <a:r>
              <a:rPr lang="tr-TR" b="1" dirty="0">
                <a:latin typeface="Garamond" panose="02020404030301010803" pitchFamily="18" charset="0"/>
              </a:rPr>
              <a:t>yazılı</a:t>
            </a:r>
            <a:r>
              <a:rPr lang="tr-TR" dirty="0">
                <a:latin typeface="Garamond" panose="02020404030301010803" pitchFamily="18" charset="0"/>
              </a:rPr>
              <a:t> olarak </a:t>
            </a:r>
            <a:r>
              <a:rPr lang="tr-TR" b="1" dirty="0">
                <a:latin typeface="Garamond" panose="02020404030301010803" pitchFamily="18" charset="0"/>
              </a:rPr>
              <a:t>yapılır</a:t>
            </a:r>
            <a:r>
              <a:rPr lang="tr-TR" dirty="0">
                <a:latin typeface="Garamond" panose="02020404030301010803" pitchFamily="18" charset="0"/>
              </a:rPr>
              <a:t>.</a:t>
            </a:r>
          </a:p>
          <a:p>
            <a:pPr algn="just"/>
            <a:r>
              <a:rPr lang="tr-TR" dirty="0">
                <a:latin typeface="Garamond" panose="02020404030301010803" pitchFamily="18" charset="0"/>
              </a:rPr>
              <a:t>(2) Toplu iş sözleşmesi </a:t>
            </a:r>
            <a:r>
              <a:rPr lang="tr-TR" b="1" dirty="0">
                <a:latin typeface="Garamond" panose="02020404030301010803" pitchFamily="18" charset="0"/>
              </a:rPr>
              <a:t>en az</a:t>
            </a:r>
            <a:r>
              <a:rPr lang="tr-TR" dirty="0">
                <a:latin typeface="Garamond" panose="02020404030301010803" pitchFamily="18" charset="0"/>
              </a:rPr>
              <a:t> </a:t>
            </a:r>
            <a:r>
              <a:rPr lang="tr-TR" b="1" dirty="0" smtClean="0">
                <a:solidFill>
                  <a:srgbClr val="0070C0"/>
                </a:solidFill>
                <a:latin typeface="Garamond" panose="02020404030301010803" pitchFamily="18" charset="0"/>
              </a:rPr>
              <a:t>1 yıl </a:t>
            </a:r>
            <a:r>
              <a:rPr lang="tr-TR" dirty="0" smtClean="0">
                <a:latin typeface="Garamond" panose="02020404030301010803" pitchFamily="18" charset="0"/>
              </a:rPr>
              <a:t>ve </a:t>
            </a:r>
            <a:r>
              <a:rPr lang="tr-TR" b="1" dirty="0">
                <a:latin typeface="Garamond" panose="02020404030301010803" pitchFamily="18" charset="0"/>
              </a:rPr>
              <a:t>en çok</a:t>
            </a:r>
            <a:r>
              <a:rPr lang="tr-TR" dirty="0">
                <a:latin typeface="Garamond" panose="02020404030301010803" pitchFamily="18" charset="0"/>
              </a:rPr>
              <a:t> </a:t>
            </a:r>
            <a:r>
              <a:rPr lang="tr-TR" b="1" dirty="0" smtClean="0">
                <a:solidFill>
                  <a:srgbClr val="0070C0"/>
                </a:solidFill>
                <a:latin typeface="Garamond" panose="02020404030301010803" pitchFamily="18" charset="0"/>
              </a:rPr>
              <a:t>3 yıl </a:t>
            </a:r>
            <a:r>
              <a:rPr lang="tr-TR" b="1" dirty="0">
                <a:latin typeface="Garamond" panose="02020404030301010803" pitchFamily="18" charset="0"/>
              </a:rPr>
              <a:t>süreli</a:t>
            </a:r>
            <a:r>
              <a:rPr lang="tr-TR" dirty="0">
                <a:latin typeface="Garamond" panose="02020404030301010803" pitchFamily="18" charset="0"/>
              </a:rPr>
              <a:t> olarak yapılabilir. Toplu iş sözleşmesinin </a:t>
            </a:r>
            <a:r>
              <a:rPr lang="tr-TR" b="1" dirty="0">
                <a:latin typeface="Garamond" panose="02020404030301010803" pitchFamily="18" charset="0"/>
              </a:rPr>
              <a:t>süresi</a:t>
            </a:r>
            <a:r>
              <a:rPr lang="tr-TR" dirty="0">
                <a:latin typeface="Garamond" panose="02020404030301010803" pitchFamily="18" charset="0"/>
              </a:rPr>
              <a:t>, sözleşmenin </a:t>
            </a:r>
            <a:r>
              <a:rPr lang="tr-TR" b="1" dirty="0">
                <a:latin typeface="Garamond" panose="02020404030301010803" pitchFamily="18" charset="0"/>
              </a:rPr>
              <a:t>imzalanmasından sonra </a:t>
            </a:r>
            <a:r>
              <a:rPr lang="tr-TR" dirty="0">
                <a:latin typeface="Garamond" panose="02020404030301010803" pitchFamily="18" charset="0"/>
              </a:rPr>
              <a:t>taraflarca </a:t>
            </a:r>
            <a:r>
              <a:rPr lang="tr-TR" b="1" dirty="0">
                <a:latin typeface="Garamond" panose="02020404030301010803" pitchFamily="18" charset="0"/>
              </a:rPr>
              <a:t>uzatılamaz</a:t>
            </a:r>
            <a:r>
              <a:rPr lang="tr-TR" dirty="0">
                <a:latin typeface="Garamond" panose="02020404030301010803" pitchFamily="18" charset="0"/>
              </a:rPr>
              <a:t>, </a:t>
            </a:r>
            <a:r>
              <a:rPr lang="tr-TR" b="1" dirty="0">
                <a:latin typeface="Garamond" panose="02020404030301010803" pitchFamily="18" charset="0"/>
              </a:rPr>
              <a:t>kısaltılamaz</a:t>
            </a:r>
            <a:r>
              <a:rPr lang="tr-TR" dirty="0">
                <a:latin typeface="Garamond" panose="02020404030301010803" pitchFamily="18" charset="0"/>
              </a:rPr>
              <a:t> ve </a:t>
            </a:r>
            <a:r>
              <a:rPr lang="tr-TR" u="sng" dirty="0">
                <a:latin typeface="Garamond" panose="02020404030301010803" pitchFamily="18" charset="0"/>
              </a:rPr>
              <a:t>sözleşme süresinden önce</a:t>
            </a:r>
            <a:r>
              <a:rPr lang="tr-TR" dirty="0">
                <a:latin typeface="Garamond" panose="02020404030301010803" pitchFamily="18" charset="0"/>
              </a:rPr>
              <a:t> </a:t>
            </a:r>
            <a:r>
              <a:rPr lang="tr-TR" b="1" dirty="0">
                <a:latin typeface="Garamond" panose="02020404030301010803" pitchFamily="18" charset="0"/>
              </a:rPr>
              <a:t>sona erdirilemez</a:t>
            </a:r>
            <a:r>
              <a:rPr lang="tr-TR" dirty="0">
                <a:latin typeface="Garamond" panose="02020404030301010803" pitchFamily="18" charset="0"/>
              </a:rPr>
              <a:t>.</a:t>
            </a:r>
          </a:p>
          <a:p>
            <a:pPr algn="just"/>
            <a:r>
              <a:rPr lang="tr-TR" dirty="0">
                <a:latin typeface="Garamond" panose="02020404030301010803" pitchFamily="18" charset="0"/>
              </a:rPr>
              <a:t>Toplu iş sözleşmesi </a:t>
            </a:r>
            <a:r>
              <a:rPr lang="tr-TR" b="1" dirty="0">
                <a:solidFill>
                  <a:srgbClr val="0070C0"/>
                </a:solidFill>
                <a:latin typeface="Garamond" panose="02020404030301010803" pitchFamily="18" charset="0"/>
              </a:rPr>
              <a:t>süresinin bitmesinden önceki</a:t>
            </a:r>
            <a:r>
              <a:rPr lang="tr-TR" dirty="0">
                <a:solidFill>
                  <a:srgbClr val="0070C0"/>
                </a:solidFill>
                <a:latin typeface="Garamond" panose="02020404030301010803" pitchFamily="18" charset="0"/>
              </a:rPr>
              <a:t> </a:t>
            </a:r>
            <a:r>
              <a:rPr lang="tr-TR" b="1" dirty="0" smtClean="0">
                <a:solidFill>
                  <a:srgbClr val="0070C0"/>
                </a:solidFill>
                <a:latin typeface="Garamond" panose="02020404030301010803" pitchFamily="18" charset="0"/>
              </a:rPr>
              <a:t>120 gün</a:t>
            </a:r>
            <a:r>
              <a:rPr lang="tr-TR" dirty="0" smtClean="0">
                <a:latin typeface="Garamond" panose="02020404030301010803" pitchFamily="18" charset="0"/>
              </a:rPr>
              <a:t> </a:t>
            </a:r>
            <a:r>
              <a:rPr lang="tr-TR" dirty="0">
                <a:latin typeface="Garamond" panose="02020404030301010803" pitchFamily="18" charset="0"/>
              </a:rPr>
              <a:t>içinde, </a:t>
            </a:r>
            <a:r>
              <a:rPr lang="tr-TR" b="1" u="sng" dirty="0">
                <a:latin typeface="Garamond" panose="02020404030301010803" pitchFamily="18" charset="0"/>
              </a:rPr>
              <a:t>yeni sözleşme için </a:t>
            </a:r>
            <a:r>
              <a:rPr lang="tr-TR" b="1" u="sng" dirty="0">
                <a:solidFill>
                  <a:srgbClr val="0070C0"/>
                </a:solidFill>
                <a:latin typeface="Garamond" panose="02020404030301010803" pitchFamily="18" charset="0"/>
              </a:rPr>
              <a:t>yetki başvurusunda</a:t>
            </a:r>
            <a:r>
              <a:rPr lang="tr-TR" b="1" u="sng" dirty="0">
                <a:latin typeface="Garamond" panose="02020404030301010803" pitchFamily="18" charset="0"/>
              </a:rPr>
              <a:t> </a:t>
            </a:r>
            <a:r>
              <a:rPr lang="tr-TR" dirty="0">
                <a:latin typeface="Garamond" panose="02020404030301010803" pitchFamily="18" charset="0"/>
              </a:rPr>
              <a:t>bulunulabilir. Ancak, yapılacak toplu iş sözleşmesi önceki sözleşme sona ermedikçe yürürlüğe giremez.</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21</a:t>
            </a:fld>
            <a:endParaRPr lang="tr-TR" dirty="0">
              <a:solidFill>
                <a:schemeClr val="bg1"/>
              </a:solidFill>
            </a:endParaRPr>
          </a:p>
        </p:txBody>
      </p:sp>
    </p:spTree>
    <p:extLst>
      <p:ext uri="{BB962C8B-B14F-4D97-AF65-F5344CB8AC3E}">
        <p14:creationId xmlns:p14="http://schemas.microsoft.com/office/powerpoint/2010/main" val="14230613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09878" y="500062"/>
            <a:ext cx="7886700" cy="1325563"/>
          </a:xfrm>
        </p:spPr>
        <p:txBody>
          <a:bodyPr/>
          <a:lstStyle/>
          <a:p>
            <a:r>
              <a:rPr lang="tr-TR" b="1" dirty="0">
                <a:solidFill>
                  <a:schemeClr val="bg1"/>
                </a:solidFill>
              </a:rPr>
              <a:t>Toplu iş sözleşmesinin hükmü</a:t>
            </a:r>
            <a:r>
              <a:rPr lang="tr-TR" dirty="0"/>
              <a:t/>
            </a:r>
            <a:br>
              <a:rPr lang="tr-TR" dirty="0"/>
            </a:br>
            <a:endParaRPr lang="tr-TR" dirty="0"/>
          </a:p>
        </p:txBody>
      </p:sp>
      <p:sp>
        <p:nvSpPr>
          <p:cNvPr id="3" name="İçerik Yer Tutucusu 2"/>
          <p:cNvSpPr>
            <a:spLocks noGrp="1"/>
          </p:cNvSpPr>
          <p:nvPr>
            <p:ph idx="1"/>
          </p:nvPr>
        </p:nvSpPr>
        <p:spPr/>
        <p:txBody>
          <a:bodyPr>
            <a:normAutofit lnSpcReduction="10000"/>
          </a:bodyPr>
          <a:lstStyle/>
          <a:p>
            <a:pPr algn="just"/>
            <a:r>
              <a:rPr lang="tr-TR" dirty="0"/>
              <a:t>Toplu iş sözleşmesinde aksi belirtilmedikçe </a:t>
            </a:r>
            <a:r>
              <a:rPr lang="tr-TR" b="1" dirty="0">
                <a:solidFill>
                  <a:srgbClr val="0070C0"/>
                </a:solidFill>
              </a:rPr>
              <a:t>iş sözleşmeleri toplu iş sözleşmesine aykırı olamaz</a:t>
            </a:r>
            <a:r>
              <a:rPr lang="tr-TR" dirty="0"/>
              <a:t>. </a:t>
            </a:r>
            <a:r>
              <a:rPr lang="tr-TR" b="1" dirty="0"/>
              <a:t>İş sözleşmelerinin toplu iş sözleşmesine aykırı hükümlerinin yerini toplu iş sözleşmesindeki hükümler alır.</a:t>
            </a:r>
            <a:r>
              <a:rPr lang="tr-TR" dirty="0"/>
              <a:t> Toplu iş sözleşmesinde iş sözleşmelerine aykırı hükümlerin bulunması hâlinde ise iş sözleşmesinin işçi yararına olan hükümleri geçerlidir.</a:t>
            </a:r>
          </a:p>
          <a:p>
            <a:pPr algn="just"/>
            <a:r>
              <a:rPr lang="tr-TR" b="1" dirty="0" smtClean="0"/>
              <a:t>Sona </a:t>
            </a:r>
            <a:r>
              <a:rPr lang="tr-TR" b="1" dirty="0"/>
              <a:t>eren toplu iş sözleşmesinin </a:t>
            </a:r>
            <a:r>
              <a:rPr lang="tr-TR" b="1" u="sng" dirty="0"/>
              <a:t>iş sözleşmesine ilişkin hükümleri</a:t>
            </a:r>
            <a:r>
              <a:rPr lang="tr-TR" b="1" dirty="0"/>
              <a:t> </a:t>
            </a:r>
            <a:r>
              <a:rPr lang="tr-TR" b="1" u="sng" dirty="0"/>
              <a:t>yenisi yürürlüğe girinceye kadar</a:t>
            </a:r>
            <a:r>
              <a:rPr lang="tr-TR" b="1" dirty="0"/>
              <a:t> iş sözleşmesi hükmü olarak </a:t>
            </a:r>
            <a:r>
              <a:rPr lang="tr-TR" b="1" dirty="0">
                <a:solidFill>
                  <a:srgbClr val="0070C0"/>
                </a:solidFill>
              </a:rPr>
              <a:t>devam eder.</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22</a:t>
            </a:fld>
            <a:endParaRPr lang="tr-TR" dirty="0">
              <a:solidFill>
                <a:schemeClr val="bg1"/>
              </a:solidFill>
            </a:endParaRPr>
          </a:p>
        </p:txBody>
      </p:sp>
    </p:spTree>
    <p:extLst>
      <p:ext uri="{BB962C8B-B14F-4D97-AF65-F5344CB8AC3E}">
        <p14:creationId xmlns:p14="http://schemas.microsoft.com/office/powerpoint/2010/main" val="17664556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60170" y="500062"/>
            <a:ext cx="7886700" cy="1325563"/>
          </a:xfrm>
        </p:spPr>
        <p:txBody>
          <a:bodyPr/>
          <a:lstStyle/>
          <a:p>
            <a:r>
              <a:rPr lang="tr-TR" b="1" dirty="0">
                <a:solidFill>
                  <a:schemeClr val="bg1"/>
                </a:solidFill>
              </a:rPr>
              <a:t>Tarafların durumunda değişiklik</a:t>
            </a:r>
            <a:r>
              <a:rPr lang="tr-TR" dirty="0"/>
              <a:t/>
            </a:r>
            <a:br>
              <a:rPr lang="tr-TR" dirty="0"/>
            </a:br>
            <a:endParaRPr lang="tr-TR" dirty="0"/>
          </a:p>
        </p:txBody>
      </p:sp>
      <p:sp>
        <p:nvSpPr>
          <p:cNvPr id="3" name="İçerik Yer Tutucusu 2"/>
          <p:cNvSpPr>
            <a:spLocks noGrp="1"/>
          </p:cNvSpPr>
          <p:nvPr>
            <p:ph idx="1"/>
          </p:nvPr>
        </p:nvSpPr>
        <p:spPr/>
        <p:txBody>
          <a:bodyPr>
            <a:normAutofit fontScale="85000" lnSpcReduction="20000"/>
          </a:bodyPr>
          <a:lstStyle/>
          <a:p>
            <a:pPr marL="0" indent="0" algn="just">
              <a:buNone/>
            </a:pPr>
            <a:r>
              <a:rPr lang="tr-TR" sz="3200" dirty="0" smtClean="0">
                <a:latin typeface="Garamond" panose="02020404030301010803" pitchFamily="18" charset="0"/>
              </a:rPr>
              <a:t>(1)Toplu </a:t>
            </a:r>
            <a:r>
              <a:rPr lang="tr-TR" sz="3200" dirty="0">
                <a:latin typeface="Garamond" panose="02020404030301010803" pitchFamily="18" charset="0"/>
              </a:rPr>
              <a:t>iş sözleşmesine taraf olan sendikanın </a:t>
            </a:r>
            <a:r>
              <a:rPr lang="tr-TR" sz="3200" u="sng" dirty="0">
                <a:latin typeface="Garamond" panose="02020404030301010803" pitchFamily="18" charset="0"/>
              </a:rPr>
              <a:t>tüzel kişiliğinin sona ermesi</a:t>
            </a:r>
            <a:r>
              <a:rPr lang="tr-TR" sz="3200" dirty="0">
                <a:latin typeface="Garamond" panose="02020404030301010803" pitchFamily="18" charset="0"/>
              </a:rPr>
              <a:t>, </a:t>
            </a:r>
            <a:r>
              <a:rPr lang="tr-TR" sz="3200" u="sng" dirty="0">
                <a:latin typeface="Garamond" panose="02020404030301010803" pitchFamily="18" charset="0"/>
              </a:rPr>
              <a:t>faaliyetinin durdurulması</a:t>
            </a:r>
            <a:r>
              <a:rPr lang="tr-TR" sz="3200" dirty="0">
                <a:latin typeface="Garamond" panose="02020404030301010803" pitchFamily="18" charset="0"/>
              </a:rPr>
              <a:t>, </a:t>
            </a:r>
            <a:r>
              <a:rPr lang="tr-TR" sz="3200" u="sng" dirty="0">
                <a:latin typeface="Garamond" panose="02020404030301010803" pitchFamily="18" charset="0"/>
              </a:rPr>
              <a:t>işçi sendikasının yetkiyi kaybetmesi</a:t>
            </a:r>
            <a:r>
              <a:rPr lang="tr-TR" sz="3200" dirty="0">
                <a:latin typeface="Garamond" panose="02020404030301010803" pitchFamily="18" charset="0"/>
              </a:rPr>
              <a:t> ve toplu iş sözleşmesinin uygulandığı işyerlerinde işverenin veya işyerinin girdiği </a:t>
            </a:r>
            <a:r>
              <a:rPr lang="tr-TR" sz="3200" u="sng" dirty="0">
                <a:latin typeface="Garamond" panose="02020404030301010803" pitchFamily="18" charset="0"/>
              </a:rPr>
              <a:t>işkolunun değişmesi</a:t>
            </a:r>
            <a:r>
              <a:rPr lang="tr-TR" sz="3200" dirty="0">
                <a:latin typeface="Garamond" panose="02020404030301010803" pitchFamily="18" charset="0"/>
              </a:rPr>
              <a:t> </a:t>
            </a:r>
            <a:r>
              <a:rPr lang="tr-TR" sz="3200" b="1" dirty="0">
                <a:latin typeface="Garamond" panose="02020404030301010803" pitchFamily="18" charset="0"/>
              </a:rPr>
              <a:t>toplu iş sözleşmesini sona erdirmez</a:t>
            </a:r>
            <a:r>
              <a:rPr lang="tr-TR" sz="3200" dirty="0" smtClean="0">
                <a:latin typeface="Garamond" panose="02020404030301010803" pitchFamily="18" charset="0"/>
              </a:rPr>
              <a:t>.</a:t>
            </a:r>
          </a:p>
          <a:p>
            <a:pPr marL="0" indent="0" algn="just">
              <a:buNone/>
            </a:pPr>
            <a:endParaRPr lang="tr-TR" sz="3200" dirty="0">
              <a:latin typeface="Garamond" panose="02020404030301010803" pitchFamily="18" charset="0"/>
            </a:endParaRPr>
          </a:p>
          <a:p>
            <a:pPr marL="0" indent="0" algn="just">
              <a:buNone/>
            </a:pPr>
            <a:r>
              <a:rPr lang="tr-TR" sz="3200" dirty="0" smtClean="0">
                <a:latin typeface="Garamond" panose="02020404030301010803" pitchFamily="18" charset="0"/>
              </a:rPr>
              <a:t>(2) Toplu görüşmeye çağrı tarihinde sendikaya üye olan işveren üyeliği sona erse de çağrı ile bağlı kalır.</a:t>
            </a:r>
          </a:p>
          <a:p>
            <a:pPr marL="0" indent="0" algn="just">
              <a:buNone/>
            </a:pPr>
            <a:endParaRPr lang="tr-TR" sz="3200" dirty="0" smtClean="0">
              <a:latin typeface="Garamond" panose="02020404030301010803" pitchFamily="18" charset="0"/>
            </a:endParaRPr>
          </a:p>
          <a:p>
            <a:pPr marL="0" indent="0" algn="just">
              <a:buNone/>
            </a:pPr>
            <a:r>
              <a:rPr lang="tr-TR" sz="3200" dirty="0" smtClean="0">
                <a:latin typeface="Garamond" panose="02020404030301010803" pitchFamily="18" charset="0"/>
              </a:rPr>
              <a:t>(3) İmzadan sonra işverenin üyeliği sona erse de sözleşme ile bağlı kalır.</a:t>
            </a:r>
            <a:endParaRPr lang="tr-TR" sz="3200" dirty="0">
              <a:latin typeface="Garamond" panose="02020404030301010803" pitchFamily="18" charset="0"/>
            </a:endParaRP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23</a:t>
            </a:fld>
            <a:endParaRPr lang="tr-TR" dirty="0">
              <a:solidFill>
                <a:schemeClr val="bg1"/>
              </a:solidFill>
            </a:endParaRPr>
          </a:p>
        </p:txBody>
      </p:sp>
    </p:spTree>
    <p:extLst>
      <p:ext uri="{BB962C8B-B14F-4D97-AF65-F5344CB8AC3E}">
        <p14:creationId xmlns:p14="http://schemas.microsoft.com/office/powerpoint/2010/main" val="14806190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405890" y="500062"/>
            <a:ext cx="7886700" cy="1325563"/>
          </a:xfrm>
        </p:spPr>
        <p:txBody>
          <a:bodyPr>
            <a:normAutofit fontScale="90000"/>
          </a:bodyPr>
          <a:lstStyle/>
          <a:p>
            <a:r>
              <a:rPr lang="tr-TR" b="1" dirty="0">
                <a:solidFill>
                  <a:schemeClr val="bg1"/>
                </a:solidFill>
              </a:rPr>
              <a:t>Toplu iş sözleşmesinden yararlanma</a:t>
            </a:r>
            <a:r>
              <a:rPr lang="tr-TR" dirty="0"/>
              <a:t/>
            </a:r>
            <a:br>
              <a:rPr lang="tr-TR" dirty="0"/>
            </a:br>
            <a:endParaRPr lang="tr-TR" dirty="0"/>
          </a:p>
        </p:txBody>
      </p:sp>
      <p:sp>
        <p:nvSpPr>
          <p:cNvPr id="3" name="İçerik Yer Tutucusu 2"/>
          <p:cNvSpPr>
            <a:spLocks noGrp="1"/>
          </p:cNvSpPr>
          <p:nvPr>
            <p:ph idx="1"/>
          </p:nvPr>
        </p:nvSpPr>
        <p:spPr/>
        <p:txBody>
          <a:bodyPr>
            <a:normAutofit fontScale="70000" lnSpcReduction="20000"/>
          </a:bodyPr>
          <a:lstStyle/>
          <a:p>
            <a:pPr algn="just"/>
            <a:r>
              <a:rPr lang="tr-TR" dirty="0">
                <a:latin typeface="Garamond" panose="02020404030301010803" pitchFamily="18" charset="0"/>
              </a:rPr>
              <a:t>Toplu iş sözleşmesinden taraf işçi sendikasının üyeleri yararlanır.</a:t>
            </a:r>
          </a:p>
          <a:p>
            <a:pPr algn="just"/>
            <a:r>
              <a:rPr lang="tr-TR" dirty="0">
                <a:latin typeface="Garamond" panose="02020404030301010803" pitchFamily="18" charset="0"/>
              </a:rPr>
              <a:t>(2) Toplu iş sözleşmesinden, sözleşmenin </a:t>
            </a:r>
            <a:r>
              <a:rPr lang="tr-TR" b="1" dirty="0">
                <a:latin typeface="Garamond" panose="02020404030301010803" pitchFamily="18" charset="0"/>
              </a:rPr>
              <a:t>imzalanması tarihinde</a:t>
            </a:r>
            <a:r>
              <a:rPr lang="tr-TR" dirty="0">
                <a:latin typeface="Garamond" panose="02020404030301010803" pitchFamily="18" charset="0"/>
              </a:rPr>
              <a:t> taraf sendikaya </a:t>
            </a:r>
            <a:r>
              <a:rPr lang="tr-TR" b="1" dirty="0">
                <a:latin typeface="Garamond" panose="02020404030301010803" pitchFamily="18" charset="0"/>
              </a:rPr>
              <a:t>üye olanlar</a:t>
            </a:r>
            <a:r>
              <a:rPr lang="tr-TR" dirty="0">
                <a:latin typeface="Garamond" panose="02020404030301010803" pitchFamily="18" charset="0"/>
              </a:rPr>
              <a:t> </a:t>
            </a:r>
            <a:r>
              <a:rPr lang="tr-TR" b="1" dirty="0">
                <a:solidFill>
                  <a:srgbClr val="0070C0"/>
                </a:solidFill>
                <a:latin typeface="Garamond" panose="02020404030301010803" pitchFamily="18" charset="0"/>
              </a:rPr>
              <a:t>yürürlük tarihinden</a:t>
            </a:r>
            <a:r>
              <a:rPr lang="tr-TR" dirty="0">
                <a:latin typeface="Garamond" panose="02020404030301010803" pitchFamily="18" charset="0"/>
              </a:rPr>
              <a:t>, </a:t>
            </a:r>
            <a:r>
              <a:rPr lang="tr-TR" b="1" dirty="0">
                <a:latin typeface="Garamond" panose="02020404030301010803" pitchFamily="18" charset="0"/>
              </a:rPr>
              <a:t>imza tarihinden sonra üye olanlar </a:t>
            </a:r>
            <a:r>
              <a:rPr lang="tr-TR" dirty="0">
                <a:latin typeface="Garamond" panose="02020404030301010803" pitchFamily="18" charset="0"/>
              </a:rPr>
              <a:t>ise üyeliklerinin taraf </a:t>
            </a:r>
            <a:r>
              <a:rPr lang="tr-TR" b="1" dirty="0">
                <a:solidFill>
                  <a:srgbClr val="0070C0"/>
                </a:solidFill>
                <a:latin typeface="Garamond" panose="02020404030301010803" pitchFamily="18" charset="0"/>
              </a:rPr>
              <a:t>işçi sendikasınca işverene bildirildiği tarihten </a:t>
            </a:r>
            <a:r>
              <a:rPr lang="tr-TR" dirty="0">
                <a:latin typeface="Garamond" panose="02020404030301010803" pitchFamily="18" charset="0"/>
              </a:rPr>
              <a:t>itibaren yararlanır.</a:t>
            </a:r>
          </a:p>
          <a:p>
            <a:pPr algn="just"/>
            <a:r>
              <a:rPr lang="tr-TR" dirty="0">
                <a:latin typeface="Garamond" panose="02020404030301010803" pitchFamily="18" charset="0"/>
              </a:rPr>
              <a:t>(3) Toplu iş sözleşmesinin imza tarihi ile yürürlük tarihi arasında iş sözleşmesi sona eren üyeler de, iş sözleşmelerinin sona erdiği tarihe kadar toplu iş sözleşmesinden yararlanır.</a:t>
            </a:r>
          </a:p>
          <a:p>
            <a:pPr algn="just"/>
            <a:r>
              <a:rPr lang="tr-TR" dirty="0">
                <a:latin typeface="Garamond" panose="02020404030301010803" pitchFamily="18" charset="0"/>
              </a:rPr>
              <a:t>(4) Toplu iş sözleşmesinin imzası sırasında taraf işçi sendikasına </a:t>
            </a:r>
            <a:r>
              <a:rPr lang="tr-TR" b="1" dirty="0">
                <a:latin typeface="Garamond" panose="02020404030301010803" pitchFamily="18" charset="0"/>
              </a:rPr>
              <a:t>üye olmayanlar</a:t>
            </a:r>
            <a:r>
              <a:rPr lang="tr-TR" dirty="0">
                <a:latin typeface="Garamond" panose="02020404030301010803" pitchFamily="18" charset="0"/>
              </a:rPr>
              <a:t>, sonradan işyerine girip de üye olmayanlar veya imza tarihinde taraf işçi sendikasına üye olup da ayrılanlar veya çıkarılanların toplu iş sözleşmesinden yararlanabilmeleri, toplu iş sözleşmesinin tarafı olan </a:t>
            </a:r>
            <a:r>
              <a:rPr lang="tr-TR" b="1" dirty="0">
                <a:solidFill>
                  <a:srgbClr val="0070C0"/>
                </a:solidFill>
                <a:latin typeface="Garamond" panose="02020404030301010803" pitchFamily="18" charset="0"/>
              </a:rPr>
              <a:t>işçi sendikasına</a:t>
            </a:r>
            <a:r>
              <a:rPr lang="tr-TR" dirty="0">
                <a:latin typeface="Garamond" panose="02020404030301010803" pitchFamily="18" charset="0"/>
              </a:rPr>
              <a:t> </a:t>
            </a:r>
            <a:r>
              <a:rPr lang="tr-TR" b="1" dirty="0" smtClean="0">
                <a:solidFill>
                  <a:srgbClr val="0070C0"/>
                </a:solidFill>
                <a:latin typeface="Garamond" panose="02020404030301010803" pitchFamily="18" charset="0"/>
              </a:rPr>
              <a:t>DAYANIŞMA AİDATI</a:t>
            </a:r>
            <a:r>
              <a:rPr lang="tr-TR" dirty="0" smtClean="0">
                <a:latin typeface="Garamond" panose="02020404030301010803" pitchFamily="18" charset="0"/>
              </a:rPr>
              <a:t> </a:t>
            </a:r>
            <a:r>
              <a:rPr lang="tr-TR" dirty="0">
                <a:latin typeface="Garamond" panose="02020404030301010803" pitchFamily="18" charset="0"/>
              </a:rPr>
              <a:t>ödemelerine bağlıdır. Bunun için işçi sendikasının onayı aranmaz. Dayanışma aidatı ödemek suretiyle toplu iş sözleşmesinden yararlanma, </a:t>
            </a:r>
            <a:r>
              <a:rPr lang="tr-TR" b="1" dirty="0">
                <a:latin typeface="Garamond" panose="02020404030301010803" pitchFamily="18" charset="0"/>
              </a:rPr>
              <a:t>talep tarihinden geçerlidir.</a:t>
            </a:r>
            <a:r>
              <a:rPr lang="tr-TR" dirty="0">
                <a:latin typeface="Garamond" panose="02020404030301010803" pitchFamily="18" charset="0"/>
              </a:rPr>
              <a:t> </a:t>
            </a:r>
          </a:p>
          <a:p>
            <a:pPr algn="just"/>
            <a:r>
              <a:rPr lang="tr-TR" dirty="0">
                <a:latin typeface="Garamond" panose="02020404030301010803" pitchFamily="18" charset="0"/>
              </a:rPr>
              <a:t>(5) Dayanışma aidatının miktarı, üyelik aidatından fazla olmamak kaydıyla sendika tüzüğünde belirlenir.</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24</a:t>
            </a:fld>
            <a:endParaRPr lang="tr-TR" dirty="0">
              <a:solidFill>
                <a:schemeClr val="bg1"/>
              </a:solidFill>
            </a:endParaRPr>
          </a:p>
        </p:txBody>
      </p:sp>
    </p:spTree>
    <p:extLst>
      <p:ext uri="{BB962C8B-B14F-4D97-AF65-F5344CB8AC3E}">
        <p14:creationId xmlns:p14="http://schemas.microsoft.com/office/powerpoint/2010/main" val="39663283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405890" y="500062"/>
            <a:ext cx="7886700" cy="1325563"/>
          </a:xfrm>
        </p:spPr>
        <p:txBody>
          <a:bodyPr/>
          <a:lstStyle/>
          <a:p>
            <a:r>
              <a:rPr lang="tr-TR" b="1" dirty="0">
                <a:solidFill>
                  <a:schemeClr val="bg1"/>
                </a:solidFill>
              </a:rPr>
              <a:t>Teşmil</a:t>
            </a:r>
            <a:r>
              <a:rPr lang="tr-TR" dirty="0">
                <a:solidFill>
                  <a:schemeClr val="bg1"/>
                </a:solidFill>
              </a:rPr>
              <a:t/>
            </a:r>
            <a:br>
              <a:rPr lang="tr-TR" dirty="0">
                <a:solidFill>
                  <a:schemeClr val="bg1"/>
                </a:solidFill>
              </a:rPr>
            </a:br>
            <a:endParaRPr lang="tr-TR" dirty="0">
              <a:solidFill>
                <a:schemeClr val="bg1"/>
              </a:solidFill>
            </a:endParaRPr>
          </a:p>
        </p:txBody>
      </p:sp>
      <p:sp>
        <p:nvSpPr>
          <p:cNvPr id="3" name="İçerik Yer Tutucusu 2"/>
          <p:cNvSpPr>
            <a:spLocks noGrp="1"/>
          </p:cNvSpPr>
          <p:nvPr>
            <p:ph idx="1"/>
          </p:nvPr>
        </p:nvSpPr>
        <p:spPr/>
        <p:txBody>
          <a:bodyPr>
            <a:normAutofit/>
          </a:bodyPr>
          <a:lstStyle/>
          <a:p>
            <a:pPr algn="just"/>
            <a:r>
              <a:rPr lang="tr-TR" b="1" dirty="0" smtClean="0">
                <a:latin typeface="Garamond" panose="02020404030301010803" pitchFamily="18" charset="0"/>
              </a:rPr>
              <a:t>Cumhurbaşkanı</a:t>
            </a:r>
            <a:r>
              <a:rPr lang="tr-TR" dirty="0" smtClean="0">
                <a:latin typeface="Garamond" panose="02020404030301010803" pitchFamily="18" charset="0"/>
              </a:rPr>
              <a:t>; </a:t>
            </a:r>
            <a:r>
              <a:rPr lang="tr-TR" dirty="0">
                <a:latin typeface="Garamond" panose="02020404030301010803" pitchFamily="18" charset="0"/>
              </a:rPr>
              <a:t>teşmili yapılacak işyerinin kurulu bulunduğu </a:t>
            </a:r>
            <a:r>
              <a:rPr lang="tr-TR" u="sng" dirty="0">
                <a:latin typeface="Garamond" panose="02020404030301010803" pitchFamily="18" charset="0"/>
              </a:rPr>
              <a:t>işkolunda en çok üyeye sahip sendikanın yapmış olduğu bir toplu iş sözleşmesini,</a:t>
            </a:r>
            <a:r>
              <a:rPr lang="tr-TR" dirty="0">
                <a:latin typeface="Garamond" panose="02020404030301010803" pitchFamily="18" charset="0"/>
              </a:rPr>
              <a:t> o işkolundaki işçi veya işveren sendikalarının veya ilgili işverenlerden birinin ya da Çalışma ve Sosyal Güvenlik Bakanının talebi üzerine, Yüksek Hakem Kurulunun görüşünü aldıktan sonra tamamen veya kısmen ya da zorunlu değişiklikleri yaparak, </a:t>
            </a:r>
            <a:r>
              <a:rPr lang="tr-TR" u="sng" dirty="0">
                <a:latin typeface="Garamond" panose="02020404030301010803" pitchFamily="18" charset="0"/>
              </a:rPr>
              <a:t>o işkolunda toplu iş sözleşmesi bulunmayan işyeri veya işyerlerine</a:t>
            </a:r>
            <a:r>
              <a:rPr lang="tr-TR" dirty="0">
                <a:latin typeface="Garamond" panose="02020404030301010803" pitchFamily="18" charset="0"/>
              </a:rPr>
              <a:t> </a:t>
            </a:r>
            <a:r>
              <a:rPr lang="tr-TR" b="1" dirty="0">
                <a:latin typeface="Garamond" panose="02020404030301010803" pitchFamily="18" charset="0"/>
              </a:rPr>
              <a:t>teşmil edebilir</a:t>
            </a:r>
            <a:r>
              <a:rPr lang="tr-TR" dirty="0">
                <a:latin typeface="Garamond" panose="02020404030301010803" pitchFamily="18" charset="0"/>
              </a:rPr>
              <a:t>. Yüksek Hakem Kurulu bu konudaki görüşünü on beş iş günü içinde bildirir.</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25</a:t>
            </a:fld>
            <a:endParaRPr lang="tr-TR" dirty="0">
              <a:solidFill>
                <a:schemeClr val="bg1"/>
              </a:solidFill>
            </a:endParaRPr>
          </a:p>
        </p:txBody>
      </p:sp>
    </p:spTree>
    <p:extLst>
      <p:ext uri="{BB962C8B-B14F-4D97-AF65-F5344CB8AC3E}">
        <p14:creationId xmlns:p14="http://schemas.microsoft.com/office/powerpoint/2010/main" val="8362593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405890" y="500062"/>
            <a:ext cx="7886700" cy="1325563"/>
          </a:xfrm>
        </p:spPr>
        <p:txBody>
          <a:bodyPr/>
          <a:lstStyle/>
          <a:p>
            <a:r>
              <a:rPr lang="tr-TR" b="1" dirty="0">
                <a:solidFill>
                  <a:schemeClr val="bg1"/>
                </a:solidFill>
              </a:rPr>
              <a:t>Toplu İş Sözleşmesinin Yapılması</a:t>
            </a:r>
            <a:r>
              <a:rPr lang="tr-TR" dirty="0"/>
              <a:t/>
            </a:r>
            <a:br>
              <a:rPr lang="tr-TR" dirty="0"/>
            </a:br>
            <a:endParaRPr lang="tr-TR" dirty="0"/>
          </a:p>
        </p:txBody>
      </p:sp>
      <p:sp>
        <p:nvSpPr>
          <p:cNvPr id="3" name="İçerik Yer Tutucusu 2"/>
          <p:cNvSpPr>
            <a:spLocks noGrp="1"/>
          </p:cNvSpPr>
          <p:nvPr>
            <p:ph idx="1"/>
          </p:nvPr>
        </p:nvSpPr>
        <p:spPr/>
        <p:txBody>
          <a:bodyPr>
            <a:normAutofit fontScale="85000" lnSpcReduction="10000"/>
          </a:bodyPr>
          <a:lstStyle/>
          <a:p>
            <a:pPr algn="just"/>
            <a:r>
              <a:rPr lang="tr-TR" u="sng" dirty="0"/>
              <a:t>Kurulu bulunduğu işkolunda çalışan işçilerin </a:t>
            </a:r>
            <a:r>
              <a:rPr lang="tr-TR" b="1" u="sng" dirty="0">
                <a:solidFill>
                  <a:srgbClr val="0070C0"/>
                </a:solidFill>
              </a:rPr>
              <a:t>en az </a:t>
            </a:r>
            <a:r>
              <a:rPr lang="tr-TR" b="1" dirty="0" smtClean="0">
                <a:solidFill>
                  <a:srgbClr val="0070C0"/>
                </a:solidFill>
              </a:rPr>
              <a:t>%1 inin </a:t>
            </a:r>
            <a:r>
              <a:rPr lang="tr-TR" dirty="0" smtClean="0"/>
              <a:t>üyesi </a:t>
            </a:r>
            <a:r>
              <a:rPr lang="tr-TR" dirty="0"/>
              <a:t>bulunması şartıyla işçi sendikası, toplu iş sözleşmesinin kapsamına girecek </a:t>
            </a:r>
            <a:r>
              <a:rPr lang="tr-TR" b="1" dirty="0"/>
              <a:t>işyerinde</a:t>
            </a:r>
            <a:r>
              <a:rPr lang="tr-TR" dirty="0"/>
              <a:t> </a:t>
            </a:r>
            <a:r>
              <a:rPr lang="tr-TR" b="1" dirty="0">
                <a:solidFill>
                  <a:srgbClr val="0070C0"/>
                </a:solidFill>
              </a:rPr>
              <a:t>başvuru tarihinde </a:t>
            </a:r>
            <a:r>
              <a:rPr lang="tr-TR" dirty="0"/>
              <a:t>çalışan işçilerin </a:t>
            </a:r>
            <a:r>
              <a:rPr lang="tr-TR" b="1" dirty="0">
                <a:solidFill>
                  <a:srgbClr val="0070C0"/>
                </a:solidFill>
              </a:rPr>
              <a:t>yarıdan fazlasının</a:t>
            </a:r>
            <a:r>
              <a:rPr lang="tr-TR" dirty="0"/>
              <a:t>, </a:t>
            </a:r>
            <a:r>
              <a:rPr lang="tr-TR" b="1" dirty="0"/>
              <a:t>işletmede</a:t>
            </a:r>
            <a:r>
              <a:rPr lang="tr-TR" dirty="0"/>
              <a:t> ise </a:t>
            </a:r>
            <a:r>
              <a:rPr lang="tr-TR" b="1" dirty="0">
                <a:solidFill>
                  <a:srgbClr val="0070C0"/>
                </a:solidFill>
              </a:rPr>
              <a:t>yüzde kırkının</a:t>
            </a:r>
            <a:r>
              <a:rPr lang="tr-TR" dirty="0"/>
              <a:t> kendi üyesi bulunması hâlinde bu işyeri veya işletme için toplu iş sözleşmesi yapmaya </a:t>
            </a:r>
            <a:r>
              <a:rPr lang="tr-TR" b="1" dirty="0">
                <a:solidFill>
                  <a:srgbClr val="FF0000"/>
                </a:solidFill>
              </a:rPr>
              <a:t>yetkilidir</a:t>
            </a:r>
            <a:r>
              <a:rPr lang="tr-TR" dirty="0" smtClean="0"/>
              <a:t>.</a:t>
            </a:r>
          </a:p>
          <a:p>
            <a:endParaRPr lang="tr-TR" dirty="0"/>
          </a:p>
          <a:p>
            <a:pPr algn="just"/>
            <a:r>
              <a:rPr lang="tr-TR" b="1" dirty="0" smtClean="0"/>
              <a:t>%1 in tespitinde her yıl Bakanlıkça </a:t>
            </a:r>
            <a:r>
              <a:rPr lang="tr-TR" b="1" u="sng" dirty="0" smtClean="0"/>
              <a:t>Ocak ve Temmuz </a:t>
            </a:r>
            <a:r>
              <a:rPr lang="tr-TR" b="1" dirty="0" smtClean="0"/>
              <a:t>aylarında yayımlanan </a:t>
            </a:r>
            <a:r>
              <a:rPr lang="tr-TR" b="1" u="sng" dirty="0" smtClean="0"/>
              <a:t>istatistikler </a:t>
            </a:r>
            <a:r>
              <a:rPr lang="tr-TR" b="1" u="sng" dirty="0"/>
              <a:t>esas alınır. </a:t>
            </a:r>
            <a:r>
              <a:rPr lang="tr-TR" dirty="0"/>
              <a:t>Yayımlanan istatistik, toplu iş sözleşmesi ve diğer işlemler için yeni istatistik yayımlanıncaya kadar geçerlidir. Yetki belgesi almak üzere başvuran veya yetki belgesi alan işçi sendikasının yetkisini daha sonra yayımlanacak istatistikler etkilemez.</a:t>
            </a: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26</a:t>
            </a:fld>
            <a:endParaRPr lang="tr-TR" dirty="0">
              <a:solidFill>
                <a:schemeClr val="bg1"/>
              </a:solidFill>
            </a:endParaRPr>
          </a:p>
        </p:txBody>
      </p:sp>
    </p:spTree>
    <p:extLst>
      <p:ext uri="{BB962C8B-B14F-4D97-AF65-F5344CB8AC3E}">
        <p14:creationId xmlns:p14="http://schemas.microsoft.com/office/powerpoint/2010/main" val="8478887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64158" y="173104"/>
            <a:ext cx="7886700" cy="1325563"/>
          </a:xfrm>
        </p:spPr>
        <p:txBody>
          <a:bodyPr/>
          <a:lstStyle/>
          <a:p>
            <a:r>
              <a:rPr lang="tr-TR" b="1" dirty="0">
                <a:solidFill>
                  <a:schemeClr val="bg1"/>
                </a:solidFill>
              </a:rPr>
              <a:t>Toplu İş Sözleşmesinin Yapılması</a:t>
            </a:r>
            <a:endParaRPr lang="tr-TR" dirty="0"/>
          </a:p>
        </p:txBody>
      </p:sp>
      <p:sp>
        <p:nvSpPr>
          <p:cNvPr id="3" name="İçerik Yer Tutucusu 2"/>
          <p:cNvSpPr>
            <a:spLocks noGrp="1"/>
          </p:cNvSpPr>
          <p:nvPr>
            <p:ph idx="1"/>
          </p:nvPr>
        </p:nvSpPr>
        <p:spPr/>
        <p:txBody>
          <a:bodyPr>
            <a:normAutofit lnSpcReduction="10000"/>
          </a:bodyPr>
          <a:lstStyle/>
          <a:p>
            <a:pPr algn="just"/>
            <a:r>
              <a:rPr lang="tr-TR" b="1" dirty="0">
                <a:latin typeface="Garamond" panose="02020404030301010803" pitchFamily="18" charset="0"/>
              </a:rPr>
              <a:t>İşletme toplu iş sözleşmeleri için </a:t>
            </a:r>
            <a:r>
              <a:rPr lang="tr-TR" u="sng" dirty="0">
                <a:latin typeface="Garamond" panose="02020404030301010803" pitchFamily="18" charset="0"/>
              </a:rPr>
              <a:t>işyerleri bir bütün olarak dikkate alınır ve yüzde kırk çoğunluk buna göre hesaplanır</a:t>
            </a:r>
            <a:r>
              <a:rPr lang="tr-TR" dirty="0">
                <a:latin typeface="Garamond" panose="02020404030301010803" pitchFamily="18" charset="0"/>
              </a:rPr>
              <a:t>.</a:t>
            </a:r>
          </a:p>
          <a:p>
            <a:pPr algn="just"/>
            <a:r>
              <a:rPr lang="tr-TR" dirty="0" smtClean="0">
                <a:latin typeface="Garamond" panose="02020404030301010803" pitchFamily="18" charset="0"/>
              </a:rPr>
              <a:t>İşletmede </a:t>
            </a:r>
            <a:r>
              <a:rPr lang="tr-TR" b="1" dirty="0">
                <a:latin typeface="Garamond" panose="02020404030301010803" pitchFamily="18" charset="0"/>
              </a:rPr>
              <a:t>birden çok sendikanın yüzde kırk veya fazla üyesinin olması durumunda</a:t>
            </a:r>
            <a:r>
              <a:rPr lang="tr-TR" dirty="0">
                <a:latin typeface="Garamond" panose="02020404030301010803" pitchFamily="18" charset="0"/>
              </a:rPr>
              <a:t> başvuru tarihinde </a:t>
            </a:r>
            <a:r>
              <a:rPr lang="tr-TR" u="sng" dirty="0">
                <a:latin typeface="Garamond" panose="02020404030301010803" pitchFamily="18" charset="0"/>
              </a:rPr>
              <a:t>en çok üyeye sahip sendika</a:t>
            </a:r>
            <a:r>
              <a:rPr lang="tr-TR" dirty="0">
                <a:latin typeface="Garamond" panose="02020404030301010803" pitchFamily="18" charset="0"/>
              </a:rPr>
              <a:t> toplu iş sözleşmesi yapmaya </a:t>
            </a:r>
            <a:r>
              <a:rPr lang="tr-TR" u="sng" dirty="0">
                <a:latin typeface="Garamond" panose="02020404030301010803" pitchFamily="18" charset="0"/>
              </a:rPr>
              <a:t>yetkilidir</a:t>
            </a:r>
            <a:r>
              <a:rPr lang="tr-TR" dirty="0">
                <a:latin typeface="Garamond" panose="02020404030301010803" pitchFamily="18" charset="0"/>
              </a:rPr>
              <a:t>.</a:t>
            </a:r>
          </a:p>
          <a:p>
            <a:pPr algn="just"/>
            <a:r>
              <a:rPr lang="tr-TR" dirty="0" smtClean="0">
                <a:latin typeface="Garamond" panose="02020404030301010803" pitchFamily="18" charset="0"/>
              </a:rPr>
              <a:t>Bir </a:t>
            </a:r>
            <a:r>
              <a:rPr lang="tr-TR" dirty="0">
                <a:latin typeface="Garamond" panose="02020404030301010803" pitchFamily="18" charset="0"/>
              </a:rPr>
              <a:t>işveren sendikası, üyesi işverenlere ait işyeri veya işyerleri, sendika üyesi olmayan bir işveren ise kendi işyeri veya işyerleri için toplu iş sözleşmesi yapmaya yetkilidir</a:t>
            </a:r>
            <a:r>
              <a:rPr lang="tr-TR" dirty="0" smtClean="0">
                <a:latin typeface="Garamond" panose="02020404030301010803" pitchFamily="18" charset="0"/>
              </a:rPr>
              <a:t>.</a:t>
            </a:r>
            <a:endParaRPr lang="tr-TR" dirty="0">
              <a:latin typeface="Garamond" panose="02020404030301010803" pitchFamily="18" charset="0"/>
            </a:endParaRP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27</a:t>
            </a:fld>
            <a:endParaRPr lang="tr-TR" dirty="0">
              <a:solidFill>
                <a:schemeClr val="bg1"/>
              </a:solidFill>
            </a:endParaRPr>
          </a:p>
        </p:txBody>
      </p:sp>
    </p:spTree>
    <p:extLst>
      <p:ext uri="{BB962C8B-B14F-4D97-AF65-F5344CB8AC3E}">
        <p14:creationId xmlns:p14="http://schemas.microsoft.com/office/powerpoint/2010/main" val="36216376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91590" y="500062"/>
            <a:ext cx="7886700" cy="1325563"/>
          </a:xfrm>
        </p:spPr>
        <p:txBody>
          <a:bodyPr/>
          <a:lstStyle/>
          <a:p>
            <a:r>
              <a:rPr lang="tr-TR" b="1" dirty="0">
                <a:solidFill>
                  <a:schemeClr val="bg1"/>
                </a:solidFill>
              </a:rPr>
              <a:t>Yetki tespiti için başvuru</a:t>
            </a:r>
            <a:r>
              <a:rPr lang="tr-TR" dirty="0"/>
              <a:t/>
            </a:r>
            <a:br>
              <a:rPr lang="tr-TR" dirty="0"/>
            </a:br>
            <a:endParaRPr lang="tr-TR" dirty="0"/>
          </a:p>
        </p:txBody>
      </p:sp>
      <p:sp>
        <p:nvSpPr>
          <p:cNvPr id="3" name="İçerik Yer Tutucusu 2"/>
          <p:cNvSpPr>
            <a:spLocks noGrp="1"/>
          </p:cNvSpPr>
          <p:nvPr>
            <p:ph idx="1"/>
          </p:nvPr>
        </p:nvSpPr>
        <p:spPr>
          <a:xfrm>
            <a:off x="628650" y="1499616"/>
            <a:ext cx="7886700" cy="4677347"/>
          </a:xfrm>
        </p:spPr>
        <p:txBody>
          <a:bodyPr>
            <a:noAutofit/>
          </a:bodyPr>
          <a:lstStyle/>
          <a:p>
            <a:pPr algn="just"/>
            <a:r>
              <a:rPr lang="tr-TR" sz="2400" dirty="0" smtClean="0">
                <a:latin typeface="Garamond" panose="02020404030301010803" pitchFamily="18" charset="0"/>
              </a:rPr>
              <a:t>(1)Toplu </a:t>
            </a:r>
            <a:r>
              <a:rPr lang="tr-TR" sz="2400" dirty="0">
                <a:latin typeface="Garamond" panose="02020404030301010803" pitchFamily="18" charset="0"/>
              </a:rPr>
              <a:t>iş sözleşmesi yapmak isteyen </a:t>
            </a:r>
            <a:r>
              <a:rPr lang="tr-TR" sz="2400" b="1" u="sng" dirty="0">
                <a:solidFill>
                  <a:srgbClr val="0070C0"/>
                </a:solidFill>
                <a:latin typeface="Garamond" panose="02020404030301010803" pitchFamily="18" charset="0"/>
              </a:rPr>
              <a:t>işçi sendikası </a:t>
            </a:r>
            <a:r>
              <a:rPr lang="tr-TR" sz="2400" b="1" dirty="0">
                <a:latin typeface="Garamond" panose="02020404030301010803" pitchFamily="18" charset="0"/>
              </a:rPr>
              <a:t>Bakanlığa başvurarak</a:t>
            </a:r>
            <a:r>
              <a:rPr lang="tr-TR" sz="2400" dirty="0">
                <a:latin typeface="Garamond" panose="02020404030301010803" pitchFamily="18" charset="0"/>
              </a:rPr>
              <a:t> yetkili olduğunun </a:t>
            </a:r>
            <a:r>
              <a:rPr lang="tr-TR" sz="2400" b="1" u="sng" dirty="0">
                <a:latin typeface="Garamond" panose="02020404030301010803" pitchFamily="18" charset="0"/>
              </a:rPr>
              <a:t>tespitini ister</a:t>
            </a:r>
            <a:r>
              <a:rPr lang="tr-TR" sz="2400" dirty="0">
                <a:latin typeface="Garamond" panose="02020404030301010803" pitchFamily="18" charset="0"/>
              </a:rPr>
              <a:t>. </a:t>
            </a:r>
            <a:r>
              <a:rPr lang="tr-TR" sz="2400" u="sng" dirty="0">
                <a:latin typeface="Garamond" panose="02020404030301010803" pitchFamily="18" charset="0"/>
              </a:rPr>
              <a:t>İşveren sendikası </a:t>
            </a:r>
            <a:r>
              <a:rPr lang="tr-TR" sz="2400" dirty="0">
                <a:latin typeface="Garamond" panose="02020404030301010803" pitchFamily="18" charset="0"/>
              </a:rPr>
              <a:t>veya sendika </a:t>
            </a:r>
            <a:r>
              <a:rPr lang="tr-TR" sz="2400" u="sng" dirty="0">
                <a:latin typeface="Garamond" panose="02020404030301010803" pitchFamily="18" charset="0"/>
              </a:rPr>
              <a:t>üyesi olmayan işveren de </a:t>
            </a:r>
            <a:r>
              <a:rPr lang="tr-TR" sz="2400" dirty="0">
                <a:latin typeface="Garamond" panose="02020404030301010803" pitchFamily="18" charset="0"/>
              </a:rPr>
              <a:t>Bakanlığa başvurarak yetkili işçi sendikasının </a:t>
            </a:r>
            <a:r>
              <a:rPr lang="tr-TR" sz="2400" b="1" u="sng" dirty="0">
                <a:latin typeface="Garamond" panose="02020404030301010803" pitchFamily="18" charset="0"/>
              </a:rPr>
              <a:t>tespitini isteyebilir</a:t>
            </a:r>
            <a:r>
              <a:rPr lang="tr-TR" sz="2400" dirty="0">
                <a:latin typeface="Garamond" panose="02020404030301010803" pitchFamily="18" charset="0"/>
              </a:rPr>
              <a:t>.</a:t>
            </a:r>
          </a:p>
          <a:p>
            <a:pPr algn="just"/>
            <a:r>
              <a:rPr lang="tr-TR" sz="2400" dirty="0">
                <a:latin typeface="Garamond" panose="02020404030301010803" pitchFamily="18" charset="0"/>
              </a:rPr>
              <a:t>(2) </a:t>
            </a:r>
            <a:r>
              <a:rPr lang="tr-TR" sz="2400" b="1" dirty="0">
                <a:latin typeface="Garamond" panose="02020404030301010803" pitchFamily="18" charset="0"/>
              </a:rPr>
              <a:t>Bakanlık</a:t>
            </a:r>
            <a:r>
              <a:rPr lang="tr-TR" sz="2400" dirty="0">
                <a:latin typeface="Garamond" panose="02020404030301010803" pitchFamily="18" charset="0"/>
              </a:rPr>
              <a:t>, kayıtlarına göre başvuru tarihi itibarıyla bir işçi sendikasının yetkili olduğunu </a:t>
            </a:r>
            <a:r>
              <a:rPr lang="tr-TR" sz="2400" b="1" dirty="0">
                <a:latin typeface="Garamond" panose="02020404030301010803" pitchFamily="18" charset="0"/>
              </a:rPr>
              <a:t>tespit ettiğinde</a:t>
            </a:r>
            <a:r>
              <a:rPr lang="tr-TR" sz="2400" dirty="0">
                <a:latin typeface="Garamond" panose="02020404030301010803" pitchFamily="18" charset="0"/>
              </a:rPr>
              <a:t>, başvuruyu, işyeri veya işletmedeki </a:t>
            </a:r>
            <a:r>
              <a:rPr lang="tr-TR" sz="2400" u="sng" dirty="0">
                <a:latin typeface="Garamond" panose="02020404030301010803" pitchFamily="18" charset="0"/>
              </a:rPr>
              <a:t>işçi ve üye sayısını</a:t>
            </a:r>
            <a:r>
              <a:rPr lang="tr-TR" sz="2400" dirty="0">
                <a:latin typeface="Garamond" panose="02020404030301010803" pitchFamily="18" charset="0"/>
              </a:rPr>
              <a:t>, </a:t>
            </a:r>
            <a:r>
              <a:rPr lang="tr-TR" sz="2400" b="1" dirty="0">
                <a:latin typeface="Garamond" panose="02020404030301010803" pitchFamily="18" charset="0"/>
              </a:rPr>
              <a:t>o işkolunda kurulu işçi sendikaları</a:t>
            </a:r>
            <a:r>
              <a:rPr lang="tr-TR" sz="2400" dirty="0">
                <a:latin typeface="Garamond" panose="02020404030301010803" pitchFamily="18" charset="0"/>
              </a:rPr>
              <a:t> ile taraf olacak </a:t>
            </a:r>
            <a:r>
              <a:rPr lang="tr-TR" sz="2400" b="1" dirty="0">
                <a:latin typeface="Garamond" panose="02020404030301010803" pitchFamily="18" charset="0"/>
              </a:rPr>
              <a:t>işveren sendikası</a:t>
            </a:r>
            <a:r>
              <a:rPr lang="tr-TR" sz="2400" dirty="0">
                <a:latin typeface="Garamond" panose="02020404030301010803" pitchFamily="18" charset="0"/>
              </a:rPr>
              <a:t> veya </a:t>
            </a:r>
            <a:r>
              <a:rPr lang="tr-TR" sz="2400" b="1" dirty="0">
                <a:latin typeface="Garamond" panose="02020404030301010803" pitchFamily="18" charset="0"/>
              </a:rPr>
              <a:t>sendika</a:t>
            </a:r>
            <a:r>
              <a:rPr lang="tr-TR" sz="2400" dirty="0">
                <a:latin typeface="Garamond" panose="02020404030301010803" pitchFamily="18" charset="0"/>
              </a:rPr>
              <a:t> </a:t>
            </a:r>
            <a:r>
              <a:rPr lang="tr-TR" sz="2400" b="1" dirty="0">
                <a:latin typeface="Garamond" panose="02020404030301010803" pitchFamily="18" charset="0"/>
              </a:rPr>
              <a:t>üyesi olmayan işverene </a:t>
            </a:r>
            <a:r>
              <a:rPr lang="tr-TR" sz="2400" b="1" dirty="0" smtClean="0">
                <a:solidFill>
                  <a:srgbClr val="0070C0"/>
                </a:solidFill>
                <a:latin typeface="Garamond" panose="02020404030301010803" pitchFamily="18" charset="0"/>
              </a:rPr>
              <a:t>6 </a:t>
            </a:r>
            <a:r>
              <a:rPr lang="tr-TR" sz="2400" b="1" dirty="0">
                <a:solidFill>
                  <a:srgbClr val="0070C0"/>
                </a:solidFill>
                <a:latin typeface="Garamond" panose="02020404030301010803" pitchFamily="18" charset="0"/>
              </a:rPr>
              <a:t>iş günü </a:t>
            </a:r>
            <a:r>
              <a:rPr lang="tr-TR" sz="2400" dirty="0">
                <a:latin typeface="Garamond" panose="02020404030301010803" pitchFamily="18" charset="0"/>
              </a:rPr>
              <a:t>içinde </a:t>
            </a:r>
            <a:r>
              <a:rPr lang="tr-TR" sz="2400" b="1" dirty="0">
                <a:latin typeface="Garamond" panose="02020404030301010803" pitchFamily="18" charset="0"/>
              </a:rPr>
              <a:t>bildirir</a:t>
            </a:r>
            <a:r>
              <a:rPr lang="tr-TR" sz="2400" dirty="0">
                <a:latin typeface="Garamond" panose="02020404030301010803" pitchFamily="18" charset="0"/>
              </a:rPr>
              <a:t>.</a:t>
            </a:r>
          </a:p>
          <a:p>
            <a:pPr algn="just"/>
            <a:r>
              <a:rPr lang="tr-TR" sz="2400" dirty="0">
                <a:latin typeface="Garamond" panose="02020404030301010803" pitchFamily="18" charset="0"/>
              </a:rPr>
              <a:t>(3) İşçi sendikasının </a:t>
            </a:r>
            <a:r>
              <a:rPr lang="tr-TR" sz="2400" b="1" dirty="0" smtClean="0">
                <a:latin typeface="Garamond" panose="02020404030301010803" pitchFamily="18" charset="0"/>
              </a:rPr>
              <a:t>yetki </a:t>
            </a:r>
            <a:r>
              <a:rPr lang="tr-TR" sz="2400" b="1" dirty="0">
                <a:latin typeface="Garamond" panose="02020404030301010803" pitchFamily="18" charset="0"/>
              </a:rPr>
              <a:t>şartlarına sahip olmadığının </a:t>
            </a:r>
            <a:r>
              <a:rPr lang="tr-TR" sz="2400" dirty="0">
                <a:latin typeface="Garamond" panose="02020404030301010803" pitchFamily="18" charset="0"/>
              </a:rPr>
              <a:t>ya da </a:t>
            </a:r>
            <a:r>
              <a:rPr lang="tr-TR" sz="2400" dirty="0" smtClean="0">
                <a:latin typeface="Garamond" panose="02020404030301010803" pitchFamily="18" charset="0"/>
              </a:rPr>
              <a:t>işyerinde yetki şartlarına sahip bir işçi sendikasının bulunmadığının </a:t>
            </a:r>
            <a:r>
              <a:rPr lang="tr-TR" sz="2400" b="1" dirty="0" smtClean="0">
                <a:latin typeface="Garamond" panose="02020404030301010803" pitchFamily="18" charset="0"/>
              </a:rPr>
              <a:t>tespiti hâlinde</a:t>
            </a:r>
            <a:r>
              <a:rPr lang="tr-TR" sz="2400" dirty="0" smtClean="0">
                <a:latin typeface="Garamond" panose="02020404030301010803" pitchFamily="18" charset="0"/>
              </a:rPr>
              <a:t>, </a:t>
            </a:r>
            <a:r>
              <a:rPr lang="tr-TR" sz="2400" dirty="0">
                <a:latin typeface="Garamond" panose="02020404030301010803" pitchFamily="18" charset="0"/>
              </a:rPr>
              <a:t>bu bilgiler </a:t>
            </a:r>
            <a:r>
              <a:rPr lang="tr-TR" sz="2400" b="1" dirty="0">
                <a:latin typeface="Garamond" panose="02020404030301010803" pitchFamily="18" charset="0"/>
              </a:rPr>
              <a:t>sadece başvuruyu yapan tarafa bildirilir</a:t>
            </a:r>
            <a:r>
              <a:rPr lang="tr-TR" sz="2400" dirty="0">
                <a:latin typeface="Garamond" panose="02020404030301010803" pitchFamily="18" charset="0"/>
              </a:rPr>
              <a:t>.</a:t>
            </a: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28</a:t>
            </a:fld>
            <a:endParaRPr lang="tr-TR" dirty="0">
              <a:solidFill>
                <a:schemeClr val="bg1"/>
              </a:solidFill>
            </a:endParaRPr>
          </a:p>
        </p:txBody>
      </p:sp>
    </p:spTree>
    <p:extLst>
      <p:ext uri="{BB962C8B-B14F-4D97-AF65-F5344CB8AC3E}">
        <p14:creationId xmlns:p14="http://schemas.microsoft.com/office/powerpoint/2010/main" val="30110442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7300" y="182248"/>
            <a:ext cx="7886700" cy="1325563"/>
          </a:xfrm>
        </p:spPr>
        <p:txBody>
          <a:bodyPr/>
          <a:lstStyle/>
          <a:p>
            <a:r>
              <a:rPr lang="tr-TR" b="1" dirty="0">
                <a:solidFill>
                  <a:schemeClr val="bg1"/>
                </a:solidFill>
              </a:rPr>
              <a:t>Yetki itirazı</a:t>
            </a:r>
            <a:endParaRPr lang="tr-TR" dirty="0">
              <a:solidFill>
                <a:schemeClr val="bg1"/>
              </a:solidFill>
            </a:endParaRPr>
          </a:p>
        </p:txBody>
      </p:sp>
      <p:sp>
        <p:nvSpPr>
          <p:cNvPr id="3" name="İçerik Yer Tutucusu 2"/>
          <p:cNvSpPr>
            <a:spLocks noGrp="1"/>
          </p:cNvSpPr>
          <p:nvPr>
            <p:ph idx="1"/>
          </p:nvPr>
        </p:nvSpPr>
        <p:spPr>
          <a:xfrm>
            <a:off x="628650" y="1581912"/>
            <a:ext cx="7886700" cy="4595051"/>
          </a:xfrm>
        </p:spPr>
        <p:txBody>
          <a:bodyPr>
            <a:normAutofit fontScale="92500" lnSpcReduction="10000"/>
          </a:bodyPr>
          <a:lstStyle/>
          <a:p>
            <a:pPr algn="just"/>
            <a:r>
              <a:rPr lang="tr-TR" dirty="0">
                <a:latin typeface="Garamond" panose="02020404030301010803" pitchFamily="18" charset="0"/>
              </a:rPr>
              <a:t>Kendilerine 42 nci madde uyarınca gönderilen tespit yazısını alan </a:t>
            </a:r>
            <a:r>
              <a:rPr lang="tr-TR" b="1" dirty="0">
                <a:latin typeface="Garamond" panose="02020404030301010803" pitchFamily="18" charset="0"/>
              </a:rPr>
              <a:t>işçi veya işveren sendikaları</a:t>
            </a:r>
            <a:r>
              <a:rPr lang="tr-TR" dirty="0">
                <a:latin typeface="Garamond" panose="02020404030301010803" pitchFamily="18" charset="0"/>
              </a:rPr>
              <a:t> veya </a:t>
            </a:r>
            <a:r>
              <a:rPr lang="tr-TR" b="1" dirty="0">
                <a:latin typeface="Garamond" panose="02020404030301010803" pitchFamily="18" charset="0"/>
              </a:rPr>
              <a:t>sendika üyesi olmayan işveren</a:t>
            </a:r>
            <a:r>
              <a:rPr lang="tr-TR" dirty="0">
                <a:latin typeface="Garamond" panose="02020404030301010803" pitchFamily="18" charset="0"/>
              </a:rPr>
              <a:t>; taraflardan birinin veya her ikisinin yetki şartlarına sahip olmadığı veya kendisinin bu şartları taşıdığı yolundaki itirazını, nedenlerini de göstererek yazının kendilerine tebliğ edildiği tarihten itibaren </a:t>
            </a:r>
            <a:r>
              <a:rPr lang="tr-TR" b="1" dirty="0" smtClean="0">
                <a:solidFill>
                  <a:srgbClr val="0070C0"/>
                </a:solidFill>
                <a:latin typeface="Garamond" panose="02020404030301010803" pitchFamily="18" charset="0"/>
              </a:rPr>
              <a:t>6 iş </a:t>
            </a:r>
            <a:r>
              <a:rPr lang="tr-TR" b="1" dirty="0">
                <a:solidFill>
                  <a:srgbClr val="0070C0"/>
                </a:solidFill>
                <a:latin typeface="Garamond" panose="02020404030301010803" pitchFamily="18" charset="0"/>
              </a:rPr>
              <a:t>günü </a:t>
            </a:r>
            <a:r>
              <a:rPr lang="tr-TR" b="1" dirty="0">
                <a:latin typeface="Garamond" panose="02020404030301010803" pitchFamily="18" charset="0"/>
              </a:rPr>
              <a:t>içinde mahkemeye </a:t>
            </a:r>
            <a:r>
              <a:rPr lang="tr-TR" dirty="0">
                <a:latin typeface="Garamond" panose="02020404030301010803" pitchFamily="18" charset="0"/>
              </a:rPr>
              <a:t>yapabilir</a:t>
            </a:r>
            <a:r>
              <a:rPr lang="tr-TR" dirty="0" smtClean="0">
                <a:latin typeface="Garamond" panose="02020404030301010803" pitchFamily="18" charset="0"/>
              </a:rPr>
              <a:t>.</a:t>
            </a:r>
            <a:endParaRPr lang="tr-TR" dirty="0">
              <a:latin typeface="Garamond" panose="02020404030301010803" pitchFamily="18" charset="0"/>
            </a:endParaRPr>
          </a:p>
          <a:p>
            <a:pPr algn="just"/>
            <a:r>
              <a:rPr lang="tr-TR" dirty="0">
                <a:latin typeface="Garamond" panose="02020404030301010803" pitchFamily="18" charset="0"/>
              </a:rPr>
              <a:t>(2) İtiraz dilekçesi görevli makama kayıt ettirildikten sonra mahkemeye verilir. Kurulu bulunduğu işkolunda çalışan işçilerin </a:t>
            </a:r>
            <a:r>
              <a:rPr lang="tr-TR" b="1" dirty="0">
                <a:latin typeface="Garamond" panose="02020404030301010803" pitchFamily="18" charset="0"/>
              </a:rPr>
              <a:t>yüzde birinden daha az üyesi bulunan işçi sendikası, yetki itirazında bulunamaz</a:t>
            </a:r>
            <a:r>
              <a:rPr lang="tr-TR" b="1" dirty="0" smtClean="0">
                <a:latin typeface="Garamond" panose="02020404030301010803" pitchFamily="18" charset="0"/>
              </a:rPr>
              <a:t>.</a:t>
            </a:r>
          </a:p>
          <a:p>
            <a:pPr algn="just"/>
            <a:r>
              <a:rPr lang="tr-TR" b="1" dirty="0">
                <a:latin typeface="Garamond" panose="02020404030301010803" pitchFamily="18" charset="0"/>
              </a:rPr>
              <a:t>İtiraz</a:t>
            </a:r>
            <a:r>
              <a:rPr lang="tr-TR" dirty="0">
                <a:latin typeface="Garamond" panose="02020404030301010803" pitchFamily="18" charset="0"/>
              </a:rPr>
              <a:t>, karar kesinleşinceye kadar </a:t>
            </a:r>
            <a:r>
              <a:rPr lang="tr-TR" b="1" dirty="0">
                <a:latin typeface="Garamond" panose="02020404030301010803" pitchFamily="18" charset="0"/>
              </a:rPr>
              <a:t>yetki işlemlerini durdurur.</a:t>
            </a: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29</a:t>
            </a:fld>
            <a:endParaRPr lang="tr-TR" dirty="0">
              <a:solidFill>
                <a:schemeClr val="bg1"/>
              </a:solidFill>
            </a:endParaRPr>
          </a:p>
        </p:txBody>
      </p:sp>
    </p:spTree>
    <p:extLst>
      <p:ext uri="{BB962C8B-B14F-4D97-AF65-F5344CB8AC3E}">
        <p14:creationId xmlns:p14="http://schemas.microsoft.com/office/powerpoint/2010/main" val="11224547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415034" y="173104"/>
            <a:ext cx="7886700" cy="1325563"/>
          </a:xfrm>
        </p:spPr>
        <p:txBody>
          <a:bodyPr>
            <a:normAutofit/>
          </a:bodyPr>
          <a:lstStyle/>
          <a:p>
            <a:r>
              <a:rPr lang="tr-TR" sz="2800" b="1" dirty="0">
                <a:solidFill>
                  <a:schemeClr val="bg1"/>
                </a:solidFill>
              </a:rPr>
              <a:t>6356 sayılı Sendikalar ve Toplu İş Sözleşmesi Kanunu</a:t>
            </a:r>
            <a:endParaRPr lang="tr-TR" sz="2800" b="1" dirty="0"/>
          </a:p>
        </p:txBody>
      </p:sp>
      <p:sp>
        <p:nvSpPr>
          <p:cNvPr id="3" name="İçerik Yer Tutucusu 2"/>
          <p:cNvSpPr>
            <a:spLocks noGrp="1"/>
          </p:cNvSpPr>
          <p:nvPr>
            <p:ph idx="1"/>
          </p:nvPr>
        </p:nvSpPr>
        <p:spPr/>
        <p:txBody>
          <a:bodyPr>
            <a:normAutofit fontScale="85000" lnSpcReduction="20000"/>
          </a:bodyPr>
          <a:lstStyle/>
          <a:p>
            <a:pPr algn="just"/>
            <a:r>
              <a:rPr lang="tr-TR" b="1" dirty="0">
                <a:latin typeface="Garamond" panose="02020404030301010803" pitchFamily="18" charset="0"/>
              </a:rPr>
              <a:t>İşveren vekili</a:t>
            </a:r>
            <a:r>
              <a:rPr lang="tr-TR" dirty="0">
                <a:latin typeface="Garamond" panose="02020404030301010803" pitchFamily="18" charset="0"/>
              </a:rPr>
              <a:t>: İşveren adına işletmenin bütününü </a:t>
            </a:r>
            <a:r>
              <a:rPr lang="tr-TR" dirty="0" smtClean="0">
                <a:latin typeface="Garamond" panose="02020404030301010803" pitchFamily="18" charset="0"/>
              </a:rPr>
              <a:t>yöneten</a:t>
            </a:r>
          </a:p>
          <a:p>
            <a:pPr algn="just"/>
            <a:endParaRPr lang="tr-TR" dirty="0">
              <a:latin typeface="Garamond" panose="02020404030301010803" pitchFamily="18" charset="0"/>
            </a:endParaRPr>
          </a:p>
          <a:p>
            <a:pPr algn="just"/>
            <a:r>
              <a:rPr lang="tr-TR" b="1" dirty="0" smtClean="0">
                <a:latin typeface="Garamond" panose="02020404030301010803" pitchFamily="18" charset="0"/>
              </a:rPr>
              <a:t>Kuruluş:</a:t>
            </a:r>
            <a:r>
              <a:rPr lang="tr-TR" dirty="0" smtClean="0">
                <a:latin typeface="Garamond" panose="02020404030301010803" pitchFamily="18" charset="0"/>
              </a:rPr>
              <a:t> Sendika ve Konfederasyonları ifade eder.</a:t>
            </a:r>
          </a:p>
          <a:p>
            <a:pPr algn="just"/>
            <a:endParaRPr lang="tr-TR" dirty="0">
              <a:latin typeface="Garamond" panose="02020404030301010803" pitchFamily="18" charset="0"/>
            </a:endParaRPr>
          </a:p>
          <a:p>
            <a:pPr algn="just"/>
            <a:r>
              <a:rPr lang="tr-TR" b="1" dirty="0">
                <a:latin typeface="Garamond" panose="02020404030301010803" pitchFamily="18" charset="0"/>
              </a:rPr>
              <a:t>Konfederasyon</a:t>
            </a:r>
            <a:r>
              <a:rPr lang="tr-TR" dirty="0">
                <a:latin typeface="Garamond" panose="02020404030301010803" pitchFamily="18" charset="0"/>
              </a:rPr>
              <a:t>: Değişik işkollarında </a:t>
            </a:r>
            <a:r>
              <a:rPr lang="tr-TR" b="1" dirty="0">
                <a:latin typeface="Garamond" panose="02020404030301010803" pitchFamily="18" charset="0"/>
              </a:rPr>
              <a:t>en az beş sendikanın</a:t>
            </a:r>
            <a:r>
              <a:rPr lang="tr-TR" dirty="0">
                <a:latin typeface="Garamond" panose="02020404030301010803" pitchFamily="18" charset="0"/>
              </a:rPr>
              <a:t> bir araya gelerek oluşturdukları tüzel kişiliğe sahip kuruluşu</a:t>
            </a:r>
            <a:r>
              <a:rPr lang="tr-TR" dirty="0" smtClean="0">
                <a:latin typeface="Garamond" panose="02020404030301010803" pitchFamily="18" charset="0"/>
              </a:rPr>
              <a:t>,</a:t>
            </a:r>
          </a:p>
          <a:p>
            <a:pPr algn="just"/>
            <a:endParaRPr lang="tr-TR" dirty="0">
              <a:latin typeface="Garamond" panose="02020404030301010803" pitchFamily="18" charset="0"/>
            </a:endParaRPr>
          </a:p>
          <a:p>
            <a:pPr algn="just"/>
            <a:r>
              <a:rPr lang="tr-TR" b="1" dirty="0">
                <a:latin typeface="Garamond" panose="02020404030301010803" pitchFamily="18" charset="0"/>
              </a:rPr>
              <a:t>Sendika</a:t>
            </a:r>
            <a:r>
              <a:rPr lang="tr-TR" dirty="0">
                <a:latin typeface="Garamond" panose="02020404030301010803" pitchFamily="18" charset="0"/>
              </a:rPr>
              <a:t>: İşçilerin veya işverenlerin çalışma ilişkilerinde, ortak ekonomik ve sosyal hak ve çıkarlarını korumak ve geliştirmek için </a:t>
            </a:r>
            <a:r>
              <a:rPr lang="tr-TR" b="1" dirty="0">
                <a:latin typeface="Garamond" panose="02020404030301010803" pitchFamily="18" charset="0"/>
              </a:rPr>
              <a:t>en az yedi işçi </a:t>
            </a:r>
            <a:r>
              <a:rPr lang="tr-TR" dirty="0">
                <a:latin typeface="Garamond" panose="02020404030301010803" pitchFamily="18" charset="0"/>
              </a:rPr>
              <a:t>veya </a:t>
            </a:r>
            <a:r>
              <a:rPr lang="tr-TR" b="1" dirty="0">
                <a:latin typeface="Garamond" panose="02020404030301010803" pitchFamily="18" charset="0"/>
              </a:rPr>
              <a:t>işverenin</a:t>
            </a:r>
            <a:r>
              <a:rPr lang="tr-TR" dirty="0">
                <a:latin typeface="Garamond" panose="02020404030301010803" pitchFamily="18" charset="0"/>
              </a:rPr>
              <a:t> bir araya gelerek bir işkolunda faaliyette bulunmak üzere oluşturdukları tüzel kişiliğe sahip kuruluşları</a:t>
            </a: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3</a:t>
            </a:fld>
            <a:endParaRPr lang="tr-TR" dirty="0">
              <a:solidFill>
                <a:schemeClr val="bg1"/>
              </a:solidFill>
            </a:endParaRPr>
          </a:p>
        </p:txBody>
      </p:sp>
    </p:spTree>
    <p:extLst>
      <p:ext uri="{BB962C8B-B14F-4D97-AF65-F5344CB8AC3E}">
        <p14:creationId xmlns:p14="http://schemas.microsoft.com/office/powerpoint/2010/main" val="422244522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405890" y="500062"/>
            <a:ext cx="7886700" cy="1325563"/>
          </a:xfrm>
        </p:spPr>
        <p:txBody>
          <a:bodyPr/>
          <a:lstStyle/>
          <a:p>
            <a:r>
              <a:rPr lang="tr-TR" b="1" dirty="0">
                <a:solidFill>
                  <a:schemeClr val="bg1"/>
                </a:solidFill>
              </a:rPr>
              <a:t>Yetki belgesi</a:t>
            </a:r>
            <a:r>
              <a:rPr lang="tr-TR" dirty="0"/>
              <a:t/>
            </a:r>
            <a:br>
              <a:rPr lang="tr-TR" dirty="0"/>
            </a:br>
            <a:endParaRPr lang="tr-TR" dirty="0"/>
          </a:p>
        </p:txBody>
      </p:sp>
      <p:sp>
        <p:nvSpPr>
          <p:cNvPr id="3" name="İçerik Yer Tutucusu 2"/>
          <p:cNvSpPr>
            <a:spLocks noGrp="1"/>
          </p:cNvSpPr>
          <p:nvPr>
            <p:ph idx="1"/>
          </p:nvPr>
        </p:nvSpPr>
        <p:spPr/>
        <p:txBody>
          <a:bodyPr/>
          <a:lstStyle/>
          <a:p>
            <a:pPr algn="just"/>
            <a:r>
              <a:rPr lang="tr-TR" sz="3000" dirty="0">
                <a:latin typeface="Garamond" panose="02020404030301010803" pitchFamily="18" charset="0"/>
              </a:rPr>
              <a:t>Tespit yazısına süresi içinde </a:t>
            </a:r>
            <a:r>
              <a:rPr lang="tr-TR" sz="3000" u="sng" dirty="0">
                <a:latin typeface="Garamond" panose="02020404030301010803" pitchFamily="18" charset="0"/>
              </a:rPr>
              <a:t>itiraz edilmemişse </a:t>
            </a:r>
            <a:r>
              <a:rPr lang="tr-TR" sz="3000" dirty="0">
                <a:latin typeface="Garamond" panose="02020404030301010803" pitchFamily="18" charset="0"/>
              </a:rPr>
              <a:t>sürenin bitimini takip eden altı iş günü içinde; yapılan </a:t>
            </a:r>
            <a:r>
              <a:rPr lang="tr-TR" sz="3000" u="sng" dirty="0">
                <a:latin typeface="Garamond" panose="02020404030301010803" pitchFamily="18" charset="0"/>
              </a:rPr>
              <a:t>itiraz reddedilmişse</a:t>
            </a:r>
            <a:r>
              <a:rPr lang="tr-TR" sz="3000" dirty="0">
                <a:latin typeface="Garamond" panose="02020404030301010803" pitchFamily="18" charset="0"/>
              </a:rPr>
              <a:t> ya da kendisine yetki şartlarına sahip olmadığı bildirilen sendikanın itirazı sonucunda yetki şartlarına sahip olduğunu tespit eden kesinleşmiş mahkeme kararının tebliğ edildiği tarihten itibaren </a:t>
            </a:r>
            <a:r>
              <a:rPr lang="tr-TR" sz="3000" dirty="0" smtClean="0">
                <a:solidFill>
                  <a:srgbClr val="0070C0"/>
                </a:solidFill>
                <a:latin typeface="Garamond" panose="02020404030301010803" pitchFamily="18" charset="0"/>
              </a:rPr>
              <a:t>6 </a:t>
            </a:r>
            <a:r>
              <a:rPr lang="tr-TR" sz="3000" dirty="0">
                <a:solidFill>
                  <a:srgbClr val="0070C0"/>
                </a:solidFill>
                <a:latin typeface="Garamond" panose="02020404030301010803" pitchFamily="18" charset="0"/>
              </a:rPr>
              <a:t>iş günü içinde</a:t>
            </a:r>
            <a:r>
              <a:rPr lang="tr-TR" sz="3000" dirty="0">
                <a:latin typeface="Garamond" panose="02020404030301010803" pitchFamily="18" charset="0"/>
              </a:rPr>
              <a:t>; </a:t>
            </a:r>
            <a:r>
              <a:rPr lang="tr-TR" sz="3000" b="1" dirty="0">
                <a:latin typeface="Garamond" panose="02020404030301010803" pitchFamily="18" charset="0"/>
              </a:rPr>
              <a:t>ilgili sendikaya, Bakanlıkça bir yetki belgesi verilir.</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30</a:t>
            </a:fld>
            <a:endParaRPr lang="tr-TR" dirty="0">
              <a:solidFill>
                <a:schemeClr val="bg1"/>
              </a:solidFill>
            </a:endParaRPr>
          </a:p>
        </p:txBody>
      </p:sp>
    </p:spTree>
    <p:extLst>
      <p:ext uri="{BB962C8B-B14F-4D97-AF65-F5344CB8AC3E}">
        <p14:creationId xmlns:p14="http://schemas.microsoft.com/office/powerpoint/2010/main" val="31866467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69314" y="410367"/>
            <a:ext cx="7886700" cy="1325563"/>
          </a:xfrm>
        </p:spPr>
        <p:txBody>
          <a:bodyPr/>
          <a:lstStyle/>
          <a:p>
            <a:r>
              <a:rPr lang="tr-TR" b="1" dirty="0">
                <a:solidFill>
                  <a:schemeClr val="bg1"/>
                </a:solidFill>
              </a:rPr>
              <a:t>Toplu görüşmeye çağrı</a:t>
            </a:r>
            <a:r>
              <a:rPr lang="tr-TR" dirty="0"/>
              <a:t/>
            </a:r>
            <a:br>
              <a:rPr lang="tr-TR" dirty="0"/>
            </a:br>
            <a:endParaRPr lang="tr-TR" dirty="0"/>
          </a:p>
        </p:txBody>
      </p:sp>
      <p:sp>
        <p:nvSpPr>
          <p:cNvPr id="3" name="İçerik Yer Tutucusu 2"/>
          <p:cNvSpPr>
            <a:spLocks noGrp="1"/>
          </p:cNvSpPr>
          <p:nvPr>
            <p:ph idx="1"/>
          </p:nvPr>
        </p:nvSpPr>
        <p:spPr/>
        <p:txBody>
          <a:bodyPr>
            <a:normAutofit lnSpcReduction="10000"/>
          </a:bodyPr>
          <a:lstStyle/>
          <a:p>
            <a:pPr algn="just"/>
            <a:r>
              <a:rPr lang="tr-TR" b="1" dirty="0">
                <a:latin typeface="Garamond" panose="02020404030301010803" pitchFamily="18" charset="0"/>
              </a:rPr>
              <a:t>Taraflardan biri</a:t>
            </a:r>
            <a:r>
              <a:rPr lang="tr-TR" dirty="0">
                <a:latin typeface="Garamond" panose="02020404030301010803" pitchFamily="18" charset="0"/>
              </a:rPr>
              <a:t>, </a:t>
            </a:r>
            <a:r>
              <a:rPr lang="tr-TR" u="sng" dirty="0">
                <a:latin typeface="Garamond" panose="02020404030301010803" pitchFamily="18" charset="0"/>
              </a:rPr>
              <a:t>yetki belgesinin alındığı tarihten itibaren</a:t>
            </a:r>
            <a:r>
              <a:rPr lang="tr-TR" dirty="0">
                <a:latin typeface="Garamond" panose="02020404030301010803" pitchFamily="18" charset="0"/>
              </a:rPr>
              <a:t> </a:t>
            </a:r>
            <a:r>
              <a:rPr lang="tr-TR" b="1" dirty="0" smtClean="0">
                <a:solidFill>
                  <a:srgbClr val="0070C0"/>
                </a:solidFill>
                <a:latin typeface="Garamond" panose="02020404030301010803" pitchFamily="18" charset="0"/>
              </a:rPr>
              <a:t>15 gün </a:t>
            </a:r>
            <a:r>
              <a:rPr lang="tr-TR" b="1" dirty="0">
                <a:solidFill>
                  <a:srgbClr val="0070C0"/>
                </a:solidFill>
                <a:latin typeface="Garamond" panose="02020404030301010803" pitchFamily="18" charset="0"/>
              </a:rPr>
              <a:t>içinde </a:t>
            </a:r>
            <a:r>
              <a:rPr lang="tr-TR" b="1" dirty="0">
                <a:latin typeface="Garamond" panose="02020404030301010803" pitchFamily="18" charset="0"/>
              </a:rPr>
              <a:t>karşı tarafı</a:t>
            </a:r>
            <a:r>
              <a:rPr lang="tr-TR" dirty="0">
                <a:latin typeface="Garamond" panose="02020404030301010803" pitchFamily="18" charset="0"/>
              </a:rPr>
              <a:t> </a:t>
            </a:r>
            <a:r>
              <a:rPr lang="tr-TR" u="sng" dirty="0">
                <a:latin typeface="Garamond" panose="02020404030301010803" pitchFamily="18" charset="0"/>
              </a:rPr>
              <a:t>toplu görüşmeye çağırır.</a:t>
            </a:r>
            <a:r>
              <a:rPr lang="tr-TR" dirty="0">
                <a:latin typeface="Garamond" panose="02020404030301010803" pitchFamily="18" charset="0"/>
              </a:rPr>
              <a:t> </a:t>
            </a:r>
            <a:r>
              <a:rPr lang="tr-TR" u="sng" dirty="0">
                <a:latin typeface="Garamond" panose="02020404030301010803" pitchFamily="18" charset="0"/>
              </a:rPr>
              <a:t>Çağrı tarihi</a:t>
            </a:r>
            <a:r>
              <a:rPr lang="tr-TR" dirty="0">
                <a:latin typeface="Garamond" panose="02020404030301010803" pitchFamily="18" charset="0"/>
              </a:rPr>
              <a:t>, çağrıyı yapan tarafça </a:t>
            </a:r>
            <a:r>
              <a:rPr lang="tr-TR" u="sng" dirty="0">
                <a:latin typeface="Garamond" panose="02020404030301010803" pitchFamily="18" charset="0"/>
              </a:rPr>
              <a:t>derhâl görevli makama bildirilir.</a:t>
            </a:r>
          </a:p>
          <a:p>
            <a:pPr algn="just"/>
            <a:r>
              <a:rPr lang="tr-TR" dirty="0">
                <a:latin typeface="Garamond" panose="02020404030301010803" pitchFamily="18" charset="0"/>
              </a:rPr>
              <a:t>(2) Bu süre içerisinde </a:t>
            </a:r>
            <a:r>
              <a:rPr lang="tr-TR" b="1" dirty="0">
                <a:solidFill>
                  <a:srgbClr val="0070C0"/>
                </a:solidFill>
                <a:latin typeface="Garamond" panose="02020404030301010803" pitchFamily="18" charset="0"/>
              </a:rPr>
              <a:t>çağrı yapılmazsa</a:t>
            </a:r>
            <a:r>
              <a:rPr lang="tr-TR" dirty="0">
                <a:latin typeface="Garamond" panose="02020404030301010803" pitchFamily="18" charset="0"/>
              </a:rPr>
              <a:t>, </a:t>
            </a:r>
            <a:r>
              <a:rPr lang="tr-TR" b="1" dirty="0">
                <a:latin typeface="Garamond" panose="02020404030301010803" pitchFamily="18" charset="0"/>
              </a:rPr>
              <a:t>yetki belgesinin hükmü kalmaz</a:t>
            </a:r>
            <a:r>
              <a:rPr lang="tr-TR" dirty="0">
                <a:latin typeface="Garamond" panose="02020404030301010803" pitchFamily="18" charset="0"/>
              </a:rPr>
              <a:t>.</a:t>
            </a:r>
          </a:p>
          <a:p>
            <a:pPr algn="just"/>
            <a:r>
              <a:rPr lang="tr-TR" dirty="0">
                <a:latin typeface="Garamond" panose="02020404030301010803" pitchFamily="18" charset="0"/>
              </a:rPr>
              <a:t>(3) Çağrıyı yapan taraf, toplu görüşmede ileri süreceği tekliflerin bütününü çağrı süresi içinde karşı tarafa vermek zorundadır. Ancak, tarafların toplu görüşme gereği ileri sürecekleri tekliflerde değişiklik yapma hakları saklıdır.</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31</a:t>
            </a:fld>
            <a:endParaRPr lang="tr-TR" dirty="0">
              <a:solidFill>
                <a:schemeClr val="bg1"/>
              </a:solidFill>
            </a:endParaRPr>
          </a:p>
        </p:txBody>
      </p:sp>
    </p:spTree>
    <p:extLst>
      <p:ext uri="{BB962C8B-B14F-4D97-AF65-F5344CB8AC3E}">
        <p14:creationId xmlns:p14="http://schemas.microsoft.com/office/powerpoint/2010/main" val="2433525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69314" y="410367"/>
            <a:ext cx="7886700" cy="1325563"/>
          </a:xfrm>
        </p:spPr>
        <p:txBody>
          <a:bodyPr>
            <a:normAutofit fontScale="90000"/>
          </a:bodyPr>
          <a:lstStyle/>
          <a:p>
            <a:r>
              <a:rPr lang="tr-TR" sz="3100" b="1" dirty="0">
                <a:solidFill>
                  <a:schemeClr val="bg1"/>
                </a:solidFill>
              </a:rPr>
              <a:t>Toplu iş sözleşmesinin imzalanması, tevdi edilmesi ve işyerinde ilanı</a:t>
            </a:r>
            <a:r>
              <a:rPr lang="tr-TR" dirty="0"/>
              <a:t/>
            </a:r>
            <a:br>
              <a:rPr lang="tr-TR" dirty="0"/>
            </a:br>
            <a:endParaRPr lang="tr-TR" dirty="0"/>
          </a:p>
        </p:txBody>
      </p:sp>
      <p:sp>
        <p:nvSpPr>
          <p:cNvPr id="3" name="İçerik Yer Tutucusu 2"/>
          <p:cNvSpPr>
            <a:spLocks noGrp="1"/>
          </p:cNvSpPr>
          <p:nvPr>
            <p:ph idx="1"/>
          </p:nvPr>
        </p:nvSpPr>
        <p:spPr/>
        <p:txBody>
          <a:bodyPr/>
          <a:lstStyle/>
          <a:p>
            <a:pPr algn="just"/>
            <a:r>
              <a:rPr lang="tr-TR" sz="3200" dirty="0">
                <a:latin typeface="Garamond" panose="02020404030301010803" pitchFamily="18" charset="0"/>
              </a:rPr>
              <a:t>Toplu görüşmenin sonunda bir anlaşmaya varılırsa </a:t>
            </a:r>
            <a:r>
              <a:rPr lang="tr-TR" sz="3200" b="1" dirty="0">
                <a:solidFill>
                  <a:srgbClr val="0070C0"/>
                </a:solidFill>
                <a:latin typeface="Garamond" panose="02020404030301010803" pitchFamily="18" charset="0"/>
              </a:rPr>
              <a:t>dört nüsha </a:t>
            </a:r>
            <a:r>
              <a:rPr lang="tr-TR" sz="3200" dirty="0">
                <a:latin typeface="Garamond" panose="02020404030301010803" pitchFamily="18" charset="0"/>
              </a:rPr>
              <a:t>olarak düzenlenecek olan toplu iş sözleşmesi, taraf temsilcilerince </a:t>
            </a:r>
            <a:r>
              <a:rPr lang="tr-TR" sz="3200" b="1" dirty="0">
                <a:solidFill>
                  <a:srgbClr val="0070C0"/>
                </a:solidFill>
                <a:latin typeface="Garamond" panose="02020404030301010803" pitchFamily="18" charset="0"/>
              </a:rPr>
              <a:t>imzalanır</a:t>
            </a:r>
            <a:r>
              <a:rPr lang="tr-TR" sz="3200" dirty="0">
                <a:latin typeface="Garamond" panose="02020404030301010803" pitchFamily="18" charset="0"/>
              </a:rPr>
              <a:t> ve </a:t>
            </a:r>
            <a:r>
              <a:rPr lang="tr-TR" sz="3200" b="1" dirty="0">
                <a:latin typeface="Garamond" panose="02020404030301010803" pitchFamily="18" charset="0"/>
              </a:rPr>
              <a:t>iki nüshası</a:t>
            </a:r>
            <a:r>
              <a:rPr lang="tr-TR" sz="3200" dirty="0">
                <a:latin typeface="Garamond" panose="02020404030301010803" pitchFamily="18" charset="0"/>
              </a:rPr>
              <a:t> altı iş günü içinde </a:t>
            </a:r>
            <a:r>
              <a:rPr lang="tr-TR" sz="3200" u="sng" dirty="0">
                <a:latin typeface="Garamond" panose="02020404030301010803" pitchFamily="18" charset="0"/>
              </a:rPr>
              <a:t>çağrıyı yapan tarafça</a:t>
            </a:r>
            <a:r>
              <a:rPr lang="tr-TR" sz="3200" dirty="0">
                <a:latin typeface="Garamond" panose="02020404030301010803" pitchFamily="18" charset="0"/>
              </a:rPr>
              <a:t> </a:t>
            </a:r>
            <a:r>
              <a:rPr lang="tr-TR" sz="3200" b="1" dirty="0">
                <a:latin typeface="Garamond" panose="02020404030301010803" pitchFamily="18" charset="0"/>
              </a:rPr>
              <a:t>görevli makama tevdi </a:t>
            </a:r>
            <a:r>
              <a:rPr lang="tr-TR" sz="3200" dirty="0">
                <a:latin typeface="Garamond" panose="02020404030301010803" pitchFamily="18" charset="0"/>
              </a:rPr>
              <a:t>edilir. Görevli makam sözleşmenin bir nüshasını Bakanlığa gönderir.</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32</a:t>
            </a:fld>
            <a:endParaRPr lang="tr-TR" dirty="0">
              <a:solidFill>
                <a:schemeClr val="bg1"/>
              </a:solidFill>
            </a:endParaRPr>
          </a:p>
        </p:txBody>
      </p:sp>
    </p:spTree>
    <p:extLst>
      <p:ext uri="{BB962C8B-B14F-4D97-AF65-F5344CB8AC3E}">
        <p14:creationId xmlns:p14="http://schemas.microsoft.com/office/powerpoint/2010/main" val="163476979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78458" y="410367"/>
            <a:ext cx="7886700" cy="1325563"/>
          </a:xfrm>
        </p:spPr>
        <p:txBody>
          <a:bodyPr/>
          <a:lstStyle/>
          <a:p>
            <a:r>
              <a:rPr lang="tr-TR" b="1" dirty="0">
                <a:solidFill>
                  <a:schemeClr val="bg1"/>
                </a:solidFill>
              </a:rPr>
              <a:t>Toplu İş Uyuşmazlıklarının Çözümü</a:t>
            </a:r>
            <a:r>
              <a:rPr lang="tr-TR" dirty="0">
                <a:solidFill>
                  <a:schemeClr val="bg1"/>
                </a:solidFill>
              </a:rPr>
              <a:t/>
            </a:r>
            <a:br>
              <a:rPr lang="tr-TR" dirty="0">
                <a:solidFill>
                  <a:schemeClr val="bg1"/>
                </a:solidFill>
              </a:rPr>
            </a:br>
            <a:endParaRPr lang="tr-TR" dirty="0">
              <a:solidFill>
                <a:schemeClr val="bg1"/>
              </a:solidFill>
            </a:endParaRPr>
          </a:p>
        </p:txBody>
      </p:sp>
      <p:sp>
        <p:nvSpPr>
          <p:cNvPr id="3" name="İçerik Yer Tutucusu 2"/>
          <p:cNvSpPr>
            <a:spLocks noGrp="1"/>
          </p:cNvSpPr>
          <p:nvPr>
            <p:ph idx="1"/>
          </p:nvPr>
        </p:nvSpPr>
        <p:spPr/>
        <p:txBody>
          <a:bodyPr/>
          <a:lstStyle/>
          <a:p>
            <a:pPr algn="just"/>
            <a:r>
              <a:rPr lang="tr-TR" dirty="0">
                <a:latin typeface="Garamond" panose="02020404030301010803" pitchFamily="18" charset="0"/>
              </a:rPr>
              <a:t>Toplu görüşme için kararlaştırılan </a:t>
            </a:r>
            <a:r>
              <a:rPr lang="tr-TR" u="sng" dirty="0">
                <a:latin typeface="Garamond" panose="02020404030301010803" pitchFamily="18" charset="0"/>
              </a:rPr>
              <a:t>ilk toplantıya taraflardan biri gelmez</a:t>
            </a:r>
            <a:r>
              <a:rPr lang="tr-TR" dirty="0">
                <a:latin typeface="Garamond" panose="02020404030301010803" pitchFamily="18" charset="0"/>
              </a:rPr>
              <a:t> veya </a:t>
            </a:r>
            <a:r>
              <a:rPr lang="tr-TR" u="sng" dirty="0">
                <a:latin typeface="Garamond" panose="02020404030301010803" pitchFamily="18" charset="0"/>
              </a:rPr>
              <a:t>geldiği hâlde görüşmeye başlamazsa</a:t>
            </a:r>
            <a:r>
              <a:rPr lang="tr-TR" dirty="0">
                <a:latin typeface="Garamond" panose="02020404030301010803" pitchFamily="18" charset="0"/>
              </a:rPr>
              <a:t>, toplu görüşmeye başladıktan sonra </a:t>
            </a:r>
            <a:r>
              <a:rPr lang="tr-TR" u="sng" dirty="0">
                <a:latin typeface="Garamond" panose="02020404030301010803" pitchFamily="18" charset="0"/>
              </a:rPr>
              <a:t>toplantıya devam etmezse</a:t>
            </a:r>
            <a:r>
              <a:rPr lang="tr-TR" dirty="0">
                <a:latin typeface="Garamond" panose="02020404030301010803" pitchFamily="18" charset="0"/>
              </a:rPr>
              <a:t> veya taraflar toplu görüşme süresi içerisinde </a:t>
            </a:r>
            <a:r>
              <a:rPr lang="tr-TR" u="sng" dirty="0">
                <a:latin typeface="Garamond" panose="02020404030301010803" pitchFamily="18" charset="0"/>
              </a:rPr>
              <a:t>anlaşamadıklarını bir tutanakla tespit ederlerse</a:t>
            </a:r>
            <a:r>
              <a:rPr lang="tr-TR" dirty="0">
                <a:latin typeface="Garamond" panose="02020404030301010803" pitchFamily="18" charset="0"/>
              </a:rPr>
              <a:t> ya da toplu görüşme süresi </a:t>
            </a:r>
            <a:r>
              <a:rPr lang="tr-TR" u="sng" dirty="0">
                <a:latin typeface="Garamond" panose="02020404030301010803" pitchFamily="18" charset="0"/>
              </a:rPr>
              <a:t>anlaşma olmaksızın sona ererse</a:t>
            </a:r>
            <a:r>
              <a:rPr lang="tr-TR" dirty="0">
                <a:latin typeface="Garamond" panose="02020404030301010803" pitchFamily="18" charset="0"/>
              </a:rPr>
              <a:t>, </a:t>
            </a:r>
            <a:r>
              <a:rPr lang="tr-TR" dirty="0">
                <a:solidFill>
                  <a:srgbClr val="0070C0"/>
                </a:solidFill>
                <a:latin typeface="Garamond" panose="02020404030301010803" pitchFamily="18" charset="0"/>
              </a:rPr>
              <a:t>taraflardan biri </a:t>
            </a:r>
            <a:r>
              <a:rPr lang="tr-TR" dirty="0">
                <a:latin typeface="Garamond" panose="02020404030301010803" pitchFamily="18" charset="0"/>
              </a:rPr>
              <a:t>uyuşmazlığı </a:t>
            </a:r>
            <a:r>
              <a:rPr lang="tr-TR" b="1" dirty="0" smtClean="0">
                <a:solidFill>
                  <a:srgbClr val="0070C0"/>
                </a:solidFill>
                <a:latin typeface="Garamond" panose="02020404030301010803" pitchFamily="18" charset="0"/>
              </a:rPr>
              <a:t>6 iş </a:t>
            </a:r>
            <a:r>
              <a:rPr lang="tr-TR" b="1" dirty="0">
                <a:solidFill>
                  <a:srgbClr val="0070C0"/>
                </a:solidFill>
                <a:latin typeface="Garamond" panose="02020404030301010803" pitchFamily="18" charset="0"/>
              </a:rPr>
              <a:t>günü</a:t>
            </a:r>
            <a:r>
              <a:rPr lang="tr-TR" b="1" dirty="0">
                <a:latin typeface="Garamond" panose="02020404030301010803" pitchFamily="18" charset="0"/>
              </a:rPr>
              <a:t> içinde</a:t>
            </a:r>
            <a:r>
              <a:rPr lang="tr-TR" dirty="0">
                <a:latin typeface="Garamond" panose="02020404030301010803" pitchFamily="18" charset="0"/>
              </a:rPr>
              <a:t> görevli </a:t>
            </a:r>
            <a:r>
              <a:rPr lang="tr-TR" dirty="0">
                <a:solidFill>
                  <a:srgbClr val="0070C0"/>
                </a:solidFill>
                <a:latin typeface="Garamond" panose="02020404030301010803" pitchFamily="18" charset="0"/>
              </a:rPr>
              <a:t>makama bildirir. </a:t>
            </a:r>
            <a:r>
              <a:rPr lang="tr-TR" b="1" dirty="0">
                <a:latin typeface="Garamond" panose="02020404030301010803" pitchFamily="18" charset="0"/>
              </a:rPr>
              <a:t>Aksi takdirde</a:t>
            </a:r>
            <a:r>
              <a:rPr lang="tr-TR" dirty="0">
                <a:latin typeface="Garamond" panose="02020404030301010803" pitchFamily="18" charset="0"/>
              </a:rPr>
              <a:t> işçi sendikasının </a:t>
            </a:r>
            <a:r>
              <a:rPr lang="tr-TR" b="1" dirty="0">
                <a:latin typeface="Garamond" panose="02020404030301010803" pitchFamily="18" charset="0"/>
              </a:rPr>
              <a:t>yetkisi düşer</a:t>
            </a:r>
            <a:r>
              <a:rPr lang="tr-TR" dirty="0">
                <a:latin typeface="Garamond" panose="02020404030301010803" pitchFamily="18" charset="0"/>
              </a:rPr>
              <a:t>.</a:t>
            </a: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33</a:t>
            </a:fld>
            <a:endParaRPr lang="tr-TR" dirty="0">
              <a:solidFill>
                <a:schemeClr val="bg1"/>
              </a:solidFill>
            </a:endParaRPr>
          </a:p>
        </p:txBody>
      </p:sp>
    </p:spTree>
    <p:extLst>
      <p:ext uri="{BB962C8B-B14F-4D97-AF65-F5344CB8AC3E}">
        <p14:creationId xmlns:p14="http://schemas.microsoft.com/office/powerpoint/2010/main" val="172906253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433322" y="500062"/>
            <a:ext cx="7886700" cy="1325563"/>
          </a:xfrm>
        </p:spPr>
        <p:txBody>
          <a:bodyPr/>
          <a:lstStyle/>
          <a:p>
            <a:r>
              <a:rPr lang="tr-TR" b="1" dirty="0">
                <a:solidFill>
                  <a:schemeClr val="bg1"/>
                </a:solidFill>
              </a:rPr>
              <a:t>Arabuluculuk</a:t>
            </a:r>
            <a:r>
              <a:rPr lang="tr-TR" dirty="0"/>
              <a:t/>
            </a:r>
            <a:br>
              <a:rPr lang="tr-TR" dirty="0"/>
            </a:br>
            <a:endParaRPr lang="tr-TR" dirty="0"/>
          </a:p>
        </p:txBody>
      </p:sp>
      <p:sp>
        <p:nvSpPr>
          <p:cNvPr id="3" name="İçerik Yer Tutucusu 2"/>
          <p:cNvSpPr>
            <a:spLocks noGrp="1"/>
          </p:cNvSpPr>
          <p:nvPr>
            <p:ph idx="1"/>
          </p:nvPr>
        </p:nvSpPr>
        <p:spPr/>
        <p:txBody>
          <a:bodyPr>
            <a:normAutofit lnSpcReduction="10000"/>
          </a:bodyPr>
          <a:lstStyle/>
          <a:p>
            <a:pPr algn="just"/>
            <a:r>
              <a:rPr lang="tr-TR" sz="3000" u="sng" dirty="0">
                <a:latin typeface="Garamond" panose="02020404030301010803" pitchFamily="18" charset="0"/>
              </a:rPr>
              <a:t>Uyuşmazlık yazısını alan </a:t>
            </a:r>
            <a:r>
              <a:rPr lang="tr-TR" sz="3000" b="1" u="sng" dirty="0">
                <a:latin typeface="Garamond" panose="02020404030301010803" pitchFamily="18" charset="0"/>
              </a:rPr>
              <a:t>görevli makam</a:t>
            </a:r>
            <a:r>
              <a:rPr lang="tr-TR" sz="3000" dirty="0">
                <a:latin typeface="Garamond" panose="02020404030301010803" pitchFamily="18" charset="0"/>
              </a:rPr>
              <a:t> </a:t>
            </a:r>
            <a:r>
              <a:rPr lang="tr-TR" sz="3000" b="1" dirty="0" smtClean="0">
                <a:solidFill>
                  <a:srgbClr val="0070C0"/>
                </a:solidFill>
                <a:latin typeface="Garamond" panose="02020404030301010803" pitchFamily="18" charset="0"/>
              </a:rPr>
              <a:t>6 </a:t>
            </a:r>
            <a:r>
              <a:rPr lang="tr-TR" sz="3000" b="1" dirty="0">
                <a:solidFill>
                  <a:srgbClr val="0070C0"/>
                </a:solidFill>
                <a:latin typeface="Garamond" panose="02020404030301010803" pitchFamily="18" charset="0"/>
              </a:rPr>
              <a:t>iş günü</a:t>
            </a:r>
            <a:r>
              <a:rPr lang="tr-TR" sz="3000" dirty="0">
                <a:latin typeface="Garamond" panose="02020404030301010803" pitchFamily="18" charset="0"/>
              </a:rPr>
              <a:t> içinde taraflardan en az birinin katılımı ile veya katılım olmazsa resen, </a:t>
            </a:r>
            <a:r>
              <a:rPr lang="tr-TR" sz="3000" b="1" dirty="0">
                <a:latin typeface="Garamond" panose="02020404030301010803" pitchFamily="18" charset="0"/>
              </a:rPr>
              <a:t>resmî listede bir arabulucu</a:t>
            </a:r>
            <a:r>
              <a:rPr lang="tr-TR" sz="3000" dirty="0">
                <a:latin typeface="Garamond" panose="02020404030301010803" pitchFamily="18" charset="0"/>
              </a:rPr>
              <a:t> </a:t>
            </a:r>
            <a:r>
              <a:rPr lang="tr-TR" sz="3000" u="sng" dirty="0">
                <a:latin typeface="Garamond" panose="02020404030301010803" pitchFamily="18" charset="0"/>
              </a:rPr>
              <a:t>görevlendirir</a:t>
            </a:r>
            <a:r>
              <a:rPr lang="tr-TR" sz="3000" dirty="0">
                <a:latin typeface="Garamond" panose="02020404030301010803" pitchFamily="18" charset="0"/>
              </a:rPr>
              <a:t>. Tarafların resmî arabulucu listesindeki bir arabulucu ismi üzerinde anlaşma sağlamaları hâlinde, belirlenen kişi görevli makam tarafından o uyuşmazlıkta arabulucu olarak görevlendirilir.</a:t>
            </a:r>
          </a:p>
          <a:p>
            <a:pPr algn="just"/>
            <a:r>
              <a:rPr lang="tr-TR" sz="3000" dirty="0">
                <a:latin typeface="Garamond" panose="02020404030301010803" pitchFamily="18" charset="0"/>
              </a:rPr>
              <a:t>(2) Arabulucu, tarafların anlaşmaya varması için her türlü çabayı harcar ve ilgililere önerilerde bulunur.</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34</a:t>
            </a:fld>
            <a:endParaRPr lang="tr-TR" dirty="0">
              <a:solidFill>
                <a:schemeClr val="bg1"/>
              </a:solidFill>
            </a:endParaRPr>
          </a:p>
        </p:txBody>
      </p:sp>
    </p:spTree>
    <p:extLst>
      <p:ext uri="{BB962C8B-B14F-4D97-AF65-F5344CB8AC3E}">
        <p14:creationId xmlns:p14="http://schemas.microsoft.com/office/powerpoint/2010/main" val="3970979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57300" y="500062"/>
            <a:ext cx="7886700" cy="1325563"/>
          </a:xfrm>
        </p:spPr>
        <p:txBody>
          <a:bodyPr/>
          <a:lstStyle/>
          <a:p>
            <a:r>
              <a:rPr lang="tr-TR" b="1" dirty="0">
                <a:solidFill>
                  <a:schemeClr val="bg1"/>
                </a:solidFill>
              </a:rPr>
              <a:t>Özel hakeme başvurma</a:t>
            </a:r>
            <a:r>
              <a:rPr lang="tr-TR" dirty="0"/>
              <a:t/>
            </a:r>
            <a:br>
              <a:rPr lang="tr-TR" dirty="0"/>
            </a:br>
            <a:endParaRPr lang="tr-TR" dirty="0"/>
          </a:p>
        </p:txBody>
      </p:sp>
      <p:sp>
        <p:nvSpPr>
          <p:cNvPr id="3" name="İçerik Yer Tutucusu 2"/>
          <p:cNvSpPr>
            <a:spLocks noGrp="1"/>
          </p:cNvSpPr>
          <p:nvPr>
            <p:ph idx="1"/>
          </p:nvPr>
        </p:nvSpPr>
        <p:spPr/>
        <p:txBody>
          <a:bodyPr>
            <a:normAutofit fontScale="92500" lnSpcReduction="20000"/>
          </a:bodyPr>
          <a:lstStyle/>
          <a:p>
            <a:pPr algn="just"/>
            <a:r>
              <a:rPr lang="tr-TR" dirty="0"/>
              <a:t>Taraflar, anlaşarak toplu hak veya çıkar </a:t>
            </a:r>
            <a:r>
              <a:rPr lang="tr-TR" b="1" dirty="0"/>
              <a:t>uyuşmazlıklarının</a:t>
            </a:r>
            <a:r>
              <a:rPr lang="tr-TR" dirty="0"/>
              <a:t> </a:t>
            </a:r>
            <a:r>
              <a:rPr lang="tr-TR" b="1" dirty="0"/>
              <a:t>her safhasında</a:t>
            </a:r>
            <a:r>
              <a:rPr lang="tr-TR" dirty="0"/>
              <a:t> özel hakeme başvurabilir</a:t>
            </a:r>
            <a:r>
              <a:rPr lang="tr-TR" dirty="0" smtClean="0"/>
              <a:t>. </a:t>
            </a:r>
            <a:r>
              <a:rPr lang="tr-TR" dirty="0" smtClean="0">
                <a:solidFill>
                  <a:srgbClr val="0070C0"/>
                </a:solidFill>
              </a:rPr>
              <a:t>Kararları</a:t>
            </a:r>
            <a:r>
              <a:rPr lang="tr-TR" dirty="0" smtClean="0"/>
              <a:t> </a:t>
            </a:r>
            <a:r>
              <a:rPr lang="tr-TR" dirty="0" smtClean="0">
                <a:solidFill>
                  <a:srgbClr val="0070C0"/>
                </a:solidFill>
              </a:rPr>
              <a:t>TİS hükmündedir</a:t>
            </a:r>
            <a:r>
              <a:rPr lang="tr-TR" dirty="0" smtClean="0"/>
              <a:t>.</a:t>
            </a:r>
            <a:endParaRPr lang="tr-TR" dirty="0"/>
          </a:p>
          <a:p>
            <a:pPr algn="just"/>
            <a:r>
              <a:rPr lang="tr-TR" dirty="0" smtClean="0"/>
              <a:t>Toplu </a:t>
            </a:r>
            <a:r>
              <a:rPr lang="tr-TR" dirty="0"/>
              <a:t>iş sözleşmesine, taraflardan birinin başvurması üzerine özel hakeme gidileceğine dair hükümler konulabilir. Toplu iş sözleşmesinde aksine hüküm yoksa 12/1/2011 tarihli ve 6100 sayılı Hukuk Muhakemeleri Kanununun özel hakeme ilişkin hükümleri uygulanır. Toplu hak uyuşmazlıklarında özel hakem kararları genel hükümlere tabidir</a:t>
            </a:r>
            <a:r>
              <a:rPr lang="tr-TR" dirty="0" smtClean="0"/>
              <a:t>.</a:t>
            </a:r>
          </a:p>
          <a:p>
            <a:pPr algn="just"/>
            <a:r>
              <a:rPr lang="tr-TR" dirty="0" smtClean="0"/>
              <a:t>Taraflar </a:t>
            </a:r>
            <a:r>
              <a:rPr lang="tr-TR" dirty="0" smtClean="0">
                <a:solidFill>
                  <a:srgbClr val="0070C0"/>
                </a:solidFill>
              </a:rPr>
              <a:t>özel hakeme başvurma konusunda yazılı anlaşırlarsa, artık arabuluculuk, grev-lokavt ve YHK hükümleri uygulanmaz.</a:t>
            </a:r>
          </a:p>
          <a:p>
            <a:pPr algn="just"/>
            <a:endParaRPr lang="tr-TR" dirty="0"/>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35</a:t>
            </a:fld>
            <a:endParaRPr lang="tr-TR" dirty="0">
              <a:solidFill>
                <a:schemeClr val="bg1"/>
              </a:solidFill>
            </a:endParaRPr>
          </a:p>
        </p:txBody>
      </p:sp>
    </p:spTree>
    <p:extLst>
      <p:ext uri="{BB962C8B-B14F-4D97-AF65-F5344CB8AC3E}">
        <p14:creationId xmlns:p14="http://schemas.microsoft.com/office/powerpoint/2010/main" val="194923139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09878" y="500062"/>
            <a:ext cx="7886700" cy="1325563"/>
          </a:xfrm>
        </p:spPr>
        <p:txBody>
          <a:bodyPr/>
          <a:lstStyle/>
          <a:p>
            <a:r>
              <a:rPr lang="tr-TR" b="1" dirty="0">
                <a:solidFill>
                  <a:schemeClr val="bg1"/>
                </a:solidFill>
              </a:rPr>
              <a:t>Yüksek Hakem Kuruluna </a:t>
            </a:r>
            <a:r>
              <a:rPr lang="tr-TR" b="1" dirty="0" smtClean="0">
                <a:solidFill>
                  <a:schemeClr val="bg1"/>
                </a:solidFill>
              </a:rPr>
              <a:t>Başvurma</a:t>
            </a:r>
            <a:r>
              <a:rPr lang="tr-TR" dirty="0"/>
              <a:t/>
            </a:r>
            <a:br>
              <a:rPr lang="tr-TR" dirty="0"/>
            </a:br>
            <a:endParaRPr lang="tr-TR" dirty="0"/>
          </a:p>
        </p:txBody>
      </p:sp>
      <p:sp>
        <p:nvSpPr>
          <p:cNvPr id="3" name="İçerik Yer Tutucusu 2"/>
          <p:cNvSpPr>
            <a:spLocks noGrp="1"/>
          </p:cNvSpPr>
          <p:nvPr>
            <p:ph idx="1"/>
          </p:nvPr>
        </p:nvSpPr>
        <p:spPr/>
        <p:txBody>
          <a:bodyPr>
            <a:normAutofit fontScale="92500" lnSpcReduction="20000"/>
          </a:bodyPr>
          <a:lstStyle/>
          <a:p>
            <a:pPr algn="just"/>
            <a:r>
              <a:rPr lang="tr-TR" dirty="0">
                <a:latin typeface="Garamond" panose="02020404030301010803" pitchFamily="18" charset="0"/>
              </a:rPr>
              <a:t>Grev oylaması sonucunda grev yapılmaması yönündeki kararın kesinleşmesinden itibaren </a:t>
            </a:r>
            <a:r>
              <a:rPr lang="tr-TR" b="1" dirty="0" smtClean="0">
                <a:latin typeface="Garamond" panose="02020404030301010803" pitchFamily="18" charset="0"/>
              </a:rPr>
              <a:t>6 iş </a:t>
            </a:r>
            <a:r>
              <a:rPr lang="tr-TR" b="1" dirty="0">
                <a:latin typeface="Garamond" panose="02020404030301010803" pitchFamily="18" charset="0"/>
              </a:rPr>
              <a:t>günü</a:t>
            </a:r>
            <a:r>
              <a:rPr lang="tr-TR" dirty="0">
                <a:latin typeface="Garamond" panose="02020404030301010803" pitchFamily="18" charset="0"/>
              </a:rPr>
              <a:t> içinde işçi </a:t>
            </a:r>
            <a:r>
              <a:rPr lang="tr-TR" dirty="0" smtClean="0">
                <a:latin typeface="Garamond" panose="02020404030301010803" pitchFamily="18" charset="0"/>
              </a:rPr>
              <a:t>sendikası,</a:t>
            </a:r>
          </a:p>
          <a:p>
            <a:pPr algn="just"/>
            <a:r>
              <a:rPr lang="tr-TR" dirty="0" smtClean="0">
                <a:latin typeface="Garamond" panose="02020404030301010803" pitchFamily="18" charset="0"/>
              </a:rPr>
              <a:t>Grev </a:t>
            </a:r>
            <a:r>
              <a:rPr lang="tr-TR" dirty="0">
                <a:latin typeface="Garamond" panose="02020404030301010803" pitchFamily="18" charset="0"/>
              </a:rPr>
              <a:t>ve lokavtın yasak olduğu uyuşmazlıklarda </a:t>
            </a:r>
            <a:r>
              <a:rPr lang="tr-TR" u="sng" dirty="0" smtClean="0">
                <a:latin typeface="Garamond" panose="02020404030301010803" pitchFamily="18" charset="0"/>
              </a:rPr>
              <a:t>arabulucu uyuşmazlık tutanağın</a:t>
            </a:r>
            <a:r>
              <a:rPr lang="tr-TR" dirty="0" smtClean="0">
                <a:latin typeface="Garamond" panose="02020404030301010803" pitchFamily="18" charset="0"/>
              </a:rPr>
              <a:t> tebliğinden itibaren </a:t>
            </a:r>
            <a:r>
              <a:rPr lang="tr-TR" b="1" dirty="0" smtClean="0">
                <a:latin typeface="Garamond" panose="02020404030301010803" pitchFamily="18" charset="0"/>
              </a:rPr>
              <a:t>6 iş günü içinde</a:t>
            </a:r>
            <a:r>
              <a:rPr lang="tr-TR" dirty="0" smtClean="0">
                <a:latin typeface="Garamond" panose="02020404030301010803" pitchFamily="18" charset="0"/>
              </a:rPr>
              <a:t> taraflardan biri,</a:t>
            </a:r>
          </a:p>
          <a:p>
            <a:pPr algn="just"/>
            <a:r>
              <a:rPr lang="tr-TR" dirty="0" smtClean="0">
                <a:latin typeface="Garamond" panose="02020404030301010803" pitchFamily="18" charset="0"/>
              </a:rPr>
              <a:t>Erteleme </a:t>
            </a:r>
            <a:r>
              <a:rPr lang="tr-TR" dirty="0">
                <a:latin typeface="Garamond" panose="02020404030301010803" pitchFamily="18" charset="0"/>
              </a:rPr>
              <a:t>süresinin uyuşmazlıkla sonuçlanması hâlinde sürenin bitiminden itibaren </a:t>
            </a:r>
            <a:r>
              <a:rPr lang="tr-TR" b="1" dirty="0">
                <a:latin typeface="Garamond" panose="02020404030301010803" pitchFamily="18" charset="0"/>
              </a:rPr>
              <a:t>6 iş günü</a:t>
            </a:r>
            <a:r>
              <a:rPr lang="tr-TR" dirty="0">
                <a:latin typeface="Garamond" panose="02020404030301010803" pitchFamily="18" charset="0"/>
              </a:rPr>
              <a:t> </a:t>
            </a:r>
            <a:r>
              <a:rPr lang="tr-TR" dirty="0" smtClean="0">
                <a:latin typeface="Garamond" panose="02020404030301010803" pitchFamily="18" charset="0"/>
              </a:rPr>
              <a:t>içinde taraflardan biri,</a:t>
            </a:r>
          </a:p>
          <a:p>
            <a:pPr marL="0" indent="0" algn="just">
              <a:buNone/>
            </a:pPr>
            <a:r>
              <a:rPr lang="tr-TR" dirty="0">
                <a:latin typeface="Garamond" panose="02020404030301010803" pitchFamily="18" charset="0"/>
              </a:rPr>
              <a:t> </a:t>
            </a:r>
            <a:r>
              <a:rPr lang="tr-TR" dirty="0" smtClean="0">
                <a:latin typeface="Garamond" panose="02020404030301010803" pitchFamily="18" charset="0"/>
              </a:rPr>
              <a:t>  </a:t>
            </a:r>
            <a:r>
              <a:rPr lang="tr-TR" b="1" dirty="0" smtClean="0">
                <a:latin typeface="Garamond" panose="02020404030301010803" pitchFamily="18" charset="0"/>
              </a:rPr>
              <a:t>Yüksek </a:t>
            </a:r>
            <a:r>
              <a:rPr lang="tr-TR" b="1" dirty="0">
                <a:latin typeface="Garamond" panose="02020404030301010803" pitchFamily="18" charset="0"/>
              </a:rPr>
              <a:t>Hakem Kuruluna başvurabilir. Aksi takdirde</a:t>
            </a:r>
            <a:r>
              <a:rPr lang="tr-TR" dirty="0">
                <a:latin typeface="Garamond" panose="02020404030301010803" pitchFamily="18" charset="0"/>
              </a:rPr>
              <a:t> işçi sendikasının </a:t>
            </a:r>
            <a:r>
              <a:rPr lang="tr-TR" b="1" dirty="0">
                <a:latin typeface="Garamond" panose="02020404030301010803" pitchFamily="18" charset="0"/>
              </a:rPr>
              <a:t>yetkisi düşer</a:t>
            </a:r>
            <a:r>
              <a:rPr lang="tr-TR" dirty="0">
                <a:latin typeface="Garamond" panose="02020404030301010803" pitchFamily="18" charset="0"/>
              </a:rPr>
              <a:t>.</a:t>
            </a:r>
          </a:p>
          <a:p>
            <a:pPr marL="0" indent="0" algn="just">
              <a:buNone/>
            </a:pPr>
            <a:r>
              <a:rPr lang="tr-TR" dirty="0">
                <a:latin typeface="Garamond" panose="02020404030301010803" pitchFamily="18" charset="0"/>
              </a:rPr>
              <a:t> </a:t>
            </a:r>
            <a:r>
              <a:rPr lang="tr-TR" dirty="0" smtClean="0">
                <a:latin typeface="Garamond" panose="02020404030301010803" pitchFamily="18" charset="0"/>
              </a:rPr>
              <a:t> </a:t>
            </a:r>
            <a:r>
              <a:rPr lang="tr-TR" b="1" dirty="0" smtClean="0">
                <a:latin typeface="Garamond" panose="02020404030301010803" pitchFamily="18" charset="0"/>
              </a:rPr>
              <a:t>***</a:t>
            </a:r>
            <a:r>
              <a:rPr lang="tr-TR" dirty="0" smtClean="0">
                <a:latin typeface="Garamond" panose="02020404030301010803" pitchFamily="18" charset="0"/>
              </a:rPr>
              <a:t>Yüksek </a:t>
            </a:r>
            <a:r>
              <a:rPr lang="tr-TR" dirty="0">
                <a:latin typeface="Garamond" panose="02020404030301010803" pitchFamily="18" charset="0"/>
              </a:rPr>
              <a:t>Hakem Kurulu kararları kesindir ve toplu iş sözleşmesi hükmündedir. </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36</a:t>
            </a:fld>
            <a:endParaRPr lang="tr-TR" dirty="0">
              <a:solidFill>
                <a:schemeClr val="bg1"/>
              </a:solidFill>
            </a:endParaRPr>
          </a:p>
        </p:txBody>
      </p:sp>
    </p:spTree>
    <p:extLst>
      <p:ext uri="{BB962C8B-B14F-4D97-AF65-F5344CB8AC3E}">
        <p14:creationId xmlns:p14="http://schemas.microsoft.com/office/powerpoint/2010/main" val="49586607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28650" y="365129"/>
            <a:ext cx="7886700" cy="1097912"/>
          </a:xfrm>
        </p:spPr>
        <p:txBody>
          <a:bodyPr/>
          <a:lstStyle/>
          <a:p>
            <a:pPr algn="ctr"/>
            <a:r>
              <a:rPr lang="tr-TR" dirty="0" smtClean="0">
                <a:solidFill>
                  <a:schemeClr val="bg1"/>
                </a:solidFill>
              </a:rPr>
              <a:t>Grev ve Lokavt</a:t>
            </a:r>
            <a:endParaRPr lang="tr-TR" dirty="0">
              <a:solidFill>
                <a:schemeClr val="bg1"/>
              </a:solidFill>
            </a:endParaRPr>
          </a:p>
        </p:txBody>
      </p:sp>
      <p:sp>
        <p:nvSpPr>
          <p:cNvPr id="3" name="İçerik Yer Tutucusu 2"/>
          <p:cNvSpPr>
            <a:spLocks noGrp="1"/>
          </p:cNvSpPr>
          <p:nvPr>
            <p:ph idx="1"/>
          </p:nvPr>
        </p:nvSpPr>
        <p:spPr>
          <a:xfrm>
            <a:off x="628650" y="1655064"/>
            <a:ext cx="7886700" cy="4521899"/>
          </a:xfrm>
        </p:spPr>
        <p:txBody>
          <a:bodyPr>
            <a:normAutofit lnSpcReduction="10000"/>
          </a:bodyPr>
          <a:lstStyle/>
          <a:p>
            <a:pPr algn="just"/>
            <a:r>
              <a:rPr lang="tr-TR" b="1" dirty="0" smtClean="0">
                <a:latin typeface="Garamond" panose="02020404030301010803" pitchFamily="18" charset="0"/>
              </a:rPr>
              <a:t>Grev</a:t>
            </a:r>
            <a:r>
              <a:rPr lang="tr-TR" b="1" dirty="0">
                <a:latin typeface="Garamond" panose="02020404030301010803" pitchFamily="18" charset="0"/>
              </a:rPr>
              <a:t>:</a:t>
            </a:r>
            <a:r>
              <a:rPr lang="tr-TR" dirty="0">
                <a:latin typeface="Garamond" panose="02020404030301010803" pitchFamily="18" charset="0"/>
              </a:rPr>
              <a:t> İşçilerin, topluca çalışmamak suretiyle işyerinde </a:t>
            </a:r>
            <a:r>
              <a:rPr lang="tr-TR" dirty="0" smtClean="0">
                <a:latin typeface="Garamond" panose="02020404030301010803" pitchFamily="18" charset="0"/>
              </a:rPr>
              <a:t>faaliyeti </a:t>
            </a:r>
            <a:r>
              <a:rPr lang="tr-TR" u="sng" dirty="0" smtClean="0">
                <a:latin typeface="Garamond" panose="02020404030301010803" pitchFamily="18" charset="0"/>
              </a:rPr>
              <a:t>durdurmak</a:t>
            </a:r>
            <a:r>
              <a:rPr lang="tr-TR" dirty="0" smtClean="0">
                <a:latin typeface="Garamond" panose="02020404030301010803" pitchFamily="18" charset="0"/>
              </a:rPr>
              <a:t> </a:t>
            </a:r>
            <a:r>
              <a:rPr lang="tr-TR" dirty="0">
                <a:latin typeface="Garamond" panose="02020404030301010803" pitchFamily="18" charset="0"/>
              </a:rPr>
              <a:t>veya işin niteliğine göre </a:t>
            </a:r>
            <a:r>
              <a:rPr lang="tr-TR" u="sng" dirty="0">
                <a:latin typeface="Garamond" panose="02020404030301010803" pitchFamily="18" charset="0"/>
              </a:rPr>
              <a:t>önemli ölçüde aksatmak amacıyla</a:t>
            </a:r>
            <a:r>
              <a:rPr lang="tr-TR" dirty="0">
                <a:latin typeface="Garamond" panose="02020404030301010803" pitchFamily="18" charset="0"/>
              </a:rPr>
              <a:t>, aralarında </a:t>
            </a:r>
            <a:r>
              <a:rPr lang="tr-TR" dirty="0" smtClean="0">
                <a:latin typeface="Garamond" panose="02020404030301010803" pitchFamily="18" charset="0"/>
              </a:rPr>
              <a:t>anlaşarak veya </a:t>
            </a:r>
            <a:r>
              <a:rPr lang="tr-TR" dirty="0">
                <a:latin typeface="Garamond" panose="02020404030301010803" pitchFamily="18" charset="0"/>
              </a:rPr>
              <a:t>bir kuruluşun aynı amaçla topluca çalışmamaları için verdiği karara uyarak </a:t>
            </a:r>
            <a:r>
              <a:rPr lang="tr-TR" u="sng" dirty="0" smtClean="0">
                <a:latin typeface="Garamond" panose="02020404030301010803" pitchFamily="18" charset="0"/>
              </a:rPr>
              <a:t>işi bırakmalarına</a:t>
            </a:r>
            <a:r>
              <a:rPr lang="tr-TR" dirty="0" smtClean="0">
                <a:latin typeface="Garamond" panose="02020404030301010803" pitchFamily="18" charset="0"/>
              </a:rPr>
              <a:t> </a:t>
            </a:r>
            <a:r>
              <a:rPr lang="tr-TR" dirty="0">
                <a:latin typeface="Garamond" panose="02020404030301010803" pitchFamily="18" charset="0"/>
              </a:rPr>
              <a:t>grev </a:t>
            </a:r>
            <a:r>
              <a:rPr lang="tr-TR" dirty="0" smtClean="0">
                <a:latin typeface="Garamond" panose="02020404030301010803" pitchFamily="18" charset="0"/>
              </a:rPr>
              <a:t>denir.</a:t>
            </a:r>
          </a:p>
          <a:p>
            <a:pPr algn="just"/>
            <a:endParaRPr lang="tr-TR" dirty="0">
              <a:latin typeface="Garamond" panose="02020404030301010803" pitchFamily="18" charset="0"/>
            </a:endParaRPr>
          </a:p>
          <a:p>
            <a:pPr algn="just"/>
            <a:r>
              <a:rPr lang="tr-TR" b="1" dirty="0">
                <a:latin typeface="Garamond" panose="02020404030301010803" pitchFamily="18" charset="0"/>
              </a:rPr>
              <a:t>Kanuni Grev</a:t>
            </a:r>
            <a:r>
              <a:rPr lang="tr-TR" b="1" dirty="0" smtClean="0">
                <a:latin typeface="Garamond" panose="02020404030301010803" pitchFamily="18" charset="0"/>
              </a:rPr>
              <a:t>: </a:t>
            </a:r>
            <a:r>
              <a:rPr lang="tr-TR" u="sng" dirty="0" smtClean="0">
                <a:latin typeface="Garamond" panose="02020404030301010803" pitchFamily="18" charset="0"/>
              </a:rPr>
              <a:t>Toplu </a:t>
            </a:r>
            <a:r>
              <a:rPr lang="tr-TR" u="sng" dirty="0">
                <a:latin typeface="Garamond" panose="02020404030301010803" pitchFamily="18" charset="0"/>
              </a:rPr>
              <a:t>iş sözleşmesinin yapılması sırasında uyuşmazlık çıkması hâlinde</a:t>
            </a:r>
            <a:r>
              <a:rPr lang="tr-TR" dirty="0">
                <a:latin typeface="Garamond" panose="02020404030301010803" pitchFamily="18" charset="0"/>
              </a:rPr>
              <a:t>, </a:t>
            </a:r>
            <a:r>
              <a:rPr lang="tr-TR" dirty="0" smtClean="0">
                <a:latin typeface="Garamond" panose="02020404030301010803" pitchFamily="18" charset="0"/>
              </a:rPr>
              <a:t>işçilerin ekonomik </a:t>
            </a:r>
            <a:r>
              <a:rPr lang="tr-TR" dirty="0">
                <a:latin typeface="Garamond" panose="02020404030301010803" pitchFamily="18" charset="0"/>
              </a:rPr>
              <a:t>ve sosyal durumları ile çalışma şartlarını korumak </a:t>
            </a:r>
            <a:r>
              <a:rPr lang="tr-TR" dirty="0" smtClean="0">
                <a:latin typeface="Garamond" panose="02020404030301010803" pitchFamily="18" charset="0"/>
              </a:rPr>
              <a:t>veya geliştirmek </a:t>
            </a:r>
            <a:r>
              <a:rPr lang="tr-TR" dirty="0">
                <a:latin typeface="Garamond" panose="02020404030301010803" pitchFamily="18" charset="0"/>
              </a:rPr>
              <a:t>amacıyla, </a:t>
            </a:r>
            <a:r>
              <a:rPr lang="tr-TR" dirty="0" smtClean="0">
                <a:latin typeface="Garamond" panose="02020404030301010803" pitchFamily="18" charset="0"/>
              </a:rPr>
              <a:t>bu Kanun </a:t>
            </a:r>
            <a:r>
              <a:rPr lang="tr-TR" dirty="0">
                <a:latin typeface="Garamond" panose="02020404030301010803" pitchFamily="18" charset="0"/>
              </a:rPr>
              <a:t>hükümlerine uygun olarak yapılan greve kanuni grev denir.</a:t>
            </a: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37</a:t>
            </a:fld>
            <a:endParaRPr lang="tr-TR" dirty="0">
              <a:solidFill>
                <a:schemeClr val="bg1"/>
              </a:solidFill>
            </a:endParaRPr>
          </a:p>
        </p:txBody>
      </p:sp>
    </p:spTree>
    <p:extLst>
      <p:ext uri="{BB962C8B-B14F-4D97-AF65-F5344CB8AC3E}">
        <p14:creationId xmlns:p14="http://schemas.microsoft.com/office/powerpoint/2010/main" val="82964448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28650" y="365129"/>
            <a:ext cx="7886700" cy="969896"/>
          </a:xfrm>
        </p:spPr>
        <p:txBody>
          <a:bodyPr/>
          <a:lstStyle/>
          <a:p>
            <a:pPr algn="ctr"/>
            <a:r>
              <a:rPr lang="tr-TR" dirty="0">
                <a:solidFill>
                  <a:prstClr val="white"/>
                </a:solidFill>
              </a:rPr>
              <a:t>Grev ve Lokavt</a:t>
            </a:r>
            <a:endParaRPr lang="tr-TR" dirty="0"/>
          </a:p>
        </p:txBody>
      </p:sp>
      <p:sp>
        <p:nvSpPr>
          <p:cNvPr id="3" name="İçerik Yer Tutucusu 2"/>
          <p:cNvSpPr>
            <a:spLocks noGrp="1"/>
          </p:cNvSpPr>
          <p:nvPr>
            <p:ph idx="1"/>
          </p:nvPr>
        </p:nvSpPr>
        <p:spPr>
          <a:xfrm>
            <a:off x="628650" y="1591056"/>
            <a:ext cx="7886700" cy="4585907"/>
          </a:xfrm>
        </p:spPr>
        <p:txBody>
          <a:bodyPr/>
          <a:lstStyle/>
          <a:p>
            <a:pPr algn="just"/>
            <a:r>
              <a:rPr lang="tr-TR" b="1" dirty="0" smtClean="0">
                <a:latin typeface="Garamond" panose="02020404030301010803" pitchFamily="18" charset="0"/>
              </a:rPr>
              <a:t>Lokavt:</a:t>
            </a:r>
            <a:r>
              <a:rPr lang="tr-TR" dirty="0" smtClean="0">
                <a:latin typeface="Garamond" panose="02020404030301010803" pitchFamily="18" charset="0"/>
              </a:rPr>
              <a:t> </a:t>
            </a:r>
            <a:r>
              <a:rPr lang="tr-TR" dirty="0">
                <a:latin typeface="Garamond" panose="02020404030301010803" pitchFamily="18" charset="0"/>
              </a:rPr>
              <a:t>İşyerinde </a:t>
            </a:r>
            <a:r>
              <a:rPr lang="tr-TR" u="sng" dirty="0">
                <a:latin typeface="Garamond" panose="02020404030301010803" pitchFamily="18" charset="0"/>
              </a:rPr>
              <a:t>faaliyetin tamamen durmasına neden olacak tarzda</a:t>
            </a:r>
            <a:r>
              <a:rPr lang="tr-TR" dirty="0">
                <a:latin typeface="Garamond" panose="02020404030301010803" pitchFamily="18" charset="0"/>
              </a:rPr>
              <a:t>, işveren veya işveren vekili tarafından kendi kararıyla veya bir kuruluşun verdiği karara uyarak, </a:t>
            </a:r>
            <a:r>
              <a:rPr lang="tr-TR" u="sng" dirty="0">
                <a:latin typeface="Garamond" panose="02020404030301010803" pitchFamily="18" charset="0"/>
              </a:rPr>
              <a:t>işçilerin topluca işten uzaklaştırılmasına</a:t>
            </a:r>
            <a:r>
              <a:rPr lang="tr-TR" dirty="0">
                <a:latin typeface="Garamond" panose="02020404030301010803" pitchFamily="18" charset="0"/>
              </a:rPr>
              <a:t> lokavt denir</a:t>
            </a:r>
            <a:r>
              <a:rPr lang="tr-TR" dirty="0" smtClean="0">
                <a:latin typeface="Garamond" panose="02020404030301010803" pitchFamily="18" charset="0"/>
              </a:rPr>
              <a:t>.</a:t>
            </a:r>
          </a:p>
          <a:p>
            <a:pPr algn="just"/>
            <a:endParaRPr lang="tr-TR" dirty="0" smtClean="0">
              <a:latin typeface="Garamond" panose="02020404030301010803" pitchFamily="18" charset="0"/>
            </a:endParaRPr>
          </a:p>
          <a:p>
            <a:pPr algn="just"/>
            <a:r>
              <a:rPr lang="tr-TR" b="1" dirty="0" smtClean="0">
                <a:latin typeface="Garamond" panose="02020404030301010803" pitchFamily="18" charset="0"/>
              </a:rPr>
              <a:t>Kanuni Lokavt: </a:t>
            </a:r>
            <a:r>
              <a:rPr lang="tr-TR" u="sng" dirty="0">
                <a:latin typeface="Garamond" panose="02020404030301010803" pitchFamily="18" charset="0"/>
              </a:rPr>
              <a:t>Toplu iş sözleşmesinin yapılması sırasında uyuşmazlık çıkması</a:t>
            </a:r>
            <a:r>
              <a:rPr lang="tr-TR" dirty="0">
                <a:latin typeface="Garamond" panose="02020404030301010803" pitchFamily="18" charset="0"/>
              </a:rPr>
              <a:t> ve işçi sendikası tarafından </a:t>
            </a:r>
            <a:r>
              <a:rPr lang="tr-TR" u="sng" dirty="0">
                <a:latin typeface="Garamond" panose="02020404030301010803" pitchFamily="18" charset="0"/>
              </a:rPr>
              <a:t>grev kararı alınması hâlinde</a:t>
            </a:r>
            <a:r>
              <a:rPr lang="tr-TR" dirty="0">
                <a:latin typeface="Garamond" panose="02020404030301010803" pitchFamily="18" charset="0"/>
              </a:rPr>
              <a:t> bu Kanun hükümlerine uygun olarak yapılan lokavta kanuni lokavt denir.</a:t>
            </a: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38</a:t>
            </a:fld>
            <a:endParaRPr lang="tr-TR" dirty="0">
              <a:solidFill>
                <a:schemeClr val="bg1"/>
              </a:solidFill>
            </a:endParaRPr>
          </a:p>
        </p:txBody>
      </p:sp>
    </p:spTree>
    <p:extLst>
      <p:ext uri="{BB962C8B-B14F-4D97-AF65-F5344CB8AC3E}">
        <p14:creationId xmlns:p14="http://schemas.microsoft.com/office/powerpoint/2010/main" val="203639927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179576" y="365129"/>
            <a:ext cx="7335774" cy="960752"/>
          </a:xfrm>
        </p:spPr>
        <p:txBody>
          <a:bodyPr>
            <a:normAutofit fontScale="90000"/>
          </a:bodyPr>
          <a:lstStyle/>
          <a:p>
            <a:pPr algn="ctr"/>
            <a:r>
              <a:rPr lang="tr-TR" sz="3200" b="1" dirty="0">
                <a:solidFill>
                  <a:schemeClr val="bg1"/>
                </a:solidFill>
              </a:rPr>
              <a:t>Kanuni grev ve lokavt kararının alınması ve uygulamaya </a:t>
            </a:r>
            <a:r>
              <a:rPr lang="tr-TR" sz="3200" b="1" dirty="0" smtClean="0">
                <a:solidFill>
                  <a:schemeClr val="bg1"/>
                </a:solidFill>
              </a:rPr>
              <a:t>konulması-1</a:t>
            </a:r>
            <a:endParaRPr lang="tr-TR" sz="3200" b="1" dirty="0">
              <a:solidFill>
                <a:schemeClr val="bg1"/>
              </a:solidFill>
            </a:endParaRPr>
          </a:p>
        </p:txBody>
      </p:sp>
      <p:sp>
        <p:nvSpPr>
          <p:cNvPr id="3" name="İçerik Yer Tutucusu 2"/>
          <p:cNvSpPr>
            <a:spLocks noGrp="1"/>
          </p:cNvSpPr>
          <p:nvPr>
            <p:ph idx="1"/>
          </p:nvPr>
        </p:nvSpPr>
        <p:spPr>
          <a:xfrm>
            <a:off x="628650" y="1517904"/>
            <a:ext cx="7886700" cy="4838449"/>
          </a:xfrm>
        </p:spPr>
        <p:txBody>
          <a:bodyPr>
            <a:normAutofit fontScale="92500" lnSpcReduction="10000"/>
          </a:bodyPr>
          <a:lstStyle/>
          <a:p>
            <a:pPr algn="just"/>
            <a:r>
              <a:rPr lang="tr-TR" b="1" u="sng" dirty="0">
                <a:latin typeface="Garamond" panose="02020404030301010803" pitchFamily="18" charset="0"/>
              </a:rPr>
              <a:t>Grev kararı</a:t>
            </a:r>
            <a:r>
              <a:rPr lang="tr-TR" dirty="0">
                <a:latin typeface="Garamond" panose="02020404030301010803" pitchFamily="18" charset="0"/>
              </a:rPr>
              <a:t>, </a:t>
            </a:r>
            <a:r>
              <a:rPr lang="tr-TR" dirty="0" smtClean="0">
                <a:latin typeface="Garamond" panose="02020404030301010803" pitchFamily="18" charset="0"/>
              </a:rPr>
              <a:t>arabulucu uyuşm</a:t>
            </a:r>
            <a:r>
              <a:rPr lang="tr-TR" u="sng" dirty="0" smtClean="0">
                <a:latin typeface="Garamond" panose="02020404030301010803" pitchFamily="18" charset="0"/>
              </a:rPr>
              <a:t>azlık </a:t>
            </a:r>
            <a:r>
              <a:rPr lang="tr-TR" u="sng" dirty="0">
                <a:latin typeface="Garamond" panose="02020404030301010803" pitchFamily="18" charset="0"/>
              </a:rPr>
              <a:t>tutanağının tebliği tarihinden itibaren</a:t>
            </a:r>
            <a:r>
              <a:rPr lang="tr-TR" dirty="0">
                <a:latin typeface="Garamond" panose="02020404030301010803" pitchFamily="18" charset="0"/>
              </a:rPr>
              <a:t> </a:t>
            </a:r>
            <a:r>
              <a:rPr lang="tr-TR" b="1" dirty="0" smtClean="0">
                <a:solidFill>
                  <a:srgbClr val="0070C0"/>
                </a:solidFill>
                <a:latin typeface="Garamond" panose="02020404030301010803" pitchFamily="18" charset="0"/>
              </a:rPr>
              <a:t>60 gün</a:t>
            </a:r>
            <a:r>
              <a:rPr lang="tr-TR" dirty="0" smtClean="0">
                <a:latin typeface="Garamond" panose="02020404030301010803" pitchFamily="18" charset="0"/>
              </a:rPr>
              <a:t> </a:t>
            </a:r>
            <a:r>
              <a:rPr lang="tr-TR" dirty="0">
                <a:latin typeface="Garamond" panose="02020404030301010803" pitchFamily="18" charset="0"/>
              </a:rPr>
              <a:t>içinde </a:t>
            </a:r>
            <a:r>
              <a:rPr lang="tr-TR" u="sng" dirty="0">
                <a:latin typeface="Garamond" panose="02020404030301010803" pitchFamily="18" charset="0"/>
              </a:rPr>
              <a:t>alınabilir</a:t>
            </a:r>
            <a:r>
              <a:rPr lang="tr-TR" dirty="0">
                <a:latin typeface="Garamond" panose="02020404030301010803" pitchFamily="18" charset="0"/>
              </a:rPr>
              <a:t> ve bu süre içerisinde </a:t>
            </a:r>
            <a:r>
              <a:rPr lang="tr-TR" b="1" dirty="0" smtClean="0">
                <a:solidFill>
                  <a:srgbClr val="0070C0"/>
                </a:solidFill>
                <a:latin typeface="Garamond" panose="02020404030301010803" pitchFamily="18" charset="0"/>
              </a:rPr>
              <a:t>6 </a:t>
            </a:r>
            <a:r>
              <a:rPr lang="tr-TR" b="1" dirty="0">
                <a:solidFill>
                  <a:srgbClr val="0070C0"/>
                </a:solidFill>
                <a:latin typeface="Garamond" panose="02020404030301010803" pitchFamily="18" charset="0"/>
              </a:rPr>
              <a:t>iş günü</a:t>
            </a:r>
            <a:r>
              <a:rPr lang="tr-TR" dirty="0">
                <a:latin typeface="Garamond" panose="02020404030301010803" pitchFamily="18" charset="0"/>
              </a:rPr>
              <a:t> önceden karşı tarafa bildirilecek tarihte uygulamaya konulabilir. Bu süre içerisinde, </a:t>
            </a:r>
            <a:r>
              <a:rPr lang="tr-TR" u="sng" dirty="0">
                <a:latin typeface="Garamond" panose="02020404030301010803" pitchFamily="18" charset="0"/>
              </a:rPr>
              <a:t>grev kararının alınmaması</a:t>
            </a:r>
            <a:r>
              <a:rPr lang="tr-TR" dirty="0">
                <a:latin typeface="Garamond" panose="02020404030301010803" pitchFamily="18" charset="0"/>
              </a:rPr>
              <a:t> veya </a:t>
            </a:r>
            <a:r>
              <a:rPr lang="tr-TR" u="sng" dirty="0">
                <a:latin typeface="Garamond" panose="02020404030301010803" pitchFamily="18" charset="0"/>
              </a:rPr>
              <a:t>uygulanacağı tarihin karşı tarafa bildirilmemesi</a:t>
            </a:r>
            <a:r>
              <a:rPr lang="tr-TR" dirty="0">
                <a:latin typeface="Garamond" panose="02020404030301010803" pitchFamily="18" charset="0"/>
              </a:rPr>
              <a:t> hâlinde toplu iş sözleşmesi yapma </a:t>
            </a:r>
            <a:r>
              <a:rPr lang="tr-TR" b="1" dirty="0">
                <a:latin typeface="Garamond" panose="02020404030301010803" pitchFamily="18" charset="0"/>
              </a:rPr>
              <a:t>yetkisi düşer</a:t>
            </a:r>
            <a:r>
              <a:rPr lang="tr-TR" b="1" dirty="0" smtClean="0">
                <a:latin typeface="Garamond" panose="02020404030301010803" pitchFamily="18" charset="0"/>
              </a:rPr>
              <a:t>.</a:t>
            </a:r>
          </a:p>
          <a:p>
            <a:pPr algn="just"/>
            <a:r>
              <a:rPr lang="tr-TR" dirty="0">
                <a:latin typeface="Garamond" panose="02020404030301010803" pitchFamily="18" charset="0"/>
              </a:rPr>
              <a:t>Uyuşmazlığın tarafı olan </a:t>
            </a:r>
            <a:r>
              <a:rPr lang="tr-TR" b="1" dirty="0">
                <a:latin typeface="Garamond" panose="02020404030301010803" pitchFamily="18" charset="0"/>
              </a:rPr>
              <a:t>işveren sendikası</a:t>
            </a:r>
            <a:r>
              <a:rPr lang="tr-TR" dirty="0">
                <a:latin typeface="Garamond" panose="02020404030301010803" pitchFamily="18" charset="0"/>
              </a:rPr>
              <a:t> veya sendika üyesi olmayan </a:t>
            </a:r>
            <a:r>
              <a:rPr lang="tr-TR" b="1" dirty="0">
                <a:latin typeface="Garamond" panose="02020404030301010803" pitchFamily="18" charset="0"/>
              </a:rPr>
              <a:t>işveren</a:t>
            </a:r>
            <a:r>
              <a:rPr lang="tr-TR" dirty="0">
                <a:latin typeface="Garamond" panose="02020404030301010803" pitchFamily="18" charset="0"/>
              </a:rPr>
              <a:t>, </a:t>
            </a:r>
            <a:r>
              <a:rPr lang="tr-TR" u="sng" dirty="0">
                <a:latin typeface="Garamond" panose="02020404030301010803" pitchFamily="18" charset="0"/>
              </a:rPr>
              <a:t>grev kararının kendisine tebliğinden itibaren</a:t>
            </a:r>
            <a:r>
              <a:rPr lang="tr-TR" dirty="0">
                <a:latin typeface="Garamond" panose="02020404030301010803" pitchFamily="18" charset="0"/>
              </a:rPr>
              <a:t> </a:t>
            </a:r>
            <a:r>
              <a:rPr lang="tr-TR" b="1" dirty="0" smtClean="0">
                <a:solidFill>
                  <a:srgbClr val="0070C0"/>
                </a:solidFill>
                <a:latin typeface="Garamond" panose="02020404030301010803" pitchFamily="18" charset="0"/>
              </a:rPr>
              <a:t>60 gün </a:t>
            </a:r>
            <a:r>
              <a:rPr lang="tr-TR" b="1" dirty="0">
                <a:solidFill>
                  <a:srgbClr val="0070C0"/>
                </a:solidFill>
                <a:latin typeface="Garamond" panose="02020404030301010803" pitchFamily="18" charset="0"/>
              </a:rPr>
              <a:t>içinde</a:t>
            </a:r>
            <a:r>
              <a:rPr lang="tr-TR" dirty="0">
                <a:latin typeface="Garamond" panose="02020404030301010803" pitchFamily="18" charset="0"/>
              </a:rPr>
              <a:t> </a:t>
            </a:r>
            <a:r>
              <a:rPr lang="tr-TR" b="1" dirty="0">
                <a:latin typeface="Garamond" panose="02020404030301010803" pitchFamily="18" charset="0"/>
              </a:rPr>
              <a:t>lokavt kararı</a:t>
            </a:r>
            <a:r>
              <a:rPr lang="tr-TR" dirty="0">
                <a:latin typeface="Garamond" panose="02020404030301010803" pitchFamily="18" charset="0"/>
              </a:rPr>
              <a:t> alabilir ve bu süre içerisinde </a:t>
            </a:r>
            <a:r>
              <a:rPr lang="tr-TR" b="1" dirty="0" smtClean="0">
                <a:solidFill>
                  <a:srgbClr val="0070C0"/>
                </a:solidFill>
                <a:latin typeface="Garamond" panose="02020404030301010803" pitchFamily="18" charset="0"/>
              </a:rPr>
              <a:t>6 </a:t>
            </a:r>
            <a:r>
              <a:rPr lang="tr-TR" b="1" dirty="0">
                <a:solidFill>
                  <a:srgbClr val="0070C0"/>
                </a:solidFill>
                <a:latin typeface="Garamond" panose="02020404030301010803" pitchFamily="18" charset="0"/>
              </a:rPr>
              <a:t>iş günü</a:t>
            </a:r>
            <a:r>
              <a:rPr lang="tr-TR" dirty="0">
                <a:latin typeface="Garamond" panose="02020404030301010803" pitchFamily="18" charset="0"/>
              </a:rPr>
              <a:t> önceden karşı tarafa bildirilecek tarihte uygulamaya koyabilir</a:t>
            </a:r>
            <a:r>
              <a:rPr lang="tr-TR" dirty="0" smtClean="0">
                <a:latin typeface="Garamond" panose="02020404030301010803" pitchFamily="18" charset="0"/>
              </a:rPr>
              <a:t>.</a:t>
            </a:r>
          </a:p>
          <a:p>
            <a:pPr algn="just"/>
            <a:r>
              <a:rPr lang="tr-TR" u="sng" dirty="0">
                <a:latin typeface="Garamond" panose="02020404030301010803" pitchFamily="18" charset="0"/>
              </a:rPr>
              <a:t>Grev ve lokavt kararları</a:t>
            </a:r>
            <a:r>
              <a:rPr lang="tr-TR" dirty="0">
                <a:latin typeface="Garamond" panose="02020404030301010803" pitchFamily="18" charset="0"/>
              </a:rPr>
              <a:t>, kararı alan tarafça işyeri veya </a:t>
            </a:r>
            <a:r>
              <a:rPr lang="tr-TR" u="sng" dirty="0">
                <a:latin typeface="Garamond" panose="02020404030301010803" pitchFamily="18" charset="0"/>
              </a:rPr>
              <a:t>işyerlerinde</a:t>
            </a:r>
            <a:r>
              <a:rPr lang="tr-TR" dirty="0">
                <a:latin typeface="Garamond" panose="02020404030301010803" pitchFamily="18" charset="0"/>
              </a:rPr>
              <a:t> </a:t>
            </a:r>
            <a:r>
              <a:rPr lang="tr-TR" b="1" dirty="0">
                <a:latin typeface="Garamond" panose="02020404030301010803" pitchFamily="18" charset="0"/>
              </a:rPr>
              <a:t>derhâl ilan </a:t>
            </a:r>
            <a:r>
              <a:rPr lang="tr-TR" dirty="0">
                <a:latin typeface="Garamond" panose="02020404030301010803" pitchFamily="18" charset="0"/>
              </a:rPr>
              <a:t>edilir</a:t>
            </a: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39</a:t>
            </a:fld>
            <a:endParaRPr lang="tr-TR" dirty="0">
              <a:solidFill>
                <a:schemeClr val="bg1"/>
              </a:solidFill>
            </a:endParaRPr>
          </a:p>
        </p:txBody>
      </p:sp>
    </p:spTree>
    <p:extLst>
      <p:ext uri="{BB962C8B-B14F-4D97-AF65-F5344CB8AC3E}">
        <p14:creationId xmlns:p14="http://schemas.microsoft.com/office/powerpoint/2010/main" val="1193920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normAutofit fontScale="92500" lnSpcReduction="10000"/>
          </a:bodyPr>
          <a:lstStyle/>
          <a:p>
            <a:pPr algn="just"/>
            <a:r>
              <a:rPr lang="tr-TR" b="1" dirty="0">
                <a:latin typeface="Garamond" panose="02020404030301010803" pitchFamily="18" charset="0"/>
              </a:rPr>
              <a:t>Toplu iş sözleşmesi</a:t>
            </a:r>
            <a:r>
              <a:rPr lang="tr-TR" dirty="0">
                <a:latin typeface="Garamond" panose="02020404030301010803" pitchFamily="18" charset="0"/>
              </a:rPr>
              <a:t>: İş sözleşmesinin yapılması, içeriği ve sona ermesine ilişkin hususları düzenlemek üzere işçi sendikası ile işveren sendikası veya sendika üyesi olmayan işveren arasında yapılan </a:t>
            </a:r>
            <a:r>
              <a:rPr lang="tr-TR" dirty="0" smtClean="0">
                <a:latin typeface="Garamond" panose="02020404030301010803" pitchFamily="18" charset="0"/>
              </a:rPr>
              <a:t>sözleşmeyi</a:t>
            </a:r>
          </a:p>
          <a:p>
            <a:pPr algn="just"/>
            <a:endParaRPr lang="tr-TR" dirty="0">
              <a:latin typeface="Garamond" panose="02020404030301010803" pitchFamily="18" charset="0"/>
            </a:endParaRPr>
          </a:p>
          <a:p>
            <a:pPr algn="just"/>
            <a:r>
              <a:rPr lang="tr-TR" dirty="0">
                <a:latin typeface="Garamond" panose="02020404030301010803" pitchFamily="18" charset="0"/>
              </a:rPr>
              <a:t>İşveren vekilleri, bu Kanunun uygulanması bakımından işveren sayılır</a:t>
            </a:r>
            <a:r>
              <a:rPr lang="tr-TR" dirty="0" smtClean="0">
                <a:latin typeface="Garamond" panose="02020404030301010803" pitchFamily="18" charset="0"/>
              </a:rPr>
              <a:t>.</a:t>
            </a:r>
          </a:p>
          <a:p>
            <a:pPr algn="just"/>
            <a:endParaRPr lang="tr-TR" dirty="0" smtClean="0">
              <a:latin typeface="Garamond" panose="02020404030301010803" pitchFamily="18" charset="0"/>
            </a:endParaRPr>
          </a:p>
          <a:p>
            <a:pPr algn="just"/>
            <a:r>
              <a:rPr lang="tr-TR" dirty="0">
                <a:latin typeface="Garamond" panose="02020404030301010803" pitchFamily="18" charset="0"/>
              </a:rPr>
              <a:t>Bu Kanunun uygulanması bakımından işçi, işveren ve işyeri kavramları 22/5/2003 tarihli ve 4857 sayılı İş Kanununda tanımlandığı gibidir.</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4</a:t>
            </a:fld>
            <a:endParaRPr lang="tr-TR" dirty="0">
              <a:solidFill>
                <a:schemeClr val="bg1"/>
              </a:solidFill>
            </a:endParaRPr>
          </a:p>
        </p:txBody>
      </p:sp>
      <p:sp>
        <p:nvSpPr>
          <p:cNvPr id="5" name="Unvan 1"/>
          <p:cNvSpPr>
            <a:spLocks noGrp="1"/>
          </p:cNvSpPr>
          <p:nvPr>
            <p:ph type="title"/>
          </p:nvPr>
        </p:nvSpPr>
        <p:spPr>
          <a:xfrm>
            <a:off x="1257300" y="182248"/>
            <a:ext cx="7886700" cy="1325563"/>
          </a:xfrm>
        </p:spPr>
        <p:txBody>
          <a:bodyPr>
            <a:normAutofit/>
          </a:bodyPr>
          <a:lstStyle/>
          <a:p>
            <a:pPr algn="ctr"/>
            <a:r>
              <a:rPr lang="tr-TR" sz="2800" b="1" dirty="0">
                <a:solidFill>
                  <a:schemeClr val="bg1"/>
                </a:solidFill>
              </a:rPr>
              <a:t>6356 sayılı Sendikalar ve Toplu İş Sözleşmesi Kanunu</a:t>
            </a:r>
            <a:endParaRPr lang="tr-TR" sz="2800" b="1" dirty="0"/>
          </a:p>
        </p:txBody>
      </p:sp>
    </p:spTree>
    <p:extLst>
      <p:ext uri="{BB962C8B-B14F-4D97-AF65-F5344CB8AC3E}">
        <p14:creationId xmlns:p14="http://schemas.microsoft.com/office/powerpoint/2010/main" val="144635926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28650" y="365129"/>
            <a:ext cx="7886700" cy="933320"/>
          </a:xfrm>
        </p:spPr>
        <p:txBody>
          <a:bodyPr/>
          <a:lstStyle/>
          <a:p>
            <a:pPr algn="ctr"/>
            <a:r>
              <a:rPr lang="tr-TR" sz="2900" b="1" dirty="0">
                <a:solidFill>
                  <a:prstClr val="white"/>
                </a:solidFill>
              </a:rPr>
              <a:t>Kanuni grev ve lokavt kararının alınması ve uygulamaya </a:t>
            </a:r>
            <a:r>
              <a:rPr lang="tr-TR" sz="2900" b="1" dirty="0" smtClean="0">
                <a:solidFill>
                  <a:prstClr val="white"/>
                </a:solidFill>
              </a:rPr>
              <a:t>konulması-2</a:t>
            </a:r>
            <a:endParaRPr lang="tr-TR" dirty="0"/>
          </a:p>
        </p:txBody>
      </p:sp>
      <p:sp>
        <p:nvSpPr>
          <p:cNvPr id="3" name="İçerik Yer Tutucusu 2"/>
          <p:cNvSpPr>
            <a:spLocks noGrp="1"/>
          </p:cNvSpPr>
          <p:nvPr>
            <p:ph idx="1"/>
          </p:nvPr>
        </p:nvSpPr>
        <p:spPr>
          <a:xfrm>
            <a:off x="628650" y="1554480"/>
            <a:ext cx="7886700" cy="4622483"/>
          </a:xfrm>
        </p:spPr>
        <p:txBody>
          <a:bodyPr>
            <a:normAutofit fontScale="92500" lnSpcReduction="20000"/>
          </a:bodyPr>
          <a:lstStyle/>
          <a:p>
            <a:pPr algn="just"/>
            <a:r>
              <a:rPr lang="tr-TR" u="sng" dirty="0">
                <a:latin typeface="Garamond" panose="02020404030301010803" pitchFamily="18" charset="0"/>
              </a:rPr>
              <a:t>Bildirilen tarihte başlamayan grev hakkı veya lokavt düşer</a:t>
            </a:r>
            <a:r>
              <a:rPr lang="tr-TR" dirty="0">
                <a:latin typeface="Garamond" panose="02020404030301010803" pitchFamily="18" charset="0"/>
              </a:rPr>
              <a:t>. Süresi içinde grev kararı uygulamaya konulmamışsa ve alınmış bir lokavt kararı da yoksa veya lokavt da süresi içinde uygulamaya konulmamışsa </a:t>
            </a:r>
            <a:r>
              <a:rPr lang="tr-TR" b="1" dirty="0">
                <a:latin typeface="Garamond" panose="02020404030301010803" pitchFamily="18" charset="0"/>
              </a:rPr>
              <a:t>yetki belgesinin hükmü kalmaz</a:t>
            </a:r>
            <a:r>
              <a:rPr lang="tr-TR" dirty="0">
                <a:latin typeface="Garamond" panose="02020404030301010803" pitchFamily="18" charset="0"/>
              </a:rPr>
              <a:t>. </a:t>
            </a:r>
            <a:endParaRPr lang="tr-TR" dirty="0" smtClean="0">
              <a:latin typeface="Garamond" panose="02020404030301010803" pitchFamily="18" charset="0"/>
            </a:endParaRPr>
          </a:p>
          <a:p>
            <a:pPr algn="just"/>
            <a:r>
              <a:rPr lang="tr-TR" dirty="0" smtClean="0">
                <a:latin typeface="Garamond" panose="02020404030301010803" pitchFamily="18" charset="0"/>
              </a:rPr>
              <a:t>Grev </a:t>
            </a:r>
            <a:r>
              <a:rPr lang="tr-TR" dirty="0">
                <a:latin typeface="Garamond" panose="02020404030301010803" pitchFamily="18" charset="0"/>
              </a:rPr>
              <a:t>ve lokavt </a:t>
            </a:r>
            <a:r>
              <a:rPr lang="tr-TR" b="1" dirty="0">
                <a:latin typeface="Garamond" panose="02020404030301010803" pitchFamily="18" charset="0"/>
              </a:rPr>
              <a:t>kararlarının</a:t>
            </a:r>
            <a:r>
              <a:rPr lang="tr-TR" dirty="0">
                <a:latin typeface="Garamond" panose="02020404030301010803" pitchFamily="18" charset="0"/>
              </a:rPr>
              <a:t> </a:t>
            </a:r>
            <a:r>
              <a:rPr lang="tr-TR" b="1" dirty="0">
                <a:latin typeface="Garamond" panose="02020404030301010803" pitchFamily="18" charset="0"/>
              </a:rPr>
              <a:t>uygulanacağı tarih</a:t>
            </a:r>
            <a:r>
              <a:rPr lang="tr-TR" dirty="0">
                <a:latin typeface="Garamond" panose="02020404030301010803" pitchFamily="18" charset="0"/>
              </a:rPr>
              <a:t>, kararı alan tarafça karşı tarafa tebliğ edilmek üzere </a:t>
            </a:r>
            <a:r>
              <a:rPr lang="tr-TR" b="1" dirty="0">
                <a:latin typeface="Garamond" panose="02020404030301010803" pitchFamily="18" charset="0"/>
              </a:rPr>
              <a:t>notere ve bir örneği de görevli makama tevdi edilir. </a:t>
            </a:r>
            <a:r>
              <a:rPr lang="tr-TR" dirty="0">
                <a:latin typeface="Garamond" panose="02020404030301010803" pitchFamily="18" charset="0"/>
              </a:rPr>
              <a:t>Uygulama tarihi, </a:t>
            </a:r>
            <a:r>
              <a:rPr lang="tr-TR" b="1" dirty="0">
                <a:latin typeface="Garamond" panose="02020404030301010803" pitchFamily="18" charset="0"/>
              </a:rPr>
              <a:t>kararı alan tarafça ayrıca işyeri veya işyerlerinde derhâl ilan</a:t>
            </a:r>
            <a:r>
              <a:rPr lang="tr-TR" dirty="0">
                <a:latin typeface="Garamond" panose="02020404030301010803" pitchFamily="18" charset="0"/>
              </a:rPr>
              <a:t> edilir. </a:t>
            </a:r>
            <a:endParaRPr lang="tr-TR" dirty="0" smtClean="0">
              <a:latin typeface="Garamond" panose="02020404030301010803" pitchFamily="18" charset="0"/>
            </a:endParaRPr>
          </a:p>
          <a:p>
            <a:pPr algn="just"/>
            <a:r>
              <a:rPr lang="tr-TR" u="sng" dirty="0" smtClean="0">
                <a:latin typeface="Garamond" panose="02020404030301010803" pitchFamily="18" charset="0"/>
              </a:rPr>
              <a:t>Kanuni </a:t>
            </a:r>
            <a:r>
              <a:rPr lang="tr-TR" u="sng" dirty="0">
                <a:latin typeface="Garamond" panose="02020404030301010803" pitchFamily="18" charset="0"/>
              </a:rPr>
              <a:t>grev kararı alınan bir uyuşmazlıkta</a:t>
            </a:r>
            <a:r>
              <a:rPr lang="tr-TR" dirty="0">
                <a:latin typeface="Garamond" panose="02020404030301010803" pitchFamily="18" charset="0"/>
              </a:rPr>
              <a:t> Çalışma ve Sosyal Güvenlik </a:t>
            </a:r>
            <a:r>
              <a:rPr lang="tr-TR" b="1" dirty="0">
                <a:latin typeface="Garamond" panose="02020404030301010803" pitchFamily="18" charset="0"/>
              </a:rPr>
              <a:t>Bakanı</a:t>
            </a:r>
            <a:r>
              <a:rPr lang="tr-TR" dirty="0">
                <a:latin typeface="Garamond" panose="02020404030301010803" pitchFamily="18" charset="0"/>
              </a:rPr>
              <a:t> uyuşmazlığın çözümü için </a:t>
            </a:r>
            <a:r>
              <a:rPr lang="tr-TR" b="1" dirty="0">
                <a:latin typeface="Garamond" panose="02020404030301010803" pitchFamily="18" charset="0"/>
              </a:rPr>
              <a:t>bizzat arabuluculuk yapabileceği</a:t>
            </a:r>
            <a:r>
              <a:rPr lang="tr-TR" dirty="0">
                <a:latin typeface="Garamond" panose="02020404030301010803" pitchFamily="18" charset="0"/>
              </a:rPr>
              <a:t> gibi </a:t>
            </a:r>
            <a:r>
              <a:rPr lang="tr-TR" b="1" dirty="0">
                <a:latin typeface="Garamond" panose="02020404030301010803" pitchFamily="18" charset="0"/>
              </a:rPr>
              <a:t>bir kişiyi de arabulucu olarak görevlendirebilir.</a:t>
            </a:r>
            <a:r>
              <a:rPr lang="tr-TR" dirty="0">
                <a:latin typeface="Garamond" panose="02020404030301010803" pitchFamily="18" charset="0"/>
              </a:rPr>
              <a:t> </a:t>
            </a: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40</a:t>
            </a:fld>
            <a:endParaRPr lang="tr-TR" dirty="0">
              <a:solidFill>
                <a:schemeClr val="bg1"/>
              </a:solidFill>
            </a:endParaRPr>
          </a:p>
        </p:txBody>
      </p:sp>
    </p:spTree>
    <p:extLst>
      <p:ext uri="{BB962C8B-B14F-4D97-AF65-F5344CB8AC3E}">
        <p14:creationId xmlns:p14="http://schemas.microsoft.com/office/powerpoint/2010/main" val="253026235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28650" y="365129"/>
            <a:ext cx="7886700" cy="1006472"/>
          </a:xfrm>
        </p:spPr>
        <p:txBody>
          <a:bodyPr/>
          <a:lstStyle/>
          <a:p>
            <a:pPr algn="ctr"/>
            <a:r>
              <a:rPr lang="tr-TR" b="1" dirty="0">
                <a:solidFill>
                  <a:schemeClr val="bg1"/>
                </a:solidFill>
              </a:rPr>
              <a:t>Grev </a:t>
            </a:r>
            <a:r>
              <a:rPr lang="tr-TR" b="1" dirty="0" smtClean="0">
                <a:solidFill>
                  <a:schemeClr val="bg1"/>
                </a:solidFill>
              </a:rPr>
              <a:t>oylaması-1</a:t>
            </a:r>
            <a:endParaRPr lang="tr-TR" b="1" dirty="0">
              <a:solidFill>
                <a:schemeClr val="bg1"/>
              </a:solidFill>
            </a:endParaRPr>
          </a:p>
        </p:txBody>
      </p:sp>
      <p:sp>
        <p:nvSpPr>
          <p:cNvPr id="3" name="İçerik Yer Tutucusu 2"/>
          <p:cNvSpPr>
            <a:spLocks noGrp="1"/>
          </p:cNvSpPr>
          <p:nvPr>
            <p:ph idx="1"/>
          </p:nvPr>
        </p:nvSpPr>
        <p:spPr>
          <a:xfrm>
            <a:off x="628650" y="1536192"/>
            <a:ext cx="7886700" cy="4640771"/>
          </a:xfrm>
        </p:spPr>
        <p:txBody>
          <a:bodyPr>
            <a:normAutofit/>
          </a:bodyPr>
          <a:lstStyle/>
          <a:p>
            <a:pPr algn="just"/>
            <a:r>
              <a:rPr lang="tr-TR" dirty="0">
                <a:latin typeface="Garamond" panose="02020404030301010803" pitchFamily="18" charset="0"/>
              </a:rPr>
              <a:t>Grev kararının işyerinde </a:t>
            </a:r>
            <a:r>
              <a:rPr lang="tr-TR" u="sng" dirty="0">
                <a:latin typeface="Garamond" panose="02020404030301010803" pitchFamily="18" charset="0"/>
              </a:rPr>
              <a:t>ilan edildiği tarihte</a:t>
            </a:r>
            <a:r>
              <a:rPr lang="tr-TR" dirty="0">
                <a:latin typeface="Garamond" panose="02020404030301010803" pitchFamily="18" charset="0"/>
              </a:rPr>
              <a:t> o işyerinde </a:t>
            </a:r>
            <a:r>
              <a:rPr lang="tr-TR" b="1" dirty="0">
                <a:latin typeface="Garamond" panose="02020404030301010803" pitchFamily="18" charset="0"/>
              </a:rPr>
              <a:t>çalışan işçilerin</a:t>
            </a:r>
            <a:r>
              <a:rPr lang="tr-TR" dirty="0">
                <a:latin typeface="Garamond" panose="02020404030301010803" pitchFamily="18" charset="0"/>
              </a:rPr>
              <a:t> </a:t>
            </a:r>
            <a:r>
              <a:rPr lang="tr-TR" b="1" dirty="0">
                <a:latin typeface="Garamond" panose="02020404030301010803" pitchFamily="18" charset="0"/>
              </a:rPr>
              <a:t>en az</a:t>
            </a:r>
            <a:r>
              <a:rPr lang="tr-TR" b="1" dirty="0">
                <a:solidFill>
                  <a:srgbClr val="00B0F0"/>
                </a:solidFill>
                <a:latin typeface="Garamond" panose="02020404030301010803" pitchFamily="18" charset="0"/>
              </a:rPr>
              <a:t> </a:t>
            </a:r>
            <a:r>
              <a:rPr lang="tr-TR" b="1" dirty="0">
                <a:latin typeface="Garamond" panose="02020404030301010803" pitchFamily="18" charset="0"/>
              </a:rPr>
              <a:t>dörtte birinin</a:t>
            </a:r>
            <a:r>
              <a:rPr lang="tr-TR" b="1" dirty="0">
                <a:solidFill>
                  <a:srgbClr val="00B0F0"/>
                </a:solidFill>
                <a:latin typeface="Garamond" panose="02020404030301010803" pitchFamily="18" charset="0"/>
              </a:rPr>
              <a:t> </a:t>
            </a:r>
            <a:r>
              <a:rPr lang="tr-TR" u="sng" dirty="0">
                <a:latin typeface="Garamond" panose="02020404030301010803" pitchFamily="18" charset="0"/>
              </a:rPr>
              <a:t>ilan tarihinden itibaren</a:t>
            </a:r>
            <a:r>
              <a:rPr lang="tr-TR" dirty="0">
                <a:latin typeface="Garamond" panose="02020404030301010803" pitchFamily="18" charset="0"/>
              </a:rPr>
              <a:t> </a:t>
            </a:r>
            <a:r>
              <a:rPr lang="tr-TR" b="1" dirty="0" smtClean="0">
                <a:solidFill>
                  <a:srgbClr val="0070C0"/>
                </a:solidFill>
                <a:latin typeface="Garamond" panose="02020404030301010803" pitchFamily="18" charset="0"/>
              </a:rPr>
              <a:t>6 iş </a:t>
            </a:r>
            <a:r>
              <a:rPr lang="tr-TR" b="1" dirty="0">
                <a:solidFill>
                  <a:srgbClr val="0070C0"/>
                </a:solidFill>
                <a:latin typeface="Garamond" panose="02020404030301010803" pitchFamily="18" charset="0"/>
              </a:rPr>
              <a:t>günü</a:t>
            </a:r>
            <a:r>
              <a:rPr lang="tr-TR" dirty="0">
                <a:latin typeface="Garamond" panose="02020404030301010803" pitchFamily="18" charset="0"/>
              </a:rPr>
              <a:t> içinde işyerinin bağlı bulunduğu görevli makama yazılı </a:t>
            </a:r>
            <a:r>
              <a:rPr lang="tr-TR" u="sng" dirty="0">
                <a:latin typeface="Garamond" panose="02020404030301010803" pitchFamily="18" charset="0"/>
              </a:rPr>
              <a:t>başvurusu üzerine</a:t>
            </a:r>
            <a:r>
              <a:rPr lang="tr-TR" dirty="0">
                <a:latin typeface="Garamond" panose="02020404030301010803" pitchFamily="18" charset="0"/>
              </a:rPr>
              <a:t>, </a:t>
            </a:r>
            <a:r>
              <a:rPr lang="tr-TR" b="1" dirty="0">
                <a:latin typeface="Garamond" panose="02020404030301010803" pitchFamily="18" charset="0"/>
              </a:rPr>
              <a:t>görevli makamca</a:t>
            </a:r>
            <a:r>
              <a:rPr lang="tr-TR" dirty="0">
                <a:latin typeface="Garamond" panose="02020404030301010803" pitchFamily="18" charset="0"/>
              </a:rPr>
              <a:t> talebin yapılmasından başlayarak </a:t>
            </a:r>
            <a:r>
              <a:rPr lang="tr-TR" b="1" dirty="0" smtClean="0">
                <a:solidFill>
                  <a:srgbClr val="0070C0"/>
                </a:solidFill>
                <a:latin typeface="Garamond" panose="02020404030301010803" pitchFamily="18" charset="0"/>
              </a:rPr>
              <a:t>6 iş </a:t>
            </a:r>
            <a:r>
              <a:rPr lang="tr-TR" b="1" dirty="0">
                <a:solidFill>
                  <a:srgbClr val="0070C0"/>
                </a:solidFill>
                <a:latin typeface="Garamond" panose="02020404030301010803" pitchFamily="18" charset="0"/>
              </a:rPr>
              <a:t>günü</a:t>
            </a:r>
            <a:r>
              <a:rPr lang="tr-TR" dirty="0">
                <a:latin typeface="Garamond" panose="02020404030301010803" pitchFamily="18" charset="0"/>
              </a:rPr>
              <a:t> içinde </a:t>
            </a:r>
            <a:r>
              <a:rPr lang="tr-TR" b="1" dirty="0">
                <a:latin typeface="Garamond" panose="02020404030301010803" pitchFamily="18" charset="0"/>
              </a:rPr>
              <a:t>grev oylaması</a:t>
            </a:r>
            <a:r>
              <a:rPr lang="tr-TR" dirty="0">
                <a:latin typeface="Garamond" panose="02020404030301010803" pitchFamily="18" charset="0"/>
              </a:rPr>
              <a:t> </a:t>
            </a:r>
            <a:r>
              <a:rPr lang="tr-TR" b="1" dirty="0">
                <a:latin typeface="Garamond" panose="02020404030301010803" pitchFamily="18" charset="0"/>
              </a:rPr>
              <a:t>yapılır</a:t>
            </a:r>
            <a:r>
              <a:rPr lang="tr-TR" dirty="0" smtClean="0">
                <a:latin typeface="Garamond" panose="02020404030301010803" pitchFamily="18" charset="0"/>
              </a:rPr>
              <a:t>.</a:t>
            </a:r>
          </a:p>
          <a:p>
            <a:pPr algn="just"/>
            <a:r>
              <a:rPr lang="tr-TR" dirty="0" smtClean="0">
                <a:latin typeface="Garamond" panose="02020404030301010803" pitchFamily="18" charset="0"/>
              </a:rPr>
              <a:t>Oylamaya </a:t>
            </a:r>
            <a:r>
              <a:rPr lang="tr-TR" dirty="0">
                <a:latin typeface="Garamond" panose="02020404030301010803" pitchFamily="18" charset="0"/>
              </a:rPr>
              <a:t>ilişkin </a:t>
            </a:r>
            <a:r>
              <a:rPr lang="tr-TR" b="1" dirty="0">
                <a:latin typeface="Garamond" panose="02020404030301010803" pitchFamily="18" charset="0"/>
              </a:rPr>
              <a:t>itirazlar</a:t>
            </a:r>
            <a:r>
              <a:rPr lang="tr-TR" dirty="0">
                <a:latin typeface="Garamond" panose="02020404030301010803" pitchFamily="18" charset="0"/>
              </a:rPr>
              <a:t>, oylama gününden başlayarak </a:t>
            </a:r>
            <a:r>
              <a:rPr lang="tr-TR" b="1" dirty="0" smtClean="0">
                <a:solidFill>
                  <a:srgbClr val="0070C0"/>
                </a:solidFill>
                <a:latin typeface="Garamond" panose="02020404030301010803" pitchFamily="18" charset="0"/>
              </a:rPr>
              <a:t>3 iş </a:t>
            </a:r>
            <a:r>
              <a:rPr lang="tr-TR" b="1" dirty="0">
                <a:solidFill>
                  <a:srgbClr val="0070C0"/>
                </a:solidFill>
                <a:latin typeface="Garamond" panose="02020404030301010803" pitchFamily="18" charset="0"/>
              </a:rPr>
              <a:t>günü içinde</a:t>
            </a:r>
            <a:r>
              <a:rPr lang="tr-TR" dirty="0">
                <a:latin typeface="Garamond" panose="02020404030301010803" pitchFamily="18" charset="0"/>
              </a:rPr>
              <a:t> </a:t>
            </a:r>
            <a:r>
              <a:rPr lang="tr-TR" b="1" dirty="0">
                <a:latin typeface="Garamond" panose="02020404030301010803" pitchFamily="18" charset="0"/>
              </a:rPr>
              <a:t>mahkemeye</a:t>
            </a:r>
            <a:r>
              <a:rPr lang="tr-TR" dirty="0">
                <a:latin typeface="Garamond" panose="02020404030301010803" pitchFamily="18" charset="0"/>
              </a:rPr>
              <a:t> yapılır. İtiraz, </a:t>
            </a:r>
            <a:r>
              <a:rPr lang="tr-TR" b="1" dirty="0">
                <a:latin typeface="Garamond" panose="02020404030301010803" pitchFamily="18" charset="0"/>
              </a:rPr>
              <a:t>mahkemece</a:t>
            </a:r>
            <a:r>
              <a:rPr lang="tr-TR" dirty="0">
                <a:latin typeface="Garamond" panose="02020404030301010803" pitchFamily="18" charset="0"/>
              </a:rPr>
              <a:t> </a:t>
            </a:r>
            <a:r>
              <a:rPr lang="tr-TR" b="1" dirty="0" smtClean="0">
                <a:solidFill>
                  <a:srgbClr val="0070C0"/>
                </a:solidFill>
                <a:latin typeface="Garamond" panose="02020404030301010803" pitchFamily="18" charset="0"/>
              </a:rPr>
              <a:t>3 </a:t>
            </a:r>
            <a:r>
              <a:rPr lang="tr-TR" b="1" dirty="0">
                <a:solidFill>
                  <a:srgbClr val="0070C0"/>
                </a:solidFill>
                <a:latin typeface="Garamond" panose="02020404030301010803" pitchFamily="18" charset="0"/>
              </a:rPr>
              <a:t>iş günü</a:t>
            </a:r>
            <a:r>
              <a:rPr lang="tr-TR" dirty="0">
                <a:latin typeface="Garamond" panose="02020404030301010803" pitchFamily="18" charset="0"/>
              </a:rPr>
              <a:t> içinde kesin olarak </a:t>
            </a:r>
            <a:r>
              <a:rPr lang="tr-TR" b="1" dirty="0">
                <a:latin typeface="Garamond" panose="02020404030301010803" pitchFamily="18" charset="0"/>
              </a:rPr>
              <a:t>karara bağlanır</a:t>
            </a:r>
            <a:r>
              <a:rPr lang="tr-TR" dirty="0" smtClean="0">
                <a:latin typeface="Garamond" panose="02020404030301010803" pitchFamily="18" charset="0"/>
              </a:rPr>
              <a:t>.</a:t>
            </a: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41</a:t>
            </a:fld>
            <a:endParaRPr lang="tr-TR" dirty="0">
              <a:solidFill>
                <a:schemeClr val="bg1"/>
              </a:solidFill>
            </a:endParaRPr>
          </a:p>
        </p:txBody>
      </p:sp>
    </p:spTree>
    <p:extLst>
      <p:ext uri="{BB962C8B-B14F-4D97-AF65-F5344CB8AC3E}">
        <p14:creationId xmlns:p14="http://schemas.microsoft.com/office/powerpoint/2010/main" val="147196448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28650" y="365129"/>
            <a:ext cx="7886700" cy="969896"/>
          </a:xfrm>
        </p:spPr>
        <p:txBody>
          <a:bodyPr/>
          <a:lstStyle/>
          <a:p>
            <a:pPr algn="ctr"/>
            <a:r>
              <a:rPr lang="tr-TR" b="1" dirty="0">
                <a:solidFill>
                  <a:prstClr val="white"/>
                </a:solidFill>
              </a:rPr>
              <a:t>Grev </a:t>
            </a:r>
            <a:r>
              <a:rPr lang="tr-TR" b="1" dirty="0" smtClean="0">
                <a:solidFill>
                  <a:prstClr val="white"/>
                </a:solidFill>
              </a:rPr>
              <a:t>oylaması-2</a:t>
            </a:r>
            <a:endParaRPr lang="tr-TR" dirty="0"/>
          </a:p>
        </p:txBody>
      </p:sp>
      <p:sp>
        <p:nvSpPr>
          <p:cNvPr id="3" name="İçerik Yer Tutucusu 2"/>
          <p:cNvSpPr>
            <a:spLocks noGrp="1"/>
          </p:cNvSpPr>
          <p:nvPr>
            <p:ph idx="1"/>
          </p:nvPr>
        </p:nvSpPr>
        <p:spPr>
          <a:xfrm>
            <a:off x="628650" y="1335025"/>
            <a:ext cx="7886700" cy="4841938"/>
          </a:xfrm>
        </p:spPr>
        <p:txBody>
          <a:bodyPr/>
          <a:lstStyle/>
          <a:p>
            <a:pPr lvl="0" algn="just"/>
            <a:endParaRPr lang="tr-TR" sz="2400" dirty="0" smtClean="0">
              <a:solidFill>
                <a:prstClr val="black"/>
              </a:solidFill>
              <a:latin typeface="Garamond" panose="02020404030301010803" pitchFamily="18" charset="0"/>
            </a:endParaRPr>
          </a:p>
          <a:p>
            <a:pPr lvl="0" algn="just"/>
            <a:r>
              <a:rPr lang="tr-TR" dirty="0" smtClean="0">
                <a:solidFill>
                  <a:prstClr val="black"/>
                </a:solidFill>
                <a:latin typeface="Garamond" panose="02020404030301010803" pitchFamily="18" charset="0"/>
              </a:rPr>
              <a:t>Oylamada </a:t>
            </a:r>
            <a:r>
              <a:rPr lang="tr-TR" dirty="0">
                <a:solidFill>
                  <a:prstClr val="black"/>
                </a:solidFill>
                <a:latin typeface="Garamond" panose="02020404030301010803" pitchFamily="18" charset="0"/>
              </a:rPr>
              <a:t>grev ilanının yapıldığı tarihte işyerinde çalışan işçilerden </a:t>
            </a:r>
            <a:r>
              <a:rPr lang="tr-TR" b="1" dirty="0">
                <a:solidFill>
                  <a:prstClr val="black"/>
                </a:solidFill>
                <a:latin typeface="Garamond" panose="02020404030301010803" pitchFamily="18" charset="0"/>
              </a:rPr>
              <a:t>oylamaya katılanların </a:t>
            </a:r>
            <a:r>
              <a:rPr lang="tr-TR" b="1" dirty="0">
                <a:solidFill>
                  <a:srgbClr val="0070C0"/>
                </a:solidFill>
                <a:latin typeface="Garamond" panose="02020404030301010803" pitchFamily="18" charset="0"/>
              </a:rPr>
              <a:t>salt çoğunluğu</a:t>
            </a:r>
            <a:r>
              <a:rPr lang="tr-TR" dirty="0">
                <a:solidFill>
                  <a:prstClr val="black"/>
                </a:solidFill>
                <a:latin typeface="Garamond" panose="02020404030301010803" pitchFamily="18" charset="0"/>
              </a:rPr>
              <a:t> grevin </a:t>
            </a:r>
            <a:r>
              <a:rPr lang="tr-TR" b="1" dirty="0">
                <a:solidFill>
                  <a:prstClr val="black"/>
                </a:solidFill>
                <a:latin typeface="Garamond" panose="02020404030301010803" pitchFamily="18" charset="0"/>
              </a:rPr>
              <a:t>yapılmaması yönünde karar verirse</a:t>
            </a:r>
            <a:r>
              <a:rPr lang="tr-TR" dirty="0">
                <a:solidFill>
                  <a:prstClr val="black"/>
                </a:solidFill>
                <a:latin typeface="Garamond" panose="02020404030301010803" pitchFamily="18" charset="0"/>
              </a:rPr>
              <a:t>, bu uyuşmazlıkta alınan </a:t>
            </a:r>
            <a:r>
              <a:rPr lang="tr-TR" b="1" dirty="0">
                <a:solidFill>
                  <a:prstClr val="black"/>
                </a:solidFill>
                <a:latin typeface="Garamond" panose="02020404030301010803" pitchFamily="18" charset="0"/>
              </a:rPr>
              <a:t>grev kararı uygulanamaz</a:t>
            </a:r>
            <a:r>
              <a:rPr lang="tr-TR" dirty="0">
                <a:solidFill>
                  <a:prstClr val="black"/>
                </a:solidFill>
                <a:latin typeface="Garamond" panose="02020404030301010803" pitchFamily="18" charset="0"/>
              </a:rPr>
              <a:t>. </a:t>
            </a:r>
            <a:r>
              <a:rPr lang="tr-TR" u="sng" dirty="0">
                <a:solidFill>
                  <a:prstClr val="black"/>
                </a:solidFill>
                <a:latin typeface="Garamond" panose="02020404030301010803" pitchFamily="18" charset="0"/>
              </a:rPr>
              <a:t>Bu durumda</a:t>
            </a:r>
            <a:r>
              <a:rPr lang="tr-TR" dirty="0">
                <a:solidFill>
                  <a:prstClr val="black"/>
                </a:solidFill>
                <a:latin typeface="Garamond" panose="02020404030301010803" pitchFamily="18" charset="0"/>
              </a:rPr>
              <a:t> 60 </a:t>
            </a:r>
            <a:r>
              <a:rPr lang="tr-TR" dirty="0" err="1">
                <a:solidFill>
                  <a:prstClr val="black"/>
                </a:solidFill>
                <a:latin typeface="Garamond" panose="02020404030301010803" pitchFamily="18" charset="0"/>
              </a:rPr>
              <a:t>ıncı</a:t>
            </a:r>
            <a:r>
              <a:rPr lang="tr-TR" dirty="0">
                <a:solidFill>
                  <a:prstClr val="black"/>
                </a:solidFill>
                <a:latin typeface="Garamond" panose="02020404030301010803" pitchFamily="18" charset="0"/>
              </a:rPr>
              <a:t> maddenin birinci fıkrasında belirtilen sürenin sonuna kadar anlaşma sağlanamazsa veya 51 inci maddenin birinci fıkrasında belirtilen süre içerisinde işçi sendikası </a:t>
            </a:r>
            <a:r>
              <a:rPr lang="tr-TR" b="1" dirty="0">
                <a:solidFill>
                  <a:prstClr val="black"/>
                </a:solidFill>
                <a:latin typeface="Garamond" panose="02020404030301010803" pitchFamily="18" charset="0"/>
              </a:rPr>
              <a:t>Yüksek Hakem Kuruluna başvurmazsa yetki belgesinin hükmü kalmaz</a:t>
            </a:r>
            <a:r>
              <a:rPr lang="tr-TR" b="1" dirty="0" smtClean="0">
                <a:solidFill>
                  <a:prstClr val="black"/>
                </a:solidFill>
                <a:latin typeface="Garamond" panose="02020404030301010803" pitchFamily="18" charset="0"/>
              </a:rPr>
              <a:t>.</a:t>
            </a:r>
          </a:p>
          <a:p>
            <a:pPr lvl="0" algn="just"/>
            <a:endParaRPr lang="tr-TR" sz="2400" b="1" dirty="0">
              <a:solidFill>
                <a:prstClr val="black"/>
              </a:solidFill>
              <a:latin typeface="Garamond" panose="02020404030301010803" pitchFamily="18" charset="0"/>
            </a:endParaRP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42</a:t>
            </a:fld>
            <a:endParaRPr lang="tr-TR" dirty="0">
              <a:solidFill>
                <a:schemeClr val="bg1"/>
              </a:solidFill>
            </a:endParaRPr>
          </a:p>
        </p:txBody>
      </p:sp>
    </p:spTree>
    <p:extLst>
      <p:ext uri="{BB962C8B-B14F-4D97-AF65-F5344CB8AC3E}">
        <p14:creationId xmlns:p14="http://schemas.microsoft.com/office/powerpoint/2010/main" val="167909768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28650" y="365129"/>
            <a:ext cx="7886700" cy="979040"/>
          </a:xfrm>
        </p:spPr>
        <p:txBody>
          <a:bodyPr/>
          <a:lstStyle/>
          <a:p>
            <a:pPr algn="ctr"/>
            <a:r>
              <a:rPr lang="tr-TR" b="1" dirty="0">
                <a:solidFill>
                  <a:prstClr val="white"/>
                </a:solidFill>
              </a:rPr>
              <a:t>Grev </a:t>
            </a:r>
            <a:r>
              <a:rPr lang="tr-TR" b="1" dirty="0" smtClean="0">
                <a:solidFill>
                  <a:prstClr val="white"/>
                </a:solidFill>
              </a:rPr>
              <a:t>oylaması-3</a:t>
            </a:r>
            <a:endParaRPr lang="tr-TR" dirty="0"/>
          </a:p>
        </p:txBody>
      </p:sp>
      <p:sp>
        <p:nvSpPr>
          <p:cNvPr id="3" name="İçerik Yer Tutucusu 2"/>
          <p:cNvSpPr>
            <a:spLocks noGrp="1"/>
          </p:cNvSpPr>
          <p:nvPr>
            <p:ph idx="1"/>
          </p:nvPr>
        </p:nvSpPr>
        <p:spPr>
          <a:xfrm>
            <a:off x="628650" y="1517904"/>
            <a:ext cx="7886700" cy="4764024"/>
          </a:xfrm>
        </p:spPr>
        <p:txBody>
          <a:bodyPr>
            <a:normAutofit fontScale="92500"/>
          </a:bodyPr>
          <a:lstStyle/>
          <a:p>
            <a:pPr algn="just"/>
            <a:r>
              <a:rPr lang="tr-TR" b="1" dirty="0">
                <a:latin typeface="Garamond" panose="02020404030301010803" pitchFamily="18" charset="0"/>
              </a:rPr>
              <a:t>İşletme toplu iş sözleşmesi yapılmasına ilişkin uyuşmazlıkta grev oylaması</a:t>
            </a:r>
            <a:r>
              <a:rPr lang="tr-TR" dirty="0">
                <a:latin typeface="Garamond" panose="02020404030301010803" pitchFamily="18" charset="0"/>
              </a:rPr>
              <a:t> </a:t>
            </a:r>
            <a:r>
              <a:rPr lang="tr-TR" b="1" dirty="0">
                <a:solidFill>
                  <a:srgbClr val="0070C0"/>
                </a:solidFill>
                <a:latin typeface="Garamond" panose="02020404030301010803" pitchFamily="18" charset="0"/>
              </a:rPr>
              <a:t>talebi</a:t>
            </a:r>
            <a:r>
              <a:rPr lang="tr-TR" dirty="0">
                <a:latin typeface="Garamond" panose="02020404030301010803" pitchFamily="18" charset="0"/>
              </a:rPr>
              <a:t>, işletmenin </a:t>
            </a:r>
            <a:r>
              <a:rPr lang="tr-TR" u="sng" dirty="0">
                <a:latin typeface="Garamond" panose="02020404030301010803" pitchFamily="18" charset="0"/>
              </a:rPr>
              <a:t>her bir işyerinin bağlı bulunduğu</a:t>
            </a:r>
            <a:r>
              <a:rPr lang="tr-TR" dirty="0">
                <a:latin typeface="Garamond" panose="02020404030301010803" pitchFamily="18" charset="0"/>
              </a:rPr>
              <a:t> </a:t>
            </a:r>
            <a:r>
              <a:rPr lang="tr-TR" b="1" dirty="0">
                <a:latin typeface="Garamond" panose="02020404030301010803" pitchFamily="18" charset="0"/>
              </a:rPr>
              <a:t>görevli makama</a:t>
            </a:r>
            <a:r>
              <a:rPr lang="tr-TR" dirty="0">
                <a:latin typeface="Garamond" panose="02020404030301010803" pitchFamily="18" charset="0"/>
              </a:rPr>
              <a:t> yapılır</a:t>
            </a:r>
            <a:r>
              <a:rPr lang="tr-TR" dirty="0" smtClean="0">
                <a:latin typeface="Garamond" panose="02020404030301010803" pitchFamily="18" charset="0"/>
              </a:rPr>
              <a:t>. Grev oylaması </a:t>
            </a:r>
            <a:r>
              <a:rPr lang="tr-TR" b="1" dirty="0" smtClean="0">
                <a:solidFill>
                  <a:srgbClr val="0070C0"/>
                </a:solidFill>
                <a:latin typeface="Garamond" panose="02020404030301010803" pitchFamily="18" charset="0"/>
              </a:rPr>
              <a:t>sonuçları</a:t>
            </a:r>
            <a:r>
              <a:rPr lang="tr-TR" b="1" dirty="0" smtClean="0">
                <a:latin typeface="Garamond" panose="02020404030301010803" pitchFamily="18" charset="0"/>
              </a:rPr>
              <a:t> ise</a:t>
            </a:r>
            <a:r>
              <a:rPr lang="tr-TR" dirty="0" smtClean="0">
                <a:latin typeface="Garamond" panose="02020404030301010803" pitchFamily="18" charset="0"/>
              </a:rPr>
              <a:t> </a:t>
            </a:r>
            <a:r>
              <a:rPr lang="tr-TR" u="sng" dirty="0" smtClean="0">
                <a:latin typeface="Garamond" panose="02020404030301010803" pitchFamily="18" charset="0"/>
              </a:rPr>
              <a:t>işletme merkezinin bulunduğu yetkili makamda</a:t>
            </a:r>
            <a:r>
              <a:rPr lang="tr-TR" dirty="0" smtClean="0">
                <a:latin typeface="Garamond" panose="02020404030301010803" pitchFamily="18" charset="0"/>
              </a:rPr>
              <a:t> </a:t>
            </a:r>
            <a:r>
              <a:rPr lang="tr-TR" b="1" dirty="0" smtClean="0">
                <a:latin typeface="Garamond" panose="02020404030301010803" pitchFamily="18" charset="0"/>
              </a:rPr>
              <a:t>toplanır</a:t>
            </a:r>
            <a:r>
              <a:rPr lang="tr-TR" dirty="0" smtClean="0">
                <a:latin typeface="Garamond" panose="02020404030301010803" pitchFamily="18" charset="0"/>
              </a:rPr>
              <a:t> ve toplu sonuç orada belirlenir.</a:t>
            </a:r>
          </a:p>
          <a:p>
            <a:pPr algn="just"/>
            <a:endParaRPr lang="tr-TR" dirty="0">
              <a:latin typeface="Garamond" panose="02020404030301010803" pitchFamily="18" charset="0"/>
            </a:endParaRPr>
          </a:p>
          <a:p>
            <a:pPr algn="just"/>
            <a:r>
              <a:rPr lang="tr-TR" dirty="0">
                <a:latin typeface="Garamond" panose="02020404030301010803" pitchFamily="18" charset="0"/>
              </a:rPr>
              <a:t> </a:t>
            </a:r>
            <a:r>
              <a:rPr lang="tr-TR" b="1" dirty="0">
                <a:latin typeface="Garamond" panose="02020404030301010803" pitchFamily="18" charset="0"/>
              </a:rPr>
              <a:t>Grup toplu iş sözleşmesi yapılmasına ilişkin uyuşmazlıkta grev oylaması </a:t>
            </a:r>
            <a:r>
              <a:rPr lang="tr-TR" b="1" dirty="0">
                <a:solidFill>
                  <a:srgbClr val="0070C0"/>
                </a:solidFill>
                <a:latin typeface="Garamond" panose="02020404030301010803" pitchFamily="18" charset="0"/>
              </a:rPr>
              <a:t>talebi</a:t>
            </a:r>
            <a:r>
              <a:rPr lang="tr-TR" dirty="0">
                <a:latin typeface="Garamond" panose="02020404030301010803" pitchFamily="18" charset="0"/>
              </a:rPr>
              <a:t>, </a:t>
            </a:r>
            <a:r>
              <a:rPr lang="tr-TR" u="sng" dirty="0">
                <a:latin typeface="Garamond" panose="02020404030301010803" pitchFamily="18" charset="0"/>
              </a:rPr>
              <a:t>grubun her bir işyerinin bağlı bulunduğu </a:t>
            </a:r>
            <a:r>
              <a:rPr lang="tr-TR" b="1" u="sng" dirty="0">
                <a:latin typeface="Garamond" panose="02020404030301010803" pitchFamily="18" charset="0"/>
              </a:rPr>
              <a:t>görevli makama</a:t>
            </a:r>
            <a:r>
              <a:rPr lang="tr-TR" dirty="0">
                <a:latin typeface="Garamond" panose="02020404030301010803" pitchFamily="18" charset="0"/>
              </a:rPr>
              <a:t> yapılır. Grev oylaması isteyen işçilerin sayısının yeterli orana ulaşıp ulaşmadığının tespiti ile </a:t>
            </a:r>
            <a:r>
              <a:rPr lang="tr-TR" b="1" u="sng" dirty="0">
                <a:latin typeface="Garamond" panose="02020404030301010803" pitchFamily="18" charset="0"/>
              </a:rPr>
              <a:t>grev oylamasının </a:t>
            </a:r>
            <a:r>
              <a:rPr lang="tr-TR" b="1" u="sng" dirty="0">
                <a:solidFill>
                  <a:srgbClr val="0070C0"/>
                </a:solidFill>
                <a:latin typeface="Garamond" panose="02020404030301010803" pitchFamily="18" charset="0"/>
              </a:rPr>
              <a:t>sonuçları</a:t>
            </a:r>
            <a:r>
              <a:rPr lang="tr-TR" dirty="0">
                <a:solidFill>
                  <a:srgbClr val="0070C0"/>
                </a:solidFill>
                <a:latin typeface="Garamond" panose="02020404030301010803" pitchFamily="18" charset="0"/>
              </a:rPr>
              <a:t> </a:t>
            </a:r>
            <a:r>
              <a:rPr lang="tr-TR" b="1" dirty="0">
                <a:latin typeface="Garamond" panose="02020404030301010803" pitchFamily="18" charset="0"/>
              </a:rPr>
              <a:t>her işyeri için ayrıca belirlenir.</a:t>
            </a: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43</a:t>
            </a:fld>
            <a:endParaRPr lang="tr-TR" dirty="0">
              <a:solidFill>
                <a:schemeClr val="bg1"/>
              </a:solidFill>
            </a:endParaRPr>
          </a:p>
        </p:txBody>
      </p:sp>
    </p:spTree>
    <p:extLst>
      <p:ext uri="{BB962C8B-B14F-4D97-AF65-F5344CB8AC3E}">
        <p14:creationId xmlns:p14="http://schemas.microsoft.com/office/powerpoint/2010/main" val="39712988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28650" y="365129"/>
            <a:ext cx="7886700" cy="942464"/>
          </a:xfrm>
        </p:spPr>
        <p:txBody>
          <a:bodyPr/>
          <a:lstStyle/>
          <a:p>
            <a:pPr algn="ctr"/>
            <a:r>
              <a:rPr lang="tr-TR" dirty="0" smtClean="0">
                <a:solidFill>
                  <a:schemeClr val="bg1"/>
                </a:solidFill>
              </a:rPr>
              <a:t>Grev ve Lokavt Yasakları-1</a:t>
            </a:r>
            <a:endParaRPr lang="tr-TR" dirty="0">
              <a:solidFill>
                <a:schemeClr val="bg1"/>
              </a:solidFill>
            </a:endParaRPr>
          </a:p>
        </p:txBody>
      </p:sp>
      <p:sp>
        <p:nvSpPr>
          <p:cNvPr id="3" name="İçerik Yer Tutucusu 2"/>
          <p:cNvSpPr>
            <a:spLocks noGrp="1"/>
          </p:cNvSpPr>
          <p:nvPr>
            <p:ph idx="1"/>
          </p:nvPr>
        </p:nvSpPr>
        <p:spPr>
          <a:xfrm>
            <a:off x="628650" y="1517904"/>
            <a:ext cx="7886700" cy="4659059"/>
          </a:xfrm>
        </p:spPr>
        <p:txBody>
          <a:bodyPr>
            <a:normAutofit fontScale="92500" lnSpcReduction="20000"/>
          </a:bodyPr>
          <a:lstStyle/>
          <a:p>
            <a:pPr algn="just"/>
            <a:r>
              <a:rPr lang="tr-TR" dirty="0">
                <a:latin typeface="Garamond" panose="02020404030301010803" pitchFamily="18" charset="0"/>
              </a:rPr>
              <a:t>Can ve mal kurtarma </a:t>
            </a:r>
            <a:r>
              <a:rPr lang="tr-TR" dirty="0" smtClean="0">
                <a:latin typeface="Garamond" panose="02020404030301010803" pitchFamily="18" charset="0"/>
              </a:rPr>
              <a:t>işlerinde</a:t>
            </a:r>
          </a:p>
          <a:p>
            <a:pPr algn="just"/>
            <a:r>
              <a:rPr lang="tr-TR" dirty="0" smtClean="0">
                <a:latin typeface="Garamond" panose="02020404030301010803" pitchFamily="18" charset="0"/>
              </a:rPr>
              <a:t>Cenaze </a:t>
            </a:r>
            <a:r>
              <a:rPr lang="tr-TR" dirty="0">
                <a:latin typeface="Garamond" panose="02020404030301010803" pitchFamily="18" charset="0"/>
              </a:rPr>
              <a:t>işlerinde ve </a:t>
            </a:r>
            <a:r>
              <a:rPr lang="tr-TR" dirty="0" smtClean="0">
                <a:latin typeface="Garamond" panose="02020404030301010803" pitchFamily="18" charset="0"/>
              </a:rPr>
              <a:t>mezarlıklarda</a:t>
            </a:r>
          </a:p>
          <a:p>
            <a:pPr algn="just"/>
            <a:r>
              <a:rPr lang="tr-TR" dirty="0" smtClean="0">
                <a:latin typeface="Garamond" panose="02020404030301010803" pitchFamily="18" charset="0"/>
              </a:rPr>
              <a:t>Şehir </a:t>
            </a:r>
            <a:r>
              <a:rPr lang="tr-TR" dirty="0">
                <a:latin typeface="Garamond" panose="02020404030301010803" pitchFamily="18" charset="0"/>
              </a:rPr>
              <a:t>şebeke suyu, elektrik, doğal gaz, petrol üretimi, tasfiyesi ve dağıtımı ile nafta veya doğalgazdan başlayan petrokimya </a:t>
            </a:r>
            <a:r>
              <a:rPr lang="tr-TR" dirty="0" smtClean="0">
                <a:latin typeface="Garamond" panose="02020404030301010803" pitchFamily="18" charset="0"/>
              </a:rPr>
              <a:t>işlerinde</a:t>
            </a:r>
          </a:p>
          <a:p>
            <a:pPr algn="just"/>
            <a:r>
              <a:rPr lang="tr-TR" dirty="0" smtClean="0">
                <a:latin typeface="Garamond" panose="02020404030301010803" pitchFamily="18" charset="0"/>
              </a:rPr>
              <a:t>Millî </a:t>
            </a:r>
            <a:r>
              <a:rPr lang="tr-TR" dirty="0">
                <a:latin typeface="Garamond" panose="02020404030301010803" pitchFamily="18" charset="0"/>
              </a:rPr>
              <a:t>Savunma Bakanlığı ile Jandarma Genel Komutanlığı ve Sahil Güvenlik Komutanlığınca doğrudan işletilen </a:t>
            </a:r>
            <a:r>
              <a:rPr lang="tr-TR" dirty="0" smtClean="0">
                <a:latin typeface="Garamond" panose="02020404030301010803" pitchFamily="18" charset="0"/>
              </a:rPr>
              <a:t>işyerlerinde</a:t>
            </a:r>
          </a:p>
          <a:p>
            <a:pPr algn="just"/>
            <a:r>
              <a:rPr lang="tr-TR" dirty="0" smtClean="0">
                <a:latin typeface="Garamond" panose="02020404030301010803" pitchFamily="18" charset="0"/>
              </a:rPr>
              <a:t>Kamu </a:t>
            </a:r>
            <a:r>
              <a:rPr lang="tr-TR" dirty="0">
                <a:latin typeface="Garamond" panose="02020404030301010803" pitchFamily="18" charset="0"/>
              </a:rPr>
              <a:t>kuruluşlarınca yürütülen </a:t>
            </a:r>
            <a:r>
              <a:rPr lang="tr-TR" dirty="0" smtClean="0">
                <a:latin typeface="Garamond" panose="02020404030301010803" pitchFamily="18" charset="0"/>
              </a:rPr>
              <a:t>itfaiye ve hastanelerde</a:t>
            </a:r>
          </a:p>
          <a:p>
            <a:pPr algn="just"/>
            <a:r>
              <a:rPr lang="tr-TR" dirty="0" smtClean="0">
                <a:latin typeface="Garamond" panose="02020404030301010803" pitchFamily="18" charset="0"/>
              </a:rPr>
              <a:t>Başladığı </a:t>
            </a:r>
            <a:r>
              <a:rPr lang="tr-TR" dirty="0">
                <a:latin typeface="Garamond" panose="02020404030301010803" pitchFamily="18" charset="0"/>
              </a:rPr>
              <a:t>yolculuğu yurt içindeki varış yerlerinde bitirmemiş deniz, hava, demir ve kara ulaştırma </a:t>
            </a:r>
            <a:r>
              <a:rPr lang="tr-TR" dirty="0" smtClean="0">
                <a:latin typeface="Garamond" panose="02020404030301010803" pitchFamily="18" charset="0"/>
              </a:rPr>
              <a:t>araçlarında</a:t>
            </a:r>
          </a:p>
          <a:p>
            <a:pPr marL="0" indent="0" algn="just">
              <a:buNone/>
            </a:pPr>
            <a:r>
              <a:rPr lang="tr-TR" b="1" dirty="0" smtClean="0">
                <a:latin typeface="Garamond" panose="02020404030301010803" pitchFamily="18" charset="0"/>
              </a:rPr>
              <a:t>     grev </a:t>
            </a:r>
            <a:r>
              <a:rPr lang="tr-TR" b="1" dirty="0">
                <a:latin typeface="Garamond" panose="02020404030301010803" pitchFamily="18" charset="0"/>
              </a:rPr>
              <a:t>ve lokavt </a:t>
            </a:r>
            <a:r>
              <a:rPr lang="tr-TR" b="1" dirty="0" smtClean="0">
                <a:latin typeface="Garamond" panose="02020404030301010803" pitchFamily="18" charset="0"/>
              </a:rPr>
              <a:t>yapılamaz!</a:t>
            </a:r>
            <a:endParaRPr lang="tr-TR" b="1" dirty="0">
              <a:latin typeface="Garamond" panose="02020404030301010803" pitchFamily="18" charset="0"/>
            </a:endParaRP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44</a:t>
            </a:fld>
            <a:endParaRPr lang="tr-TR" dirty="0">
              <a:solidFill>
                <a:schemeClr val="bg1"/>
              </a:solidFill>
            </a:endParaRPr>
          </a:p>
        </p:txBody>
      </p:sp>
    </p:spTree>
    <p:extLst>
      <p:ext uri="{BB962C8B-B14F-4D97-AF65-F5344CB8AC3E}">
        <p14:creationId xmlns:p14="http://schemas.microsoft.com/office/powerpoint/2010/main" val="421404016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28650" y="365129"/>
            <a:ext cx="7886700" cy="933320"/>
          </a:xfrm>
        </p:spPr>
        <p:txBody>
          <a:bodyPr/>
          <a:lstStyle/>
          <a:p>
            <a:pPr algn="ctr"/>
            <a:r>
              <a:rPr lang="tr-TR" dirty="0">
                <a:solidFill>
                  <a:prstClr val="white"/>
                </a:solidFill>
              </a:rPr>
              <a:t>Grev ve Lokavt </a:t>
            </a:r>
            <a:r>
              <a:rPr lang="tr-TR" dirty="0" smtClean="0">
                <a:solidFill>
                  <a:prstClr val="white"/>
                </a:solidFill>
              </a:rPr>
              <a:t>Yasakları-2</a:t>
            </a:r>
            <a:endParaRPr lang="tr-TR" dirty="0"/>
          </a:p>
        </p:txBody>
      </p:sp>
      <p:sp>
        <p:nvSpPr>
          <p:cNvPr id="3" name="İçerik Yer Tutucusu 2"/>
          <p:cNvSpPr>
            <a:spLocks noGrp="1"/>
          </p:cNvSpPr>
          <p:nvPr>
            <p:ph idx="1"/>
          </p:nvPr>
        </p:nvSpPr>
        <p:spPr>
          <a:xfrm>
            <a:off x="628650" y="1563625"/>
            <a:ext cx="7886700" cy="4581144"/>
          </a:xfrm>
        </p:spPr>
        <p:txBody>
          <a:bodyPr>
            <a:normAutofit/>
          </a:bodyPr>
          <a:lstStyle/>
          <a:p>
            <a:pPr algn="just"/>
            <a:r>
              <a:rPr lang="tr-TR" sz="3200" b="1" dirty="0">
                <a:latin typeface="Garamond" panose="02020404030301010803" pitchFamily="18" charset="0"/>
              </a:rPr>
              <a:t>Cumhurbaşkanı</a:t>
            </a:r>
            <a:r>
              <a:rPr lang="tr-TR" sz="3200" dirty="0">
                <a:latin typeface="Garamond" panose="02020404030301010803" pitchFamily="18" charset="0"/>
              </a:rPr>
              <a:t>, genel hayatı önemli ölçüde etkileyen </a:t>
            </a:r>
            <a:r>
              <a:rPr lang="tr-TR" sz="3200" b="1" dirty="0">
                <a:latin typeface="Garamond" panose="02020404030301010803" pitchFamily="18" charset="0"/>
              </a:rPr>
              <a:t>doğa olaylarının gerçekleştiği yerlerde</a:t>
            </a:r>
            <a:r>
              <a:rPr lang="tr-TR" sz="3200" dirty="0">
                <a:latin typeface="Garamond" panose="02020404030301010803" pitchFamily="18" charset="0"/>
              </a:rPr>
              <a:t> bu durumun </a:t>
            </a:r>
            <a:r>
              <a:rPr lang="tr-TR" sz="3200" b="1" dirty="0">
                <a:latin typeface="Garamond" panose="02020404030301010803" pitchFamily="18" charset="0"/>
              </a:rPr>
              <a:t>devamı süresince </a:t>
            </a:r>
            <a:r>
              <a:rPr lang="tr-TR" sz="3200" dirty="0">
                <a:latin typeface="Garamond" panose="02020404030301010803" pitchFamily="18" charset="0"/>
              </a:rPr>
              <a:t>yürürlükte kalmak kaydıyla </a:t>
            </a:r>
            <a:r>
              <a:rPr lang="tr-TR" sz="3200" b="1" dirty="0">
                <a:latin typeface="Garamond" panose="02020404030301010803" pitchFamily="18" charset="0"/>
              </a:rPr>
              <a:t>gerekli gördüğü işyerlerinde grev ve lokavtı yasaklayabilir</a:t>
            </a:r>
            <a:r>
              <a:rPr lang="tr-TR" sz="3200" b="1" dirty="0" smtClean="0">
                <a:latin typeface="Garamond" panose="02020404030301010803" pitchFamily="18" charset="0"/>
              </a:rPr>
              <a:t>.</a:t>
            </a:r>
          </a:p>
          <a:p>
            <a:pPr marL="0" indent="0" algn="just">
              <a:buNone/>
            </a:pPr>
            <a:r>
              <a:rPr lang="tr-TR" sz="3200" b="1" dirty="0" smtClean="0">
                <a:latin typeface="Garamond" panose="02020404030301010803" pitchFamily="18" charset="0"/>
              </a:rPr>
              <a:t> </a:t>
            </a:r>
          </a:p>
          <a:p>
            <a:pPr algn="just"/>
            <a:r>
              <a:rPr lang="tr-TR" sz="3200" u="sng" dirty="0" smtClean="0">
                <a:latin typeface="Garamond" panose="02020404030301010803" pitchFamily="18" charset="0"/>
              </a:rPr>
              <a:t>Yasağın </a:t>
            </a:r>
            <a:r>
              <a:rPr lang="tr-TR" sz="3200" u="sng" dirty="0">
                <a:latin typeface="Garamond" panose="02020404030301010803" pitchFamily="18" charset="0"/>
              </a:rPr>
              <a:t>kalkmasından itibaren</a:t>
            </a:r>
            <a:r>
              <a:rPr lang="tr-TR" sz="3200" dirty="0">
                <a:latin typeface="Garamond" panose="02020404030301010803" pitchFamily="18" charset="0"/>
              </a:rPr>
              <a:t> </a:t>
            </a:r>
            <a:r>
              <a:rPr lang="tr-TR" sz="3200" b="1" dirty="0" smtClean="0">
                <a:solidFill>
                  <a:srgbClr val="0070C0"/>
                </a:solidFill>
                <a:latin typeface="Garamond" panose="02020404030301010803" pitchFamily="18" charset="0"/>
              </a:rPr>
              <a:t>60 gün</a:t>
            </a:r>
            <a:r>
              <a:rPr lang="tr-TR" sz="3200" dirty="0" smtClean="0">
                <a:latin typeface="Garamond" panose="02020404030301010803" pitchFamily="18" charset="0"/>
              </a:rPr>
              <a:t> </a:t>
            </a:r>
            <a:r>
              <a:rPr lang="tr-TR" sz="3200" dirty="0">
                <a:latin typeface="Garamond" panose="02020404030301010803" pitchFamily="18" charset="0"/>
              </a:rPr>
              <a:t>içinde </a:t>
            </a:r>
            <a:r>
              <a:rPr lang="tr-TR" sz="3200" b="1" dirty="0" smtClean="0">
                <a:solidFill>
                  <a:srgbClr val="0070C0"/>
                </a:solidFill>
                <a:latin typeface="Garamond" panose="02020404030301010803" pitchFamily="18" charset="0"/>
              </a:rPr>
              <a:t>6iş </a:t>
            </a:r>
            <a:r>
              <a:rPr lang="tr-TR" sz="3200" b="1" dirty="0">
                <a:solidFill>
                  <a:srgbClr val="0070C0"/>
                </a:solidFill>
                <a:latin typeface="Garamond" panose="02020404030301010803" pitchFamily="18" charset="0"/>
              </a:rPr>
              <a:t>günü</a:t>
            </a:r>
            <a:r>
              <a:rPr lang="tr-TR" sz="3200" dirty="0">
                <a:latin typeface="Garamond" panose="02020404030301010803" pitchFamily="18" charset="0"/>
              </a:rPr>
              <a:t> önce </a:t>
            </a:r>
            <a:r>
              <a:rPr lang="tr-TR" sz="3200" dirty="0">
                <a:solidFill>
                  <a:srgbClr val="0070C0"/>
                </a:solidFill>
                <a:latin typeface="Garamond" panose="02020404030301010803" pitchFamily="18" charset="0"/>
              </a:rPr>
              <a:t>karşı tarafa bildirilmek kaydıyla</a:t>
            </a:r>
            <a:r>
              <a:rPr lang="tr-TR" sz="3200" dirty="0">
                <a:latin typeface="Garamond" panose="02020404030301010803" pitchFamily="18" charset="0"/>
              </a:rPr>
              <a:t> </a:t>
            </a:r>
            <a:r>
              <a:rPr lang="tr-TR" sz="3200" u="sng" dirty="0">
                <a:latin typeface="Garamond" panose="02020404030301010803" pitchFamily="18" charset="0"/>
              </a:rPr>
              <a:t>grev ve lokavt uygulamasına devam edilir</a:t>
            </a:r>
            <a:r>
              <a:rPr lang="tr-TR" sz="3200" u="sng" dirty="0" smtClean="0">
                <a:latin typeface="Garamond" panose="02020404030301010803" pitchFamily="18" charset="0"/>
              </a:rPr>
              <a:t>.</a:t>
            </a:r>
            <a:endParaRPr lang="tr-TR" sz="3200" u="sng" dirty="0">
              <a:latin typeface="Garamond" panose="02020404030301010803" pitchFamily="18" charset="0"/>
            </a:endParaRP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45</a:t>
            </a:fld>
            <a:endParaRPr lang="tr-TR" dirty="0">
              <a:solidFill>
                <a:schemeClr val="bg1"/>
              </a:solidFill>
            </a:endParaRPr>
          </a:p>
        </p:txBody>
      </p:sp>
    </p:spTree>
    <p:extLst>
      <p:ext uri="{BB962C8B-B14F-4D97-AF65-F5344CB8AC3E}">
        <p14:creationId xmlns:p14="http://schemas.microsoft.com/office/powerpoint/2010/main" val="72771646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28650" y="466344"/>
            <a:ext cx="7886700" cy="1224347"/>
          </a:xfrm>
        </p:spPr>
        <p:txBody>
          <a:bodyPr>
            <a:normAutofit fontScale="90000"/>
          </a:bodyPr>
          <a:lstStyle/>
          <a:p>
            <a:pPr algn="ctr"/>
            <a:r>
              <a:rPr lang="tr-TR" dirty="0">
                <a:solidFill>
                  <a:schemeClr val="bg1"/>
                </a:solidFill>
              </a:rPr>
              <a:t>Grev ve L</a:t>
            </a:r>
            <a:r>
              <a:rPr lang="tr-TR" dirty="0" smtClean="0">
                <a:solidFill>
                  <a:schemeClr val="bg1"/>
                </a:solidFill>
              </a:rPr>
              <a:t>okavtın Ertelenmesi</a:t>
            </a:r>
            <a:r>
              <a:rPr lang="tr-TR" dirty="0"/>
              <a:t/>
            </a:r>
            <a:br>
              <a:rPr lang="tr-TR" dirty="0"/>
            </a:br>
            <a:endParaRPr lang="tr-TR" dirty="0"/>
          </a:p>
        </p:txBody>
      </p:sp>
      <p:sp>
        <p:nvSpPr>
          <p:cNvPr id="3" name="İçerik Yer Tutucusu 2"/>
          <p:cNvSpPr>
            <a:spLocks noGrp="1"/>
          </p:cNvSpPr>
          <p:nvPr>
            <p:ph idx="1"/>
          </p:nvPr>
        </p:nvSpPr>
        <p:spPr>
          <a:xfrm>
            <a:off x="628650" y="1508760"/>
            <a:ext cx="7886700" cy="4668203"/>
          </a:xfrm>
        </p:spPr>
        <p:txBody>
          <a:bodyPr>
            <a:normAutofit fontScale="92500" lnSpcReduction="20000"/>
          </a:bodyPr>
          <a:lstStyle/>
          <a:p>
            <a:pPr algn="just"/>
            <a:r>
              <a:rPr lang="tr-TR" dirty="0">
                <a:latin typeface="Garamond" panose="02020404030301010803" pitchFamily="18" charset="0"/>
              </a:rPr>
              <a:t>Karar verilmiş veya başlanmış olan kanuni bir grev veya lokavt; </a:t>
            </a:r>
            <a:r>
              <a:rPr lang="tr-TR" b="1" dirty="0">
                <a:latin typeface="Garamond" panose="02020404030301010803" pitchFamily="18" charset="0"/>
              </a:rPr>
              <a:t>genel sağlığı veya millî </a:t>
            </a:r>
            <a:r>
              <a:rPr lang="tr-TR" b="1" dirty="0" smtClean="0">
                <a:latin typeface="Garamond" panose="02020404030301010803" pitchFamily="18" charset="0"/>
              </a:rPr>
              <a:t>güvenliği bozucu </a:t>
            </a:r>
            <a:r>
              <a:rPr lang="tr-TR" b="1" dirty="0">
                <a:latin typeface="Garamond" panose="02020404030301010803" pitchFamily="18" charset="0"/>
              </a:rPr>
              <a:t>nitelikte </a:t>
            </a:r>
            <a:r>
              <a:rPr lang="tr-TR" dirty="0">
                <a:latin typeface="Garamond" panose="02020404030301010803" pitchFamily="18" charset="0"/>
              </a:rPr>
              <a:t>ise </a:t>
            </a:r>
            <a:r>
              <a:rPr lang="tr-TR" b="1" dirty="0">
                <a:latin typeface="Garamond" panose="02020404030301010803" pitchFamily="18" charset="0"/>
              </a:rPr>
              <a:t>Cumhurbaşkanı</a:t>
            </a:r>
            <a:r>
              <a:rPr lang="tr-TR" dirty="0">
                <a:latin typeface="Garamond" panose="02020404030301010803" pitchFamily="18" charset="0"/>
              </a:rPr>
              <a:t> bu uyuşmazlıkta grev ve lokavtı </a:t>
            </a:r>
            <a:r>
              <a:rPr lang="tr-TR" b="1" dirty="0" smtClean="0">
                <a:solidFill>
                  <a:srgbClr val="0070C0"/>
                </a:solidFill>
                <a:latin typeface="Garamond" panose="02020404030301010803" pitchFamily="18" charset="0"/>
              </a:rPr>
              <a:t>60 gün </a:t>
            </a:r>
            <a:r>
              <a:rPr lang="tr-TR" b="1" dirty="0">
                <a:solidFill>
                  <a:srgbClr val="0070C0"/>
                </a:solidFill>
                <a:latin typeface="Garamond" panose="02020404030301010803" pitchFamily="18" charset="0"/>
              </a:rPr>
              <a:t>süre </a:t>
            </a:r>
            <a:r>
              <a:rPr lang="tr-TR" dirty="0">
                <a:latin typeface="Garamond" panose="02020404030301010803" pitchFamily="18" charset="0"/>
              </a:rPr>
              <a:t>ile </a:t>
            </a:r>
            <a:r>
              <a:rPr lang="tr-TR" b="1" dirty="0">
                <a:latin typeface="Garamond" panose="02020404030301010803" pitchFamily="18" charset="0"/>
              </a:rPr>
              <a:t>erteleyebilir</a:t>
            </a:r>
            <a:r>
              <a:rPr lang="tr-TR" dirty="0">
                <a:latin typeface="Garamond" panose="02020404030301010803" pitchFamily="18" charset="0"/>
              </a:rPr>
              <a:t>. Erteleme süresi, kararın yayımı tarihinde </a:t>
            </a:r>
            <a:r>
              <a:rPr lang="tr-TR" dirty="0" smtClean="0">
                <a:latin typeface="Garamond" panose="02020404030301010803" pitchFamily="18" charset="0"/>
              </a:rPr>
              <a:t>başlar.</a:t>
            </a:r>
          </a:p>
          <a:p>
            <a:pPr algn="just"/>
            <a:r>
              <a:rPr lang="tr-TR" dirty="0" smtClean="0">
                <a:latin typeface="Garamond" panose="02020404030301010803" pitchFamily="18" charset="0"/>
              </a:rPr>
              <a:t>Erteleme </a:t>
            </a:r>
            <a:r>
              <a:rPr lang="tr-TR" dirty="0">
                <a:latin typeface="Garamond" panose="02020404030301010803" pitchFamily="18" charset="0"/>
              </a:rPr>
              <a:t>kararının yürürlüğe girmesi üzerine, </a:t>
            </a:r>
            <a:r>
              <a:rPr lang="tr-TR" b="1" dirty="0" smtClean="0">
                <a:latin typeface="Garamond" panose="02020404030301010803" pitchFamily="18" charset="0"/>
              </a:rPr>
              <a:t>arabulucu</a:t>
            </a:r>
            <a:r>
              <a:rPr lang="tr-TR" dirty="0" smtClean="0">
                <a:latin typeface="Garamond" panose="02020404030301010803" pitchFamily="18" charset="0"/>
              </a:rPr>
              <a:t> uyuşmazlığın </a:t>
            </a:r>
            <a:r>
              <a:rPr lang="tr-TR" dirty="0">
                <a:latin typeface="Garamond" panose="02020404030301010803" pitchFamily="18" charset="0"/>
              </a:rPr>
              <a:t>çözümü için erteleme süresince </a:t>
            </a:r>
            <a:r>
              <a:rPr lang="tr-TR" b="1" dirty="0">
                <a:latin typeface="Garamond" panose="02020404030301010803" pitchFamily="18" charset="0"/>
              </a:rPr>
              <a:t>her türlü çabayı gösterir.</a:t>
            </a:r>
            <a:r>
              <a:rPr lang="tr-TR" dirty="0">
                <a:latin typeface="Garamond" panose="02020404030301010803" pitchFamily="18" charset="0"/>
              </a:rPr>
              <a:t> Erteleme süresi içerisinde taraflar aralarında anlaşarak uyuşmazlığı özel hakeme de </a:t>
            </a:r>
            <a:r>
              <a:rPr lang="tr-TR" dirty="0" smtClean="0">
                <a:latin typeface="Garamond" panose="02020404030301010803" pitchFamily="18" charset="0"/>
              </a:rPr>
              <a:t>götürebilir.</a:t>
            </a:r>
          </a:p>
          <a:p>
            <a:pPr algn="just"/>
            <a:r>
              <a:rPr lang="tr-TR" b="1" dirty="0" smtClean="0">
                <a:latin typeface="Garamond" panose="02020404030301010803" pitchFamily="18" charset="0"/>
              </a:rPr>
              <a:t>Erteleme </a:t>
            </a:r>
            <a:r>
              <a:rPr lang="tr-TR" b="1" dirty="0">
                <a:latin typeface="Garamond" panose="02020404030301010803" pitchFamily="18" charset="0"/>
              </a:rPr>
              <a:t>süresinin sonunda anlaşma sağlanamazsa</a:t>
            </a:r>
            <a:r>
              <a:rPr lang="tr-TR" dirty="0">
                <a:latin typeface="Garamond" panose="02020404030301010803" pitchFamily="18" charset="0"/>
              </a:rPr>
              <a:t>, </a:t>
            </a:r>
            <a:r>
              <a:rPr lang="tr-TR" b="1" dirty="0" smtClean="0">
                <a:solidFill>
                  <a:srgbClr val="0070C0"/>
                </a:solidFill>
                <a:latin typeface="Garamond" panose="02020404030301010803" pitchFamily="18" charset="0"/>
              </a:rPr>
              <a:t>6iş </a:t>
            </a:r>
            <a:r>
              <a:rPr lang="tr-TR" b="1" dirty="0">
                <a:solidFill>
                  <a:srgbClr val="0070C0"/>
                </a:solidFill>
                <a:latin typeface="Garamond" panose="02020404030301010803" pitchFamily="18" charset="0"/>
              </a:rPr>
              <a:t>günü</a:t>
            </a:r>
            <a:r>
              <a:rPr lang="tr-TR" dirty="0">
                <a:latin typeface="Garamond" panose="02020404030301010803" pitchFamily="18" charset="0"/>
              </a:rPr>
              <a:t> içinde taraflardan birinin </a:t>
            </a:r>
            <a:r>
              <a:rPr lang="tr-TR" u="sng" dirty="0">
                <a:latin typeface="Garamond" panose="02020404030301010803" pitchFamily="18" charset="0"/>
              </a:rPr>
              <a:t>başvurusu üzerine uyuşmazlık Yüksek Hakem Kurulunca </a:t>
            </a:r>
            <a:r>
              <a:rPr lang="tr-TR" dirty="0">
                <a:latin typeface="Garamond" panose="02020404030301010803" pitchFamily="18" charset="0"/>
              </a:rPr>
              <a:t>çözülür. </a:t>
            </a:r>
            <a:r>
              <a:rPr lang="tr-TR" b="1" dirty="0">
                <a:latin typeface="Garamond" panose="02020404030301010803" pitchFamily="18" charset="0"/>
              </a:rPr>
              <a:t>Aksi takdirde</a:t>
            </a:r>
            <a:r>
              <a:rPr lang="tr-TR" dirty="0">
                <a:latin typeface="Garamond" panose="02020404030301010803" pitchFamily="18" charset="0"/>
              </a:rPr>
              <a:t> işçi sendikasının </a:t>
            </a:r>
            <a:r>
              <a:rPr lang="tr-TR" b="1" dirty="0">
                <a:latin typeface="Garamond" panose="02020404030301010803" pitchFamily="18" charset="0"/>
              </a:rPr>
              <a:t>yetkisi </a:t>
            </a:r>
            <a:r>
              <a:rPr lang="tr-TR" b="1" dirty="0" smtClean="0">
                <a:latin typeface="Garamond" panose="02020404030301010803" pitchFamily="18" charset="0"/>
              </a:rPr>
              <a:t>düşer.</a:t>
            </a:r>
            <a:endParaRPr lang="tr-TR" b="1" dirty="0">
              <a:latin typeface="Garamond" panose="02020404030301010803" pitchFamily="18" charset="0"/>
            </a:endParaRP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46</a:t>
            </a:fld>
            <a:endParaRPr lang="tr-TR" dirty="0">
              <a:solidFill>
                <a:schemeClr val="bg1"/>
              </a:solidFill>
            </a:endParaRPr>
          </a:p>
        </p:txBody>
      </p:sp>
    </p:spTree>
    <p:extLst>
      <p:ext uri="{BB962C8B-B14F-4D97-AF65-F5344CB8AC3E}">
        <p14:creationId xmlns:p14="http://schemas.microsoft.com/office/powerpoint/2010/main" val="178730568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60704" y="365129"/>
            <a:ext cx="7454646" cy="1015616"/>
          </a:xfrm>
        </p:spPr>
        <p:txBody>
          <a:bodyPr/>
          <a:lstStyle/>
          <a:p>
            <a:pPr algn="ctr"/>
            <a:r>
              <a:rPr lang="tr-TR" b="1" dirty="0">
                <a:solidFill>
                  <a:schemeClr val="bg1"/>
                </a:solidFill>
              </a:rPr>
              <a:t>Grev ve lokavtın uygulanması</a:t>
            </a:r>
          </a:p>
        </p:txBody>
      </p:sp>
      <p:sp>
        <p:nvSpPr>
          <p:cNvPr id="3" name="İçerik Yer Tutucusu 2"/>
          <p:cNvSpPr>
            <a:spLocks noGrp="1"/>
          </p:cNvSpPr>
          <p:nvPr>
            <p:ph idx="1"/>
          </p:nvPr>
        </p:nvSpPr>
        <p:spPr>
          <a:xfrm>
            <a:off x="628650" y="1581912"/>
            <a:ext cx="7886700" cy="4774441"/>
          </a:xfrm>
        </p:spPr>
        <p:txBody>
          <a:bodyPr>
            <a:normAutofit fontScale="70000" lnSpcReduction="20000"/>
          </a:bodyPr>
          <a:lstStyle/>
          <a:p>
            <a:pPr algn="just"/>
            <a:r>
              <a:rPr lang="tr-TR" b="1" dirty="0" smtClean="0">
                <a:latin typeface="Garamond" panose="02020404030301010803" pitchFamily="18" charset="0"/>
              </a:rPr>
              <a:t>İşçiler</a:t>
            </a:r>
            <a:r>
              <a:rPr lang="tr-TR" dirty="0" smtClean="0">
                <a:latin typeface="Garamond" panose="02020404030301010803" pitchFamily="18" charset="0"/>
              </a:rPr>
              <a:t> </a:t>
            </a:r>
            <a:r>
              <a:rPr lang="tr-TR" dirty="0">
                <a:latin typeface="Garamond" panose="02020404030301010803" pitchFamily="18" charset="0"/>
              </a:rPr>
              <a:t>greve </a:t>
            </a:r>
            <a:r>
              <a:rPr lang="tr-TR" u="sng" dirty="0">
                <a:latin typeface="Garamond" panose="02020404030301010803" pitchFamily="18" charset="0"/>
              </a:rPr>
              <a:t>katılıp katılmamakta </a:t>
            </a:r>
            <a:r>
              <a:rPr lang="tr-TR" b="1" dirty="0" smtClean="0">
                <a:latin typeface="Garamond" panose="02020404030301010803" pitchFamily="18" charset="0"/>
              </a:rPr>
              <a:t>serbesttir</a:t>
            </a:r>
            <a:r>
              <a:rPr lang="tr-TR" dirty="0" smtClean="0">
                <a:latin typeface="Garamond" panose="02020404030301010803" pitchFamily="18" charset="0"/>
              </a:rPr>
              <a:t>.</a:t>
            </a:r>
          </a:p>
          <a:p>
            <a:pPr algn="just"/>
            <a:r>
              <a:rPr lang="tr-TR" dirty="0" smtClean="0">
                <a:latin typeface="Garamond" panose="02020404030301010803" pitchFamily="18" charset="0"/>
              </a:rPr>
              <a:t>Greve </a:t>
            </a:r>
            <a:r>
              <a:rPr lang="tr-TR" dirty="0">
                <a:latin typeface="Garamond" panose="02020404030301010803" pitchFamily="18" charset="0"/>
              </a:rPr>
              <a:t>katılan işçiler ile lokavta maruz kalan işçiler </a:t>
            </a:r>
            <a:r>
              <a:rPr lang="tr-TR" b="1" dirty="0">
                <a:latin typeface="Garamond" panose="02020404030301010803" pitchFamily="18" charset="0"/>
              </a:rPr>
              <a:t>işyerinden ayrılmak </a:t>
            </a:r>
            <a:r>
              <a:rPr lang="tr-TR" b="1" dirty="0" smtClean="0">
                <a:latin typeface="Garamond" panose="02020404030301010803" pitchFamily="18" charset="0"/>
              </a:rPr>
              <a:t>zorundadır</a:t>
            </a:r>
            <a:r>
              <a:rPr lang="tr-TR" dirty="0" smtClean="0">
                <a:latin typeface="Garamond" panose="02020404030301010803" pitchFamily="18" charset="0"/>
              </a:rPr>
              <a:t>.</a:t>
            </a:r>
          </a:p>
          <a:p>
            <a:pPr algn="just"/>
            <a:r>
              <a:rPr lang="tr-TR" dirty="0" smtClean="0">
                <a:latin typeface="Garamond" panose="02020404030301010803" pitchFamily="18" charset="0"/>
              </a:rPr>
              <a:t>Greve </a:t>
            </a:r>
            <a:r>
              <a:rPr lang="tr-TR" b="1" dirty="0">
                <a:latin typeface="Garamond" panose="02020404030301010803" pitchFamily="18" charset="0"/>
              </a:rPr>
              <a:t>katılmayan</a:t>
            </a:r>
            <a:r>
              <a:rPr lang="tr-TR" dirty="0">
                <a:latin typeface="Garamond" panose="02020404030301010803" pitchFamily="18" charset="0"/>
              </a:rPr>
              <a:t> veya katılmaktan vazgeçenlerin işyerinde </a:t>
            </a:r>
            <a:r>
              <a:rPr lang="tr-TR" b="1" dirty="0">
                <a:latin typeface="Garamond" panose="02020404030301010803" pitchFamily="18" charset="0"/>
              </a:rPr>
              <a:t>çalışmaları</a:t>
            </a:r>
            <a:r>
              <a:rPr lang="tr-TR" dirty="0">
                <a:latin typeface="Garamond" panose="02020404030301010803" pitchFamily="18" charset="0"/>
              </a:rPr>
              <a:t> hiçbir şekilde </a:t>
            </a:r>
            <a:r>
              <a:rPr lang="tr-TR" b="1" dirty="0">
                <a:latin typeface="Garamond" panose="02020404030301010803" pitchFamily="18" charset="0"/>
              </a:rPr>
              <a:t>engellenemez</a:t>
            </a:r>
            <a:r>
              <a:rPr lang="tr-TR" dirty="0">
                <a:latin typeface="Garamond" panose="02020404030301010803" pitchFamily="18" charset="0"/>
              </a:rPr>
              <a:t>. Ancak, </a:t>
            </a:r>
            <a:r>
              <a:rPr lang="tr-TR" b="1" dirty="0">
                <a:latin typeface="Garamond" panose="02020404030301010803" pitchFamily="18" charset="0"/>
              </a:rPr>
              <a:t>işveren</a:t>
            </a:r>
            <a:r>
              <a:rPr lang="tr-TR" dirty="0">
                <a:latin typeface="Garamond" panose="02020404030301010803" pitchFamily="18" charset="0"/>
              </a:rPr>
              <a:t> bu </a:t>
            </a:r>
            <a:r>
              <a:rPr lang="tr-TR" u="sng" dirty="0">
                <a:latin typeface="Garamond" panose="02020404030301010803" pitchFamily="18" charset="0"/>
              </a:rPr>
              <a:t>işçileri çalıştırıp çalıştırmamakta </a:t>
            </a:r>
            <a:r>
              <a:rPr lang="tr-TR" b="1" dirty="0" smtClean="0">
                <a:latin typeface="Garamond" panose="02020404030301010803" pitchFamily="18" charset="0"/>
              </a:rPr>
              <a:t>serbesttir</a:t>
            </a:r>
            <a:r>
              <a:rPr lang="tr-TR" dirty="0" smtClean="0">
                <a:latin typeface="Garamond" panose="02020404030301010803" pitchFamily="18" charset="0"/>
              </a:rPr>
              <a:t>.</a:t>
            </a:r>
          </a:p>
          <a:p>
            <a:pPr algn="just"/>
            <a:r>
              <a:rPr lang="tr-TR" dirty="0" smtClean="0">
                <a:latin typeface="Garamond" panose="02020404030301010803" pitchFamily="18" charset="0"/>
              </a:rPr>
              <a:t>Greve </a:t>
            </a:r>
            <a:r>
              <a:rPr lang="tr-TR" dirty="0">
                <a:latin typeface="Garamond" panose="02020404030301010803" pitchFamily="18" charset="0"/>
              </a:rPr>
              <a:t>katılan veya lokavta maruz kalan işçilerin işyerine giriş çıkışı engellemeleri </a:t>
            </a:r>
            <a:r>
              <a:rPr lang="tr-TR" dirty="0" smtClean="0">
                <a:latin typeface="Garamond" panose="02020404030301010803" pitchFamily="18" charset="0"/>
              </a:rPr>
              <a:t>yasaktır.</a:t>
            </a:r>
          </a:p>
          <a:p>
            <a:pPr algn="just"/>
            <a:r>
              <a:rPr lang="tr-TR" dirty="0" smtClean="0">
                <a:latin typeface="Garamond" panose="02020404030301010803" pitchFamily="18" charset="0"/>
              </a:rPr>
              <a:t>Grev </a:t>
            </a:r>
            <a:r>
              <a:rPr lang="tr-TR" u="sng" dirty="0">
                <a:latin typeface="Garamond" panose="02020404030301010803" pitchFamily="18" charset="0"/>
              </a:rPr>
              <a:t>başlamadan önce üretilen </a:t>
            </a:r>
            <a:r>
              <a:rPr lang="tr-TR" b="1" dirty="0">
                <a:latin typeface="Garamond" panose="02020404030301010803" pitchFamily="18" charset="0"/>
              </a:rPr>
              <a:t>ürünlerin satılmasına ve işyeri dışına çıkarılmasına engel </a:t>
            </a:r>
            <a:r>
              <a:rPr lang="tr-TR" b="1" dirty="0" smtClean="0">
                <a:latin typeface="Garamond" panose="02020404030301010803" pitchFamily="18" charset="0"/>
              </a:rPr>
              <a:t>olunamaz</a:t>
            </a:r>
            <a:r>
              <a:rPr lang="tr-TR" dirty="0" smtClean="0">
                <a:latin typeface="Garamond" panose="02020404030301010803" pitchFamily="18" charset="0"/>
              </a:rPr>
              <a:t>.</a:t>
            </a:r>
          </a:p>
          <a:p>
            <a:pPr algn="just"/>
            <a:r>
              <a:rPr lang="tr-TR" dirty="0" smtClean="0">
                <a:latin typeface="Garamond" panose="02020404030301010803" pitchFamily="18" charset="0"/>
              </a:rPr>
              <a:t>Greve </a:t>
            </a:r>
            <a:r>
              <a:rPr lang="tr-TR" dirty="0">
                <a:latin typeface="Garamond" panose="02020404030301010803" pitchFamily="18" charset="0"/>
              </a:rPr>
              <a:t>katılmayıp çalışan işçilerin ürettiği ürünlerin satılmasına ve işyeri dışına çıkarılmasına, işyeri için gerekli maddelerin, araç ve gereçlerin işyerine sokulmasına engel olunamaz. </a:t>
            </a:r>
            <a:endParaRPr lang="tr-TR" dirty="0" smtClean="0">
              <a:latin typeface="Garamond" panose="02020404030301010803" pitchFamily="18" charset="0"/>
            </a:endParaRPr>
          </a:p>
          <a:p>
            <a:pPr algn="just"/>
            <a:r>
              <a:rPr lang="tr-TR" dirty="0" smtClean="0">
                <a:latin typeface="Garamond" panose="02020404030301010803" pitchFamily="18" charset="0"/>
              </a:rPr>
              <a:t>Grev </a:t>
            </a:r>
            <a:r>
              <a:rPr lang="tr-TR" dirty="0">
                <a:latin typeface="Garamond" panose="02020404030301010803" pitchFamily="18" charset="0"/>
              </a:rPr>
              <a:t>esnasında greve karar veren </a:t>
            </a:r>
            <a:r>
              <a:rPr lang="tr-TR" b="1" dirty="0">
                <a:latin typeface="Garamond" panose="02020404030301010803" pitchFamily="18" charset="0"/>
              </a:rPr>
              <a:t>sendikanın kusurlu hareketi </a:t>
            </a:r>
            <a:r>
              <a:rPr lang="tr-TR" dirty="0">
                <a:latin typeface="Garamond" panose="02020404030301010803" pitchFamily="18" charset="0"/>
              </a:rPr>
              <a:t>sonucu grev uygulanan işyerinde neden olunan </a:t>
            </a:r>
            <a:r>
              <a:rPr lang="tr-TR" b="1" dirty="0">
                <a:latin typeface="Garamond" panose="02020404030301010803" pitchFamily="18" charset="0"/>
              </a:rPr>
              <a:t>maddi zarardan </a:t>
            </a:r>
            <a:r>
              <a:rPr lang="tr-TR" b="1" dirty="0">
                <a:solidFill>
                  <a:srgbClr val="0070C0"/>
                </a:solidFill>
                <a:latin typeface="Garamond" panose="02020404030301010803" pitchFamily="18" charset="0"/>
              </a:rPr>
              <a:t>sendika</a:t>
            </a:r>
            <a:r>
              <a:rPr lang="tr-TR" b="1" dirty="0">
                <a:latin typeface="Garamond" panose="02020404030301010803" pitchFamily="18" charset="0"/>
              </a:rPr>
              <a:t> sorumludur</a:t>
            </a:r>
            <a:r>
              <a:rPr lang="tr-TR" dirty="0">
                <a:latin typeface="Garamond" panose="02020404030301010803" pitchFamily="18" charset="0"/>
              </a:rPr>
              <a:t>. Yetkili işçi sendikasının kararı olmadan </a:t>
            </a:r>
            <a:r>
              <a:rPr lang="tr-TR" b="1" dirty="0">
                <a:latin typeface="Garamond" panose="02020404030301010803" pitchFamily="18" charset="0"/>
              </a:rPr>
              <a:t>işçi ya da yöneticilerin bireysel eylemlerinden </a:t>
            </a:r>
            <a:r>
              <a:rPr lang="tr-TR" dirty="0">
                <a:latin typeface="Garamond" panose="02020404030301010803" pitchFamily="18" charset="0"/>
              </a:rPr>
              <a:t>kaynaklanan </a:t>
            </a:r>
            <a:r>
              <a:rPr lang="tr-TR" b="1" dirty="0">
                <a:latin typeface="Garamond" panose="02020404030301010803" pitchFamily="18" charset="0"/>
              </a:rPr>
              <a:t>zararlardan</a:t>
            </a:r>
            <a:r>
              <a:rPr lang="tr-TR" dirty="0">
                <a:latin typeface="Garamond" panose="02020404030301010803" pitchFamily="18" charset="0"/>
              </a:rPr>
              <a:t> kusuru olan </a:t>
            </a:r>
            <a:r>
              <a:rPr lang="tr-TR" b="1" dirty="0">
                <a:solidFill>
                  <a:srgbClr val="0070C0"/>
                </a:solidFill>
                <a:latin typeface="Garamond" panose="02020404030301010803" pitchFamily="18" charset="0"/>
              </a:rPr>
              <a:t>yönetici ya da işçi </a:t>
            </a:r>
            <a:r>
              <a:rPr lang="tr-TR" b="1" dirty="0">
                <a:latin typeface="Garamond" panose="02020404030301010803" pitchFamily="18" charset="0"/>
              </a:rPr>
              <a:t>sorumludur.</a:t>
            </a: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47</a:t>
            </a:fld>
            <a:endParaRPr lang="tr-TR" dirty="0">
              <a:solidFill>
                <a:schemeClr val="bg1"/>
              </a:solidFill>
            </a:endParaRPr>
          </a:p>
        </p:txBody>
      </p:sp>
    </p:spTree>
    <p:extLst>
      <p:ext uri="{BB962C8B-B14F-4D97-AF65-F5344CB8AC3E}">
        <p14:creationId xmlns:p14="http://schemas.microsoft.com/office/powerpoint/2010/main" val="104625218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44168" y="365129"/>
            <a:ext cx="7671816" cy="960752"/>
          </a:xfrm>
        </p:spPr>
        <p:txBody>
          <a:bodyPr>
            <a:normAutofit fontScale="90000"/>
          </a:bodyPr>
          <a:lstStyle/>
          <a:p>
            <a:r>
              <a:rPr lang="tr-TR" sz="3400" b="1" dirty="0">
                <a:solidFill>
                  <a:schemeClr val="bg1"/>
                </a:solidFill>
              </a:rPr>
              <a:t>Kanuni grev ve lokavta katılamayacak </a:t>
            </a:r>
            <a:r>
              <a:rPr lang="tr-TR" sz="3400" b="1" dirty="0" smtClean="0">
                <a:solidFill>
                  <a:schemeClr val="bg1"/>
                </a:solidFill>
              </a:rPr>
              <a:t>işçiler-1</a:t>
            </a:r>
            <a:endParaRPr lang="tr-TR" sz="3400" b="1" dirty="0">
              <a:solidFill>
                <a:schemeClr val="bg1"/>
              </a:solidFill>
            </a:endParaRPr>
          </a:p>
        </p:txBody>
      </p:sp>
      <p:sp>
        <p:nvSpPr>
          <p:cNvPr id="3" name="İçerik Yer Tutucusu 2"/>
          <p:cNvSpPr>
            <a:spLocks noGrp="1"/>
          </p:cNvSpPr>
          <p:nvPr>
            <p:ph idx="1"/>
          </p:nvPr>
        </p:nvSpPr>
        <p:spPr>
          <a:xfrm>
            <a:off x="628650" y="1499616"/>
            <a:ext cx="7886700" cy="4700016"/>
          </a:xfrm>
        </p:spPr>
        <p:txBody>
          <a:bodyPr>
            <a:noAutofit/>
          </a:bodyPr>
          <a:lstStyle/>
          <a:p>
            <a:pPr algn="just"/>
            <a:r>
              <a:rPr lang="tr-TR" sz="2400" u="sng" dirty="0">
                <a:latin typeface="Garamond" panose="02020404030301010803" pitchFamily="18" charset="0"/>
              </a:rPr>
              <a:t>Hiçbir surette </a:t>
            </a:r>
            <a:r>
              <a:rPr lang="tr-TR" sz="2400" b="1" u="sng" dirty="0">
                <a:latin typeface="Garamond" panose="02020404030301010803" pitchFamily="18" charset="0"/>
              </a:rPr>
              <a:t>üretim veya satışa yönelik olmamak kaydıyla </a:t>
            </a:r>
            <a:r>
              <a:rPr lang="tr-TR" sz="2400" dirty="0">
                <a:latin typeface="Garamond" panose="02020404030301010803" pitchFamily="18" charset="0"/>
              </a:rPr>
              <a:t>niteliği bakımından </a:t>
            </a:r>
            <a:r>
              <a:rPr lang="tr-TR" sz="2400" u="sng" dirty="0">
                <a:latin typeface="Garamond" panose="02020404030301010803" pitchFamily="18" charset="0"/>
              </a:rPr>
              <a:t>sürekli olmasında teknik zorunluluk bulunan işlerde faaliyetin devamlılığını</a:t>
            </a:r>
            <a:r>
              <a:rPr lang="tr-TR" sz="2400" dirty="0">
                <a:latin typeface="Garamond" panose="02020404030301010803" pitchFamily="18" charset="0"/>
              </a:rPr>
              <a:t> veya </a:t>
            </a:r>
            <a:r>
              <a:rPr lang="tr-TR" sz="2400" u="sng" dirty="0">
                <a:latin typeface="Garamond" panose="02020404030301010803" pitchFamily="18" charset="0"/>
              </a:rPr>
              <a:t>işyeri güvenliğini</a:t>
            </a:r>
            <a:r>
              <a:rPr lang="tr-TR" sz="2400" dirty="0">
                <a:latin typeface="Garamond" panose="02020404030301010803" pitchFamily="18" charset="0"/>
              </a:rPr>
              <a:t>, </a:t>
            </a:r>
            <a:r>
              <a:rPr lang="tr-TR" sz="2400" u="sng" dirty="0">
                <a:latin typeface="Garamond" panose="02020404030301010803" pitchFamily="18" charset="0"/>
              </a:rPr>
              <a:t>makine ve demirbaş eşyalarının, gereçlerinin, hammadde, yarı mamul ve mamul maddelerin bozulmamasını</a:t>
            </a:r>
            <a:r>
              <a:rPr lang="tr-TR" sz="2400" dirty="0">
                <a:latin typeface="Garamond" panose="02020404030301010803" pitchFamily="18" charset="0"/>
              </a:rPr>
              <a:t> ya da </a:t>
            </a:r>
            <a:r>
              <a:rPr lang="tr-TR" sz="2400" u="sng" dirty="0">
                <a:latin typeface="Garamond" panose="02020404030301010803" pitchFamily="18" charset="0"/>
              </a:rPr>
              <a:t>hayvan ve bitkilerin korunmasını</a:t>
            </a:r>
            <a:r>
              <a:rPr lang="tr-TR" sz="2400" dirty="0">
                <a:latin typeface="Garamond" panose="02020404030301010803" pitchFamily="18" charset="0"/>
              </a:rPr>
              <a:t> </a:t>
            </a:r>
            <a:r>
              <a:rPr lang="tr-TR" sz="2400" b="1" dirty="0">
                <a:latin typeface="Garamond" panose="02020404030301010803" pitchFamily="18" charset="0"/>
              </a:rPr>
              <a:t>sağlayacak sayıda işçi</a:t>
            </a:r>
            <a:r>
              <a:rPr lang="tr-TR" sz="2400" dirty="0">
                <a:latin typeface="Garamond" panose="02020404030301010803" pitchFamily="18" charset="0"/>
              </a:rPr>
              <a:t>, kanuni grev ve lokavt sırasında </a:t>
            </a:r>
            <a:r>
              <a:rPr lang="tr-TR" sz="2400" b="1" dirty="0">
                <a:latin typeface="Garamond" panose="02020404030301010803" pitchFamily="18" charset="0"/>
              </a:rPr>
              <a:t>çalışmak</a:t>
            </a:r>
            <a:r>
              <a:rPr lang="tr-TR" sz="2400" dirty="0">
                <a:latin typeface="Garamond" panose="02020404030301010803" pitchFamily="18" charset="0"/>
              </a:rPr>
              <a:t>, </a:t>
            </a:r>
            <a:r>
              <a:rPr lang="tr-TR" sz="2400" b="1" dirty="0">
                <a:latin typeface="Garamond" panose="02020404030301010803" pitchFamily="18" charset="0"/>
              </a:rPr>
              <a:t>işveren de </a:t>
            </a:r>
            <a:r>
              <a:rPr lang="tr-TR" sz="2400" dirty="0">
                <a:latin typeface="Garamond" panose="02020404030301010803" pitchFamily="18" charset="0"/>
              </a:rPr>
              <a:t>bunları </a:t>
            </a:r>
            <a:r>
              <a:rPr lang="tr-TR" sz="2400" b="1" dirty="0">
                <a:latin typeface="Garamond" panose="02020404030301010803" pitchFamily="18" charset="0"/>
              </a:rPr>
              <a:t>çalıştırmak zorundadır</a:t>
            </a:r>
            <a:r>
              <a:rPr lang="tr-TR" sz="2400" dirty="0" smtClean="0">
                <a:latin typeface="Garamond" panose="02020404030301010803" pitchFamily="18" charset="0"/>
              </a:rPr>
              <a:t>.</a:t>
            </a:r>
          </a:p>
          <a:p>
            <a:pPr algn="just"/>
            <a:r>
              <a:rPr lang="tr-TR" sz="2400" dirty="0">
                <a:latin typeface="Garamond" panose="02020404030301010803" pitchFamily="18" charset="0"/>
              </a:rPr>
              <a:t>Grev ve lokavt dışında kalacak işçilerin niteliği, sayısı ve yedekleri, </a:t>
            </a:r>
            <a:r>
              <a:rPr lang="tr-TR" sz="2400" b="1" dirty="0">
                <a:latin typeface="Garamond" panose="02020404030301010803" pitchFamily="18" charset="0"/>
              </a:rPr>
              <a:t>işveren veya işveren vekili tarafından</a:t>
            </a:r>
            <a:r>
              <a:rPr lang="tr-TR" sz="2400" dirty="0">
                <a:latin typeface="Garamond" panose="02020404030301010803" pitchFamily="18" charset="0"/>
              </a:rPr>
              <a:t> toplu görüşmenin başlamasından itibaren </a:t>
            </a:r>
            <a:r>
              <a:rPr lang="tr-TR" sz="2400" b="1" dirty="0" smtClean="0">
                <a:solidFill>
                  <a:srgbClr val="0070C0"/>
                </a:solidFill>
                <a:latin typeface="Garamond" panose="02020404030301010803" pitchFamily="18" charset="0"/>
              </a:rPr>
              <a:t>6 iş </a:t>
            </a:r>
            <a:r>
              <a:rPr lang="tr-TR" sz="2400" b="1" dirty="0">
                <a:solidFill>
                  <a:srgbClr val="0070C0"/>
                </a:solidFill>
                <a:latin typeface="Garamond" panose="02020404030301010803" pitchFamily="18" charset="0"/>
              </a:rPr>
              <a:t>günü</a:t>
            </a:r>
            <a:r>
              <a:rPr lang="tr-TR" sz="2400" dirty="0">
                <a:latin typeface="Garamond" panose="02020404030301010803" pitchFamily="18" charset="0"/>
              </a:rPr>
              <a:t> içinde </a:t>
            </a:r>
            <a:r>
              <a:rPr lang="tr-TR" sz="2400" b="1" dirty="0">
                <a:latin typeface="Garamond" panose="02020404030301010803" pitchFamily="18" charset="0"/>
              </a:rPr>
              <a:t>işyerinde yazı ile ilan edilir </a:t>
            </a:r>
            <a:r>
              <a:rPr lang="tr-TR" sz="2400" dirty="0">
                <a:latin typeface="Garamond" panose="02020404030301010803" pitchFamily="18" charset="0"/>
              </a:rPr>
              <a:t>ve bu ilanın </a:t>
            </a:r>
            <a:r>
              <a:rPr lang="tr-TR" sz="2400" b="1" dirty="0">
                <a:latin typeface="Garamond" panose="02020404030301010803" pitchFamily="18" charset="0"/>
              </a:rPr>
              <a:t>bir örneği taraf işçi sendikasına tebliğ edilir</a:t>
            </a:r>
            <a:r>
              <a:rPr lang="tr-TR" sz="2400" b="1" dirty="0" smtClean="0">
                <a:latin typeface="Garamond" panose="02020404030301010803" pitchFamily="18" charset="0"/>
              </a:rPr>
              <a:t>.</a:t>
            </a: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48</a:t>
            </a:fld>
            <a:endParaRPr lang="tr-TR" dirty="0">
              <a:solidFill>
                <a:schemeClr val="bg1"/>
              </a:solidFill>
            </a:endParaRPr>
          </a:p>
        </p:txBody>
      </p:sp>
    </p:spTree>
    <p:extLst>
      <p:ext uri="{BB962C8B-B14F-4D97-AF65-F5344CB8AC3E}">
        <p14:creationId xmlns:p14="http://schemas.microsoft.com/office/powerpoint/2010/main" val="128261059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71016" y="365129"/>
            <a:ext cx="7872984" cy="1052192"/>
          </a:xfrm>
        </p:spPr>
        <p:txBody>
          <a:bodyPr/>
          <a:lstStyle/>
          <a:p>
            <a:r>
              <a:rPr lang="tr-TR" sz="3400" b="1" dirty="0">
                <a:solidFill>
                  <a:prstClr val="white"/>
                </a:solidFill>
              </a:rPr>
              <a:t>Kanuni grev ve lokavta katılamayacak </a:t>
            </a:r>
            <a:r>
              <a:rPr lang="tr-TR" sz="3400" b="1" dirty="0" smtClean="0">
                <a:solidFill>
                  <a:prstClr val="white"/>
                </a:solidFill>
              </a:rPr>
              <a:t>işçiler-2</a:t>
            </a:r>
            <a:endParaRPr lang="tr-TR" dirty="0"/>
          </a:p>
        </p:txBody>
      </p:sp>
      <p:sp>
        <p:nvSpPr>
          <p:cNvPr id="3" name="İçerik Yer Tutucusu 2"/>
          <p:cNvSpPr>
            <a:spLocks noGrp="1"/>
          </p:cNvSpPr>
          <p:nvPr>
            <p:ph idx="1"/>
          </p:nvPr>
        </p:nvSpPr>
        <p:spPr/>
        <p:txBody>
          <a:bodyPr>
            <a:normAutofit lnSpcReduction="10000"/>
          </a:bodyPr>
          <a:lstStyle/>
          <a:p>
            <a:pPr lvl="0" algn="just"/>
            <a:r>
              <a:rPr lang="tr-TR" dirty="0">
                <a:solidFill>
                  <a:prstClr val="black"/>
                </a:solidFill>
                <a:latin typeface="Garamond" panose="02020404030301010803" pitchFamily="18" charset="0"/>
              </a:rPr>
              <a:t>Grev ve lokavt </a:t>
            </a:r>
            <a:r>
              <a:rPr lang="tr-TR" u="sng" dirty="0">
                <a:solidFill>
                  <a:prstClr val="black"/>
                </a:solidFill>
                <a:latin typeface="Garamond" panose="02020404030301010803" pitchFamily="18" charset="0"/>
              </a:rPr>
              <a:t>dışında kalacak işçilerin niteliği, sayısı ve yedekleri</a:t>
            </a:r>
            <a:r>
              <a:rPr lang="tr-TR" dirty="0">
                <a:solidFill>
                  <a:prstClr val="black"/>
                </a:solidFill>
                <a:latin typeface="Garamond" panose="02020404030301010803" pitchFamily="18" charset="0"/>
              </a:rPr>
              <a:t>, işveren veya işveren vekili tarafından toplu görüşmenin başlamasından itibaren </a:t>
            </a:r>
            <a:r>
              <a:rPr lang="tr-TR" b="1" dirty="0" smtClean="0">
                <a:solidFill>
                  <a:srgbClr val="0070C0"/>
                </a:solidFill>
                <a:latin typeface="Garamond" panose="02020404030301010803" pitchFamily="18" charset="0"/>
              </a:rPr>
              <a:t>6 iş </a:t>
            </a:r>
            <a:r>
              <a:rPr lang="tr-TR" b="1" dirty="0">
                <a:solidFill>
                  <a:srgbClr val="0070C0"/>
                </a:solidFill>
                <a:latin typeface="Garamond" panose="02020404030301010803" pitchFamily="18" charset="0"/>
              </a:rPr>
              <a:t>günü</a:t>
            </a:r>
            <a:r>
              <a:rPr lang="tr-TR" dirty="0">
                <a:solidFill>
                  <a:prstClr val="black"/>
                </a:solidFill>
                <a:latin typeface="Garamond" panose="02020404030301010803" pitchFamily="18" charset="0"/>
              </a:rPr>
              <a:t> içinde </a:t>
            </a:r>
            <a:r>
              <a:rPr lang="tr-TR" b="1" u="sng" dirty="0">
                <a:solidFill>
                  <a:prstClr val="black"/>
                </a:solidFill>
                <a:latin typeface="Garamond" panose="02020404030301010803" pitchFamily="18" charset="0"/>
              </a:rPr>
              <a:t>işyerinde yazı ile ilan</a:t>
            </a:r>
            <a:r>
              <a:rPr lang="tr-TR" u="sng" dirty="0">
                <a:solidFill>
                  <a:prstClr val="black"/>
                </a:solidFill>
                <a:latin typeface="Garamond" panose="02020404030301010803" pitchFamily="18" charset="0"/>
              </a:rPr>
              <a:t> edilir ve bu ilanın bir örneği </a:t>
            </a:r>
            <a:r>
              <a:rPr lang="tr-TR" b="1" u="sng" dirty="0">
                <a:solidFill>
                  <a:prstClr val="black"/>
                </a:solidFill>
                <a:latin typeface="Garamond" panose="02020404030301010803" pitchFamily="18" charset="0"/>
              </a:rPr>
              <a:t>taraf işçi sendikasına tebliğ </a:t>
            </a:r>
            <a:r>
              <a:rPr lang="tr-TR" u="sng" dirty="0">
                <a:solidFill>
                  <a:prstClr val="black"/>
                </a:solidFill>
                <a:latin typeface="Garamond" panose="02020404030301010803" pitchFamily="18" charset="0"/>
              </a:rPr>
              <a:t>edilir. </a:t>
            </a:r>
            <a:r>
              <a:rPr lang="tr-TR" dirty="0">
                <a:solidFill>
                  <a:prstClr val="black"/>
                </a:solidFill>
                <a:latin typeface="Garamond" panose="02020404030301010803" pitchFamily="18" charset="0"/>
              </a:rPr>
              <a:t>Bu tebliğden itibaren </a:t>
            </a:r>
            <a:r>
              <a:rPr lang="tr-TR" b="1" dirty="0" smtClean="0">
                <a:solidFill>
                  <a:srgbClr val="0070C0"/>
                </a:solidFill>
                <a:latin typeface="Garamond" panose="02020404030301010803" pitchFamily="18" charset="0"/>
              </a:rPr>
              <a:t>6 iş </a:t>
            </a:r>
            <a:r>
              <a:rPr lang="tr-TR" b="1" dirty="0">
                <a:solidFill>
                  <a:srgbClr val="0070C0"/>
                </a:solidFill>
                <a:latin typeface="Garamond" panose="02020404030301010803" pitchFamily="18" charset="0"/>
              </a:rPr>
              <a:t>günü</a:t>
            </a:r>
            <a:r>
              <a:rPr lang="tr-TR" dirty="0">
                <a:solidFill>
                  <a:prstClr val="black"/>
                </a:solidFill>
                <a:latin typeface="Garamond" panose="02020404030301010803" pitchFamily="18" charset="0"/>
              </a:rPr>
              <a:t> içinde işçi sendikası mahkemeye itirazda bulunmazsa ilan hükümleri kesinleşir.</a:t>
            </a:r>
          </a:p>
          <a:p>
            <a:pPr lvl="0" algn="just"/>
            <a:r>
              <a:rPr lang="tr-TR" b="1" dirty="0">
                <a:solidFill>
                  <a:prstClr val="black"/>
                </a:solidFill>
                <a:latin typeface="Garamond" panose="02020404030301010803" pitchFamily="18" charset="0"/>
              </a:rPr>
              <a:t>İşveren</a:t>
            </a:r>
            <a:r>
              <a:rPr lang="tr-TR" dirty="0">
                <a:solidFill>
                  <a:prstClr val="black"/>
                </a:solidFill>
                <a:latin typeface="Garamond" panose="02020404030301010803" pitchFamily="18" charset="0"/>
              </a:rPr>
              <a:t>, grev ve lokavta katılamayacak işçilerden </a:t>
            </a:r>
            <a:r>
              <a:rPr lang="tr-TR" b="1" dirty="0">
                <a:solidFill>
                  <a:prstClr val="black"/>
                </a:solidFill>
                <a:latin typeface="Garamond" panose="02020404030301010803" pitchFamily="18" charset="0"/>
              </a:rPr>
              <a:t>herhangi bir nedenle çalışmayanların yerine görevli makamın yazılı izni ile yeni işçi alabilir.</a:t>
            </a:r>
          </a:p>
          <a:p>
            <a:pPr marL="0" indent="0">
              <a:buNone/>
            </a:pPr>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49</a:t>
            </a:fld>
            <a:endParaRPr lang="tr-TR" dirty="0">
              <a:solidFill>
                <a:schemeClr val="bg1"/>
              </a:solidFill>
            </a:endParaRPr>
          </a:p>
        </p:txBody>
      </p:sp>
    </p:spTree>
    <p:extLst>
      <p:ext uri="{BB962C8B-B14F-4D97-AF65-F5344CB8AC3E}">
        <p14:creationId xmlns:p14="http://schemas.microsoft.com/office/powerpoint/2010/main" val="24091660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pPr algn="just"/>
            <a:r>
              <a:rPr lang="tr-TR" dirty="0">
                <a:latin typeface="Garamond" panose="02020404030301010803" pitchFamily="18" charset="0"/>
              </a:rPr>
              <a:t>Kuruluşlar, bu Kanundaki kuruluş usul ve esaslarına uyarak </a:t>
            </a:r>
            <a:r>
              <a:rPr lang="tr-TR" u="sng" dirty="0">
                <a:latin typeface="Garamond" panose="02020404030301010803" pitchFamily="18" charset="0"/>
              </a:rPr>
              <a:t>önceden izin almaksızın </a:t>
            </a:r>
            <a:r>
              <a:rPr lang="tr-TR" dirty="0">
                <a:latin typeface="Garamond" panose="02020404030301010803" pitchFamily="18" charset="0"/>
              </a:rPr>
              <a:t>kurulur. Sendikalar </a:t>
            </a:r>
            <a:r>
              <a:rPr lang="tr-TR" u="sng" dirty="0">
                <a:latin typeface="Garamond" panose="02020404030301010803" pitchFamily="18" charset="0"/>
              </a:rPr>
              <a:t>kuruldukları işkolunda faaliyet</a:t>
            </a:r>
            <a:r>
              <a:rPr lang="tr-TR" dirty="0">
                <a:latin typeface="Garamond" panose="02020404030301010803" pitchFamily="18" charset="0"/>
              </a:rPr>
              <a:t>te bulunur</a:t>
            </a:r>
            <a:r>
              <a:rPr lang="tr-TR" dirty="0" smtClean="0">
                <a:latin typeface="Garamond" panose="02020404030301010803" pitchFamily="18" charset="0"/>
              </a:rPr>
              <a:t>.</a:t>
            </a:r>
          </a:p>
          <a:p>
            <a:pPr algn="just"/>
            <a:endParaRPr lang="tr-TR" dirty="0">
              <a:latin typeface="Garamond" panose="02020404030301010803" pitchFamily="18" charset="0"/>
            </a:endParaRPr>
          </a:p>
          <a:p>
            <a:pPr algn="just"/>
            <a:r>
              <a:rPr lang="tr-TR" dirty="0">
                <a:latin typeface="Garamond" panose="02020404030301010803" pitchFamily="18" charset="0"/>
              </a:rPr>
              <a:t>(2) Kamu işveren sendikalarının, aynı işkolundaki kamu işverenleri tarafından kurulması ve faaliyette bulunması şartı aranmaz.</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5</a:t>
            </a:fld>
            <a:endParaRPr lang="tr-TR" dirty="0">
              <a:solidFill>
                <a:schemeClr val="bg1"/>
              </a:solidFill>
            </a:endParaRPr>
          </a:p>
        </p:txBody>
      </p:sp>
      <p:sp>
        <p:nvSpPr>
          <p:cNvPr id="5" name="Unvan 1"/>
          <p:cNvSpPr>
            <a:spLocks noGrp="1"/>
          </p:cNvSpPr>
          <p:nvPr>
            <p:ph type="title"/>
          </p:nvPr>
        </p:nvSpPr>
        <p:spPr>
          <a:xfrm>
            <a:off x="1351026" y="209680"/>
            <a:ext cx="7886700" cy="1325563"/>
          </a:xfrm>
        </p:spPr>
        <p:txBody>
          <a:bodyPr>
            <a:normAutofit/>
          </a:bodyPr>
          <a:lstStyle/>
          <a:p>
            <a:r>
              <a:rPr lang="tr-TR" sz="2800" b="1" dirty="0" smtClean="0">
                <a:solidFill>
                  <a:schemeClr val="bg1"/>
                </a:solidFill>
              </a:rPr>
              <a:t>  </a:t>
            </a:r>
            <a:r>
              <a:rPr lang="tr-TR" sz="4000" b="1" dirty="0" smtClean="0">
                <a:solidFill>
                  <a:schemeClr val="bg1"/>
                </a:solidFill>
              </a:rPr>
              <a:t>Kuruluş </a:t>
            </a:r>
            <a:r>
              <a:rPr lang="tr-TR" sz="4000" b="1" dirty="0">
                <a:solidFill>
                  <a:schemeClr val="bg1"/>
                </a:solidFill>
              </a:rPr>
              <a:t>serbestisi</a:t>
            </a:r>
            <a:endParaRPr lang="tr-TR" sz="4000" b="1" dirty="0"/>
          </a:p>
        </p:txBody>
      </p:sp>
    </p:spTree>
    <p:extLst>
      <p:ext uri="{BB962C8B-B14F-4D97-AF65-F5344CB8AC3E}">
        <p14:creationId xmlns:p14="http://schemas.microsoft.com/office/powerpoint/2010/main" val="401593555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25296" y="365129"/>
            <a:ext cx="7918704" cy="1024760"/>
          </a:xfrm>
        </p:spPr>
        <p:txBody>
          <a:bodyPr>
            <a:normAutofit/>
          </a:bodyPr>
          <a:lstStyle/>
          <a:p>
            <a:pPr algn="ctr"/>
            <a:r>
              <a:rPr lang="tr-TR" sz="4000" b="1" dirty="0">
                <a:solidFill>
                  <a:schemeClr val="bg1"/>
                </a:solidFill>
              </a:rPr>
              <a:t>Grev hakkının ve lokavtın güvencesi</a:t>
            </a:r>
          </a:p>
        </p:txBody>
      </p:sp>
      <p:sp>
        <p:nvSpPr>
          <p:cNvPr id="3" name="İçerik Yer Tutucusu 2"/>
          <p:cNvSpPr>
            <a:spLocks noGrp="1"/>
          </p:cNvSpPr>
          <p:nvPr>
            <p:ph idx="1"/>
          </p:nvPr>
        </p:nvSpPr>
        <p:spPr>
          <a:xfrm>
            <a:off x="628650" y="1536192"/>
            <a:ext cx="7886700" cy="4640771"/>
          </a:xfrm>
        </p:spPr>
        <p:txBody>
          <a:bodyPr/>
          <a:lstStyle/>
          <a:p>
            <a:pPr algn="just"/>
            <a:r>
              <a:rPr lang="tr-TR" dirty="0" smtClean="0">
                <a:latin typeface="Garamond" panose="02020404030301010803" pitchFamily="18" charset="0"/>
              </a:rPr>
              <a:t>Sözleşmelere grev </a:t>
            </a:r>
            <a:r>
              <a:rPr lang="tr-TR" dirty="0">
                <a:latin typeface="Garamond" panose="02020404030301010803" pitchFamily="18" charset="0"/>
              </a:rPr>
              <a:t>hakkı veya lokavttan</a:t>
            </a:r>
            <a:r>
              <a:rPr lang="tr-TR" b="1" dirty="0">
                <a:latin typeface="Garamond" panose="02020404030301010803" pitchFamily="18" charset="0"/>
              </a:rPr>
              <a:t> vazgeçilmesine veya bunların kısıtlanmasına dair</a:t>
            </a:r>
            <a:r>
              <a:rPr lang="tr-TR" dirty="0">
                <a:latin typeface="Garamond" panose="02020404030301010803" pitchFamily="18" charset="0"/>
              </a:rPr>
              <a:t> konulacak </a:t>
            </a:r>
            <a:r>
              <a:rPr lang="tr-TR" b="1" dirty="0">
                <a:latin typeface="Garamond" panose="02020404030301010803" pitchFamily="18" charset="0"/>
              </a:rPr>
              <a:t>hükümler </a:t>
            </a:r>
            <a:r>
              <a:rPr lang="tr-TR" b="1" dirty="0" smtClean="0">
                <a:latin typeface="Garamond" panose="02020404030301010803" pitchFamily="18" charset="0"/>
              </a:rPr>
              <a:t>geçersizdir.</a:t>
            </a:r>
          </a:p>
          <a:p>
            <a:pPr algn="just"/>
            <a:r>
              <a:rPr lang="tr-TR" dirty="0" smtClean="0">
                <a:latin typeface="Garamond" panose="02020404030301010803" pitchFamily="18" charset="0"/>
              </a:rPr>
              <a:t>Kanuni </a:t>
            </a:r>
            <a:r>
              <a:rPr lang="tr-TR" dirty="0">
                <a:latin typeface="Garamond" panose="02020404030301010803" pitchFamily="18" charset="0"/>
              </a:rPr>
              <a:t>bir grev kararının alınmasına katılma, teşvik etme</a:t>
            </a:r>
            <a:r>
              <a:rPr lang="tr-TR" dirty="0" smtClean="0">
                <a:latin typeface="Garamond" panose="02020404030301010803" pitchFamily="18" charset="0"/>
              </a:rPr>
              <a:t>, </a:t>
            </a:r>
            <a:r>
              <a:rPr lang="tr-TR" b="1" dirty="0" smtClean="0">
                <a:latin typeface="Garamond" panose="02020404030301010803" pitchFamily="18" charset="0"/>
              </a:rPr>
              <a:t>greve katılma veya greve katılmaya teşvik etme nedeniyle</a:t>
            </a:r>
            <a:r>
              <a:rPr lang="tr-TR" dirty="0" smtClean="0">
                <a:latin typeface="Garamond" panose="02020404030301010803" pitchFamily="18" charset="0"/>
              </a:rPr>
              <a:t> bir </a:t>
            </a:r>
            <a:r>
              <a:rPr lang="tr-TR" dirty="0">
                <a:latin typeface="Garamond" panose="02020404030301010803" pitchFamily="18" charset="0"/>
              </a:rPr>
              <a:t>işçinin </a:t>
            </a:r>
            <a:r>
              <a:rPr lang="tr-TR" b="1" dirty="0">
                <a:latin typeface="Garamond" panose="02020404030301010803" pitchFamily="18" charset="0"/>
              </a:rPr>
              <a:t>iş sözleşmesi </a:t>
            </a:r>
            <a:r>
              <a:rPr lang="tr-TR" b="1" dirty="0" smtClean="0">
                <a:latin typeface="Garamond" panose="02020404030301010803" pitchFamily="18" charset="0"/>
              </a:rPr>
              <a:t>feshedilemez.</a:t>
            </a:r>
          </a:p>
          <a:p>
            <a:pPr algn="just"/>
            <a:r>
              <a:rPr lang="tr-TR" dirty="0" smtClean="0">
                <a:latin typeface="Garamond" panose="02020404030301010803" pitchFamily="18" charset="0"/>
              </a:rPr>
              <a:t>Grev </a:t>
            </a:r>
            <a:r>
              <a:rPr lang="tr-TR" dirty="0">
                <a:latin typeface="Garamond" panose="02020404030301010803" pitchFamily="18" charset="0"/>
              </a:rPr>
              <a:t>ve lokavt süresince işçiler, sigorta yardımlarından 31/5/2006 tarihli ve 5510 sayılı Sosyal Sigortalar ve Genel Sağlık Sigortası Kanununun ilgili hükümlerine göre yararlanır. </a:t>
            </a: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50</a:t>
            </a:fld>
            <a:endParaRPr lang="tr-TR" dirty="0">
              <a:solidFill>
                <a:schemeClr val="bg1"/>
              </a:solidFill>
            </a:endParaRPr>
          </a:p>
        </p:txBody>
      </p:sp>
    </p:spTree>
    <p:extLst>
      <p:ext uri="{BB962C8B-B14F-4D97-AF65-F5344CB8AC3E}">
        <p14:creationId xmlns:p14="http://schemas.microsoft.com/office/powerpoint/2010/main" val="9040740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98448" y="384048"/>
            <a:ext cx="7717536" cy="950976"/>
          </a:xfrm>
        </p:spPr>
        <p:txBody>
          <a:bodyPr>
            <a:noAutofit/>
          </a:bodyPr>
          <a:lstStyle/>
          <a:p>
            <a:pPr algn="ctr"/>
            <a:r>
              <a:rPr lang="tr-TR" sz="3200" b="1" dirty="0">
                <a:solidFill>
                  <a:schemeClr val="bg1"/>
                </a:solidFill>
              </a:rPr>
              <a:t>Kanuni grev ve </a:t>
            </a:r>
            <a:r>
              <a:rPr lang="tr-TR" sz="3200" b="1" dirty="0" smtClean="0">
                <a:solidFill>
                  <a:schemeClr val="bg1"/>
                </a:solidFill>
              </a:rPr>
              <a:t>lokavtın</a:t>
            </a:r>
            <a:br>
              <a:rPr lang="tr-TR" sz="3200" b="1" dirty="0" smtClean="0">
                <a:solidFill>
                  <a:schemeClr val="bg1"/>
                </a:solidFill>
              </a:rPr>
            </a:br>
            <a:r>
              <a:rPr lang="tr-TR" sz="3200" b="1" dirty="0" smtClean="0">
                <a:solidFill>
                  <a:schemeClr val="bg1"/>
                </a:solidFill>
              </a:rPr>
              <a:t>iş </a:t>
            </a:r>
            <a:r>
              <a:rPr lang="tr-TR" sz="3200" b="1" dirty="0">
                <a:solidFill>
                  <a:schemeClr val="bg1"/>
                </a:solidFill>
              </a:rPr>
              <a:t>sözleşmelerine etkisi</a:t>
            </a:r>
          </a:p>
        </p:txBody>
      </p:sp>
      <p:sp>
        <p:nvSpPr>
          <p:cNvPr id="3" name="İçerik Yer Tutucusu 2"/>
          <p:cNvSpPr>
            <a:spLocks noGrp="1"/>
          </p:cNvSpPr>
          <p:nvPr>
            <p:ph idx="1"/>
          </p:nvPr>
        </p:nvSpPr>
        <p:spPr>
          <a:xfrm>
            <a:off x="628650" y="1581912"/>
            <a:ext cx="7886700" cy="4595051"/>
          </a:xfrm>
        </p:spPr>
        <p:txBody>
          <a:bodyPr>
            <a:normAutofit fontScale="92500" lnSpcReduction="20000"/>
          </a:bodyPr>
          <a:lstStyle/>
          <a:p>
            <a:pPr algn="just"/>
            <a:r>
              <a:rPr lang="tr-TR" dirty="0">
                <a:latin typeface="Garamond" panose="02020404030301010803" pitchFamily="18" charset="0"/>
              </a:rPr>
              <a:t>Kanuni greve </a:t>
            </a:r>
            <a:r>
              <a:rPr lang="tr-TR" u="sng" dirty="0">
                <a:latin typeface="Garamond" panose="02020404030301010803" pitchFamily="18" charset="0"/>
              </a:rPr>
              <a:t>katılan</a:t>
            </a:r>
            <a:r>
              <a:rPr lang="tr-TR" dirty="0">
                <a:latin typeface="Garamond" panose="02020404030301010803" pitchFamily="18" charset="0"/>
              </a:rPr>
              <a:t>, greve </a:t>
            </a:r>
            <a:r>
              <a:rPr lang="tr-TR" u="sng" dirty="0">
                <a:latin typeface="Garamond" panose="02020404030301010803" pitchFamily="18" charset="0"/>
              </a:rPr>
              <a:t>katılmayan</a:t>
            </a:r>
            <a:r>
              <a:rPr lang="tr-TR" dirty="0">
                <a:latin typeface="Garamond" panose="02020404030301010803" pitchFamily="18" charset="0"/>
              </a:rPr>
              <a:t> veya </a:t>
            </a:r>
            <a:r>
              <a:rPr lang="tr-TR" u="sng" dirty="0">
                <a:latin typeface="Garamond" panose="02020404030301010803" pitchFamily="18" charset="0"/>
              </a:rPr>
              <a:t>katılmaktan vazgeçip de grev nedeniyle çalıştırılamayan</a:t>
            </a:r>
            <a:r>
              <a:rPr lang="tr-TR" dirty="0">
                <a:latin typeface="Garamond" panose="02020404030301010803" pitchFamily="18" charset="0"/>
              </a:rPr>
              <a:t> ve kanuni </a:t>
            </a:r>
            <a:r>
              <a:rPr lang="tr-TR" u="sng" dirty="0">
                <a:latin typeface="Garamond" panose="02020404030301010803" pitchFamily="18" charset="0"/>
              </a:rPr>
              <a:t>lokavta maruz kalan</a:t>
            </a:r>
            <a:r>
              <a:rPr lang="tr-TR" dirty="0">
                <a:latin typeface="Garamond" panose="02020404030301010803" pitchFamily="18" charset="0"/>
              </a:rPr>
              <a:t> işçilerin </a:t>
            </a:r>
            <a:r>
              <a:rPr lang="tr-TR" b="1" dirty="0">
                <a:latin typeface="Garamond" panose="02020404030301010803" pitchFamily="18" charset="0"/>
              </a:rPr>
              <a:t>iş sözleşmeleri</a:t>
            </a:r>
            <a:r>
              <a:rPr lang="tr-TR" dirty="0">
                <a:latin typeface="Garamond" panose="02020404030301010803" pitchFamily="18" charset="0"/>
              </a:rPr>
              <a:t> grev ve lokavt süresince </a:t>
            </a:r>
            <a:r>
              <a:rPr lang="tr-TR" b="1" dirty="0" smtClean="0">
                <a:latin typeface="Garamond" panose="02020404030301010803" pitchFamily="18" charset="0"/>
              </a:rPr>
              <a:t>ASKIDA </a:t>
            </a:r>
            <a:r>
              <a:rPr lang="tr-TR" dirty="0" smtClean="0">
                <a:latin typeface="Garamond" panose="02020404030301010803" pitchFamily="18" charset="0"/>
              </a:rPr>
              <a:t>kalır.</a:t>
            </a:r>
          </a:p>
          <a:p>
            <a:pPr algn="just"/>
            <a:r>
              <a:rPr lang="tr-TR" dirty="0" smtClean="0">
                <a:latin typeface="Garamond" panose="02020404030301010803" pitchFamily="18" charset="0"/>
              </a:rPr>
              <a:t>İşveren</a:t>
            </a:r>
            <a:r>
              <a:rPr lang="tr-TR" dirty="0">
                <a:latin typeface="Garamond" panose="02020404030301010803" pitchFamily="18" charset="0"/>
              </a:rPr>
              <a:t>, grev ve lokavt nedeniyle iş sözleşmeleri askıda kalan işçilerin </a:t>
            </a:r>
            <a:r>
              <a:rPr lang="tr-TR" b="1" dirty="0">
                <a:latin typeface="Garamond" panose="02020404030301010803" pitchFamily="18" charset="0"/>
              </a:rPr>
              <a:t>grev veya lokavtın başlamasından önce işleyen ücretlerini</a:t>
            </a:r>
            <a:r>
              <a:rPr lang="tr-TR" dirty="0">
                <a:latin typeface="Garamond" panose="02020404030301010803" pitchFamily="18" charset="0"/>
              </a:rPr>
              <a:t> ve eklerini olağan ödeme gününde </a:t>
            </a:r>
            <a:r>
              <a:rPr lang="tr-TR" b="1" dirty="0">
                <a:latin typeface="Garamond" panose="02020404030301010803" pitchFamily="18" charset="0"/>
              </a:rPr>
              <a:t>ödemek zorundadır.</a:t>
            </a:r>
            <a:r>
              <a:rPr lang="tr-TR" dirty="0">
                <a:latin typeface="Garamond" panose="02020404030301010803" pitchFamily="18" charset="0"/>
              </a:rPr>
              <a:t> </a:t>
            </a:r>
            <a:r>
              <a:rPr lang="tr-TR" u="sng" dirty="0">
                <a:latin typeface="Garamond" panose="02020404030301010803" pitchFamily="18" charset="0"/>
              </a:rPr>
              <a:t>Ödemeyi yapacak personel de</a:t>
            </a:r>
            <a:r>
              <a:rPr lang="tr-TR" dirty="0">
                <a:latin typeface="Garamond" panose="02020404030301010803" pitchFamily="18" charset="0"/>
              </a:rPr>
              <a:t> bunun için </a:t>
            </a:r>
            <a:r>
              <a:rPr lang="tr-TR" b="1" dirty="0">
                <a:latin typeface="Garamond" panose="02020404030301010803" pitchFamily="18" charset="0"/>
              </a:rPr>
              <a:t>çalışmakla yükümlüdür</a:t>
            </a:r>
            <a:r>
              <a:rPr lang="tr-TR" dirty="0">
                <a:latin typeface="Garamond" panose="02020404030301010803" pitchFamily="18" charset="0"/>
              </a:rPr>
              <a:t>. Aksi hâlde </a:t>
            </a:r>
            <a:r>
              <a:rPr lang="tr-TR" dirty="0" smtClean="0">
                <a:latin typeface="Garamond" panose="02020404030301010803" pitchFamily="18" charset="0"/>
              </a:rPr>
              <a:t>yerine işçi alınabilir.</a:t>
            </a:r>
          </a:p>
          <a:p>
            <a:pPr algn="just"/>
            <a:r>
              <a:rPr lang="tr-TR" dirty="0" smtClean="0">
                <a:latin typeface="Garamond" panose="02020404030301010803" pitchFamily="18" charset="0"/>
              </a:rPr>
              <a:t>Grev </a:t>
            </a:r>
            <a:r>
              <a:rPr lang="tr-TR" dirty="0">
                <a:latin typeface="Garamond" panose="02020404030301010803" pitchFamily="18" charset="0"/>
              </a:rPr>
              <a:t>ve lokavt süresince iş sözleşmeleri </a:t>
            </a:r>
            <a:r>
              <a:rPr lang="tr-TR" b="1" dirty="0">
                <a:latin typeface="Garamond" panose="02020404030301010803" pitchFamily="18" charset="0"/>
              </a:rPr>
              <a:t>askıda kalan işçilere</a:t>
            </a:r>
            <a:r>
              <a:rPr lang="tr-TR" dirty="0">
                <a:latin typeface="Garamond" panose="02020404030301010803" pitchFamily="18" charset="0"/>
              </a:rPr>
              <a:t> bu dönem için işverence </a:t>
            </a:r>
            <a:r>
              <a:rPr lang="tr-TR" b="1" dirty="0">
                <a:latin typeface="Garamond" panose="02020404030301010803" pitchFamily="18" charset="0"/>
              </a:rPr>
              <a:t>ücret ve sosyal yardımlar ödenemez</a:t>
            </a:r>
            <a:r>
              <a:rPr lang="tr-TR" dirty="0">
                <a:latin typeface="Garamond" panose="02020404030301010803" pitchFamily="18" charset="0"/>
              </a:rPr>
              <a:t>, bu süre </a:t>
            </a:r>
            <a:r>
              <a:rPr lang="tr-TR" b="1" dirty="0">
                <a:latin typeface="Garamond" panose="02020404030301010803" pitchFamily="18" charset="0"/>
              </a:rPr>
              <a:t>kıdem tazminatı hesabında dikkate alınmaz</a:t>
            </a:r>
            <a:r>
              <a:rPr lang="tr-TR" dirty="0">
                <a:latin typeface="Garamond" panose="02020404030301010803" pitchFamily="18" charset="0"/>
              </a:rPr>
              <a:t>. </a:t>
            </a:r>
            <a:r>
              <a:rPr lang="tr-TR" b="1" dirty="0" smtClean="0">
                <a:latin typeface="Garamond" panose="02020404030301010803" pitchFamily="18" charset="0"/>
              </a:rPr>
              <a:t>***</a:t>
            </a:r>
            <a:r>
              <a:rPr lang="tr-TR" dirty="0" smtClean="0">
                <a:latin typeface="Garamond" panose="02020404030301010803" pitchFamily="18" charset="0"/>
              </a:rPr>
              <a:t>Sözleşmelere bunların </a:t>
            </a:r>
            <a:r>
              <a:rPr lang="tr-TR" dirty="0">
                <a:latin typeface="Garamond" panose="02020404030301010803" pitchFamily="18" charset="0"/>
              </a:rPr>
              <a:t>aksine hüküm konulamaz.</a:t>
            </a: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51</a:t>
            </a:fld>
            <a:endParaRPr lang="tr-TR" dirty="0">
              <a:solidFill>
                <a:schemeClr val="bg1"/>
              </a:solidFill>
            </a:endParaRPr>
          </a:p>
        </p:txBody>
      </p:sp>
    </p:spTree>
    <p:extLst>
      <p:ext uri="{BB962C8B-B14F-4D97-AF65-F5344CB8AC3E}">
        <p14:creationId xmlns:p14="http://schemas.microsoft.com/office/powerpoint/2010/main" val="281742459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106424" y="365129"/>
            <a:ext cx="7946136" cy="979040"/>
          </a:xfrm>
        </p:spPr>
        <p:txBody>
          <a:bodyPr>
            <a:normAutofit/>
          </a:bodyPr>
          <a:lstStyle/>
          <a:p>
            <a:pPr algn="ctr"/>
            <a:r>
              <a:rPr lang="tr-TR" sz="4000" b="1" dirty="0">
                <a:solidFill>
                  <a:schemeClr val="bg1"/>
                </a:solidFill>
              </a:rPr>
              <a:t>İşçi alma ve başka işe girme yasağı</a:t>
            </a:r>
          </a:p>
        </p:txBody>
      </p:sp>
      <p:sp>
        <p:nvSpPr>
          <p:cNvPr id="3" name="İçerik Yer Tutucusu 2"/>
          <p:cNvSpPr>
            <a:spLocks noGrp="1"/>
          </p:cNvSpPr>
          <p:nvPr>
            <p:ph idx="1"/>
          </p:nvPr>
        </p:nvSpPr>
        <p:spPr>
          <a:xfrm>
            <a:off x="628650" y="1508760"/>
            <a:ext cx="7886700" cy="4668203"/>
          </a:xfrm>
        </p:spPr>
        <p:txBody>
          <a:bodyPr>
            <a:normAutofit fontScale="92500" lnSpcReduction="20000"/>
          </a:bodyPr>
          <a:lstStyle/>
          <a:p>
            <a:pPr algn="just"/>
            <a:r>
              <a:rPr lang="tr-TR" b="1" dirty="0" smtClean="0">
                <a:latin typeface="Garamond" panose="02020404030301010803" pitchFamily="18" charset="0"/>
              </a:rPr>
              <a:t>İşveren</a:t>
            </a:r>
            <a:r>
              <a:rPr lang="tr-TR" dirty="0" smtClean="0">
                <a:latin typeface="Garamond" panose="02020404030301010803" pitchFamily="18" charset="0"/>
              </a:rPr>
              <a:t>, sözleşmesi </a:t>
            </a:r>
            <a:r>
              <a:rPr lang="tr-TR" u="sng" dirty="0" smtClean="0">
                <a:latin typeface="Garamond" panose="02020404030301010803" pitchFamily="18" charset="0"/>
              </a:rPr>
              <a:t>askıda bulunan işçilerin</a:t>
            </a:r>
            <a:r>
              <a:rPr lang="tr-TR" dirty="0" smtClean="0">
                <a:latin typeface="Garamond" panose="02020404030301010803" pitchFamily="18" charset="0"/>
              </a:rPr>
              <a:t> </a:t>
            </a:r>
            <a:r>
              <a:rPr lang="tr-TR" b="1" dirty="0" smtClean="0">
                <a:latin typeface="Garamond" panose="02020404030301010803" pitchFamily="18" charset="0"/>
              </a:rPr>
              <a:t>yerine işçi alamaz.</a:t>
            </a:r>
          </a:p>
          <a:p>
            <a:pPr algn="just"/>
            <a:r>
              <a:rPr lang="tr-TR" dirty="0" smtClean="0">
                <a:latin typeface="Garamond" panose="02020404030301010803" pitchFamily="18" charset="0"/>
              </a:rPr>
              <a:t>Ancak, greve katılamayacak işçilerden ölen, işten ayrılan, işverence haklı nedenle sözleşmesi feshedilenlerin yerine işçi alabilir.</a:t>
            </a:r>
          </a:p>
          <a:p>
            <a:pPr algn="just"/>
            <a:r>
              <a:rPr lang="tr-TR" dirty="0" smtClean="0">
                <a:latin typeface="Garamond" panose="02020404030301010803" pitchFamily="18" charset="0"/>
              </a:rPr>
              <a:t>Ayrıca ücret ödemekle görevli işçi çalışmazsa onun yerine de işçi alabilir.</a:t>
            </a:r>
          </a:p>
          <a:p>
            <a:pPr algn="just"/>
            <a:endParaRPr lang="tr-TR" dirty="0" smtClean="0">
              <a:latin typeface="Garamond" panose="02020404030301010803" pitchFamily="18" charset="0"/>
            </a:endParaRPr>
          </a:p>
          <a:p>
            <a:pPr algn="just"/>
            <a:r>
              <a:rPr lang="tr-TR" dirty="0" smtClean="0">
                <a:latin typeface="Garamond" panose="02020404030301010803" pitchFamily="18" charset="0"/>
              </a:rPr>
              <a:t>Sözleşmesi </a:t>
            </a:r>
            <a:r>
              <a:rPr lang="tr-TR" b="1" dirty="0" smtClean="0">
                <a:latin typeface="Garamond" panose="02020404030301010803" pitchFamily="18" charset="0"/>
              </a:rPr>
              <a:t>askıda bulunan işçiler </a:t>
            </a:r>
            <a:r>
              <a:rPr lang="tr-TR" dirty="0" smtClean="0">
                <a:latin typeface="Garamond" panose="02020404030301010803" pitchFamily="18" charset="0"/>
              </a:rPr>
              <a:t>grev süresince </a:t>
            </a:r>
            <a:r>
              <a:rPr lang="tr-TR" b="1" dirty="0" smtClean="0">
                <a:latin typeface="Garamond" panose="02020404030301010803" pitchFamily="18" charset="0"/>
              </a:rPr>
              <a:t>başka işyerinde çalışamaz</a:t>
            </a:r>
            <a:r>
              <a:rPr lang="tr-TR" dirty="0" smtClean="0">
                <a:latin typeface="Garamond" panose="02020404030301010803" pitchFamily="18" charset="0"/>
              </a:rPr>
              <a:t>. </a:t>
            </a:r>
            <a:r>
              <a:rPr lang="tr-TR" u="sng" dirty="0" smtClean="0">
                <a:latin typeface="Garamond" panose="02020404030301010803" pitchFamily="18" charset="0"/>
              </a:rPr>
              <a:t>Aksi halde </a:t>
            </a:r>
            <a:r>
              <a:rPr lang="tr-TR" dirty="0" smtClean="0">
                <a:latin typeface="Garamond" panose="02020404030301010803" pitchFamily="18" charset="0"/>
              </a:rPr>
              <a:t>işverence </a:t>
            </a:r>
            <a:r>
              <a:rPr lang="tr-TR" u="sng" dirty="0" smtClean="0">
                <a:latin typeface="Garamond" panose="02020404030301010803" pitchFamily="18" charset="0"/>
              </a:rPr>
              <a:t>haklı nedenle feshedilebilir.</a:t>
            </a:r>
          </a:p>
          <a:p>
            <a:pPr algn="just"/>
            <a:r>
              <a:rPr lang="tr-TR" dirty="0" smtClean="0">
                <a:latin typeface="Garamond" panose="02020404030301010803" pitchFamily="18" charset="0"/>
              </a:rPr>
              <a:t>Ancak, Kısmi süreli çalışan işçiler ise haftalık 45 saatten kısmi süreli çalışma süresinin düşürülmesi ile bulunan saat kadar başka işyerinde çalışabilirler.</a:t>
            </a:r>
            <a:endParaRPr lang="tr-TR" dirty="0">
              <a:latin typeface="Garamond" panose="02020404030301010803" pitchFamily="18" charset="0"/>
            </a:endParaRP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52</a:t>
            </a:fld>
            <a:endParaRPr lang="tr-TR" dirty="0">
              <a:solidFill>
                <a:schemeClr val="bg1"/>
              </a:solidFill>
            </a:endParaRPr>
          </a:p>
        </p:txBody>
      </p:sp>
    </p:spTree>
    <p:extLst>
      <p:ext uri="{BB962C8B-B14F-4D97-AF65-F5344CB8AC3E}">
        <p14:creationId xmlns:p14="http://schemas.microsoft.com/office/powerpoint/2010/main" val="108736861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25880" y="365129"/>
            <a:ext cx="7717536" cy="915032"/>
          </a:xfrm>
        </p:spPr>
        <p:txBody>
          <a:bodyPr>
            <a:normAutofit/>
          </a:bodyPr>
          <a:lstStyle/>
          <a:p>
            <a:pPr algn="ctr"/>
            <a:r>
              <a:rPr lang="tr-TR" sz="3600" b="1" dirty="0" smtClean="0">
                <a:solidFill>
                  <a:schemeClr val="bg1"/>
                </a:solidFill>
              </a:rPr>
              <a:t>Grev </a:t>
            </a:r>
            <a:r>
              <a:rPr lang="tr-TR" sz="3600" b="1" dirty="0">
                <a:solidFill>
                  <a:schemeClr val="bg1"/>
                </a:solidFill>
              </a:rPr>
              <a:t>ve lokavtın konut haklarına etkisi</a:t>
            </a:r>
          </a:p>
        </p:txBody>
      </p:sp>
      <p:sp>
        <p:nvSpPr>
          <p:cNvPr id="3" name="İçerik Yer Tutucusu 2"/>
          <p:cNvSpPr>
            <a:spLocks noGrp="1"/>
          </p:cNvSpPr>
          <p:nvPr>
            <p:ph idx="1"/>
          </p:nvPr>
        </p:nvSpPr>
        <p:spPr/>
        <p:txBody>
          <a:bodyPr>
            <a:normAutofit/>
          </a:bodyPr>
          <a:lstStyle/>
          <a:p>
            <a:pPr algn="just"/>
            <a:r>
              <a:rPr lang="tr-TR" sz="3200" dirty="0" smtClean="0">
                <a:latin typeface="Garamond" panose="02020404030301010803" pitchFamily="18" charset="0"/>
              </a:rPr>
              <a:t>Grev nedeniyle sözleşmenin askıda olduğu dönemde, işverence işçiye sağlanmış </a:t>
            </a:r>
            <a:r>
              <a:rPr lang="tr-TR" sz="3200" b="1" dirty="0" smtClean="0">
                <a:latin typeface="Garamond" panose="02020404030301010803" pitchFamily="18" charset="0"/>
              </a:rPr>
              <a:t>konuttan çıkması istenemez</a:t>
            </a:r>
            <a:r>
              <a:rPr lang="tr-TR" sz="3200" dirty="0" smtClean="0">
                <a:latin typeface="Garamond" panose="02020404030301010803" pitchFamily="18" charset="0"/>
              </a:rPr>
              <a:t>. Ancak su, elektrik ve gaz </a:t>
            </a:r>
            <a:r>
              <a:rPr lang="tr-TR" sz="3200" dirty="0" err="1" smtClean="0">
                <a:latin typeface="Garamond" panose="02020404030301010803" pitchFamily="18" charset="0"/>
              </a:rPr>
              <a:t>v.s</a:t>
            </a:r>
            <a:r>
              <a:rPr lang="tr-TR" sz="3200" dirty="0" smtClean="0">
                <a:latin typeface="Garamond" panose="02020404030301010803" pitchFamily="18" charset="0"/>
              </a:rPr>
              <a:t>. ile rayiç kirayı talep edebilir.</a:t>
            </a:r>
          </a:p>
          <a:p>
            <a:pPr algn="just"/>
            <a:endParaRPr lang="tr-TR" sz="3200" dirty="0" smtClean="0">
              <a:latin typeface="Garamond" panose="02020404030301010803" pitchFamily="18" charset="0"/>
            </a:endParaRPr>
          </a:p>
          <a:p>
            <a:pPr algn="just"/>
            <a:r>
              <a:rPr lang="tr-TR" sz="3200" dirty="0" smtClean="0">
                <a:latin typeface="Garamond" panose="02020404030301010803" pitchFamily="18" charset="0"/>
              </a:rPr>
              <a:t>İşveren grev ve lokavt süresince </a:t>
            </a:r>
            <a:r>
              <a:rPr lang="tr-TR" sz="3200" u="sng" dirty="0" smtClean="0">
                <a:latin typeface="Garamond" panose="02020404030301010803" pitchFamily="18" charset="0"/>
              </a:rPr>
              <a:t>su, elektrik </a:t>
            </a:r>
            <a:r>
              <a:rPr lang="tr-TR" sz="3200" u="sng" dirty="0" err="1" smtClean="0">
                <a:latin typeface="Garamond" panose="02020404030301010803" pitchFamily="18" charset="0"/>
              </a:rPr>
              <a:t>v.s</a:t>
            </a:r>
            <a:r>
              <a:rPr lang="tr-TR" sz="3200" u="sng" dirty="0" smtClean="0">
                <a:latin typeface="Garamond" panose="02020404030301010803" pitchFamily="18" charset="0"/>
              </a:rPr>
              <a:t>.</a:t>
            </a:r>
            <a:r>
              <a:rPr lang="tr-TR" sz="3200" dirty="0" smtClean="0">
                <a:latin typeface="Garamond" panose="02020404030301010803" pitchFamily="18" charset="0"/>
              </a:rPr>
              <a:t> </a:t>
            </a:r>
            <a:r>
              <a:rPr lang="tr-TR" sz="3200" b="1" dirty="0" smtClean="0">
                <a:latin typeface="Garamond" panose="02020404030301010803" pitchFamily="18" charset="0"/>
              </a:rPr>
              <a:t>kullanımını engelleyemez</a:t>
            </a:r>
            <a:r>
              <a:rPr lang="tr-TR" sz="3200" dirty="0" smtClean="0">
                <a:latin typeface="Garamond" panose="02020404030301010803" pitchFamily="18" charset="0"/>
              </a:rPr>
              <a:t>.</a:t>
            </a:r>
            <a:endParaRPr lang="tr-TR" sz="3200" dirty="0">
              <a:latin typeface="Garamond" panose="02020404030301010803" pitchFamily="18" charset="0"/>
            </a:endParaRP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53</a:t>
            </a:fld>
            <a:endParaRPr lang="tr-TR" dirty="0">
              <a:solidFill>
                <a:schemeClr val="bg1"/>
              </a:solidFill>
            </a:endParaRPr>
          </a:p>
        </p:txBody>
      </p:sp>
    </p:spTree>
    <p:extLst>
      <p:ext uri="{BB962C8B-B14F-4D97-AF65-F5344CB8AC3E}">
        <p14:creationId xmlns:p14="http://schemas.microsoft.com/office/powerpoint/2010/main" val="174510034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35024" y="365129"/>
            <a:ext cx="7589520" cy="960752"/>
          </a:xfrm>
        </p:spPr>
        <p:txBody>
          <a:bodyPr>
            <a:normAutofit/>
          </a:bodyPr>
          <a:lstStyle/>
          <a:p>
            <a:r>
              <a:rPr lang="tr-TR" sz="4000" b="1" dirty="0">
                <a:solidFill>
                  <a:schemeClr val="bg1"/>
                </a:solidFill>
              </a:rPr>
              <a:t>Kanun dışı grev ve lokavtın sonuçları</a:t>
            </a:r>
          </a:p>
        </p:txBody>
      </p:sp>
      <p:sp>
        <p:nvSpPr>
          <p:cNvPr id="3" name="İçerik Yer Tutucusu 2"/>
          <p:cNvSpPr>
            <a:spLocks noGrp="1"/>
          </p:cNvSpPr>
          <p:nvPr>
            <p:ph idx="1"/>
          </p:nvPr>
        </p:nvSpPr>
        <p:spPr>
          <a:xfrm>
            <a:off x="628650" y="1517904"/>
            <a:ext cx="7886700" cy="4659059"/>
          </a:xfrm>
        </p:spPr>
        <p:txBody>
          <a:bodyPr>
            <a:normAutofit lnSpcReduction="10000"/>
          </a:bodyPr>
          <a:lstStyle/>
          <a:p>
            <a:pPr algn="just"/>
            <a:endParaRPr lang="tr-TR" dirty="0" smtClean="0">
              <a:latin typeface="Garamond" panose="02020404030301010803" pitchFamily="18" charset="0"/>
            </a:endParaRPr>
          </a:p>
          <a:p>
            <a:pPr algn="just"/>
            <a:r>
              <a:rPr lang="tr-TR" b="1" dirty="0" smtClean="0">
                <a:latin typeface="Garamond" panose="02020404030301010803" pitchFamily="18" charset="0"/>
              </a:rPr>
              <a:t>İşveren</a:t>
            </a:r>
            <a:r>
              <a:rPr lang="tr-TR" dirty="0" smtClean="0">
                <a:latin typeface="Garamond" panose="02020404030301010803" pitchFamily="18" charset="0"/>
              </a:rPr>
              <a:t> </a:t>
            </a:r>
            <a:r>
              <a:rPr lang="tr-TR" u="sng" dirty="0" smtClean="0">
                <a:latin typeface="Garamond" panose="02020404030301010803" pitchFamily="18" charset="0"/>
              </a:rPr>
              <a:t>kanun dışı greve katılan veya teşvik eden işçilerin</a:t>
            </a:r>
            <a:r>
              <a:rPr lang="tr-TR" dirty="0" smtClean="0">
                <a:latin typeface="Garamond" panose="02020404030301010803" pitchFamily="18" charset="0"/>
              </a:rPr>
              <a:t> sözleşmelerini </a:t>
            </a:r>
            <a:r>
              <a:rPr lang="tr-TR" u="sng" dirty="0" smtClean="0">
                <a:latin typeface="Garamond" panose="02020404030301010803" pitchFamily="18" charset="0"/>
              </a:rPr>
              <a:t>haklı nedenle </a:t>
            </a:r>
            <a:r>
              <a:rPr lang="tr-TR" b="1" u="sng" dirty="0" smtClean="0">
                <a:latin typeface="Garamond" panose="02020404030301010803" pitchFamily="18" charset="0"/>
              </a:rPr>
              <a:t>feshedebilir</a:t>
            </a:r>
            <a:r>
              <a:rPr lang="tr-TR" dirty="0" smtClean="0">
                <a:latin typeface="Garamond" panose="02020404030301010803" pitchFamily="18" charset="0"/>
              </a:rPr>
              <a:t>. Oluşan zararı kusurlu işçi kuruluşu veya kusurlu işçiden isteyebilir.</a:t>
            </a:r>
          </a:p>
          <a:p>
            <a:pPr algn="just"/>
            <a:endParaRPr lang="tr-TR" dirty="0" smtClean="0">
              <a:latin typeface="Garamond" panose="02020404030301010803" pitchFamily="18" charset="0"/>
            </a:endParaRPr>
          </a:p>
          <a:p>
            <a:pPr algn="just"/>
            <a:r>
              <a:rPr lang="tr-TR" dirty="0" smtClean="0">
                <a:latin typeface="Garamond" panose="02020404030301010803" pitchFamily="18" charset="0"/>
              </a:rPr>
              <a:t>Aynı şekilde </a:t>
            </a:r>
            <a:r>
              <a:rPr lang="tr-TR" u="sng" dirty="0" smtClean="0">
                <a:latin typeface="Garamond" panose="02020404030301010803" pitchFamily="18" charset="0"/>
              </a:rPr>
              <a:t>kanun dışı lokavt gerçekleşmesi halinde </a:t>
            </a:r>
            <a:r>
              <a:rPr lang="tr-TR" dirty="0" smtClean="0">
                <a:latin typeface="Garamond" panose="02020404030301010803" pitchFamily="18" charset="0"/>
              </a:rPr>
              <a:t>de </a:t>
            </a:r>
            <a:r>
              <a:rPr lang="tr-TR" b="1" dirty="0" smtClean="0">
                <a:latin typeface="Garamond" panose="02020404030301010803" pitchFamily="18" charset="0"/>
              </a:rPr>
              <a:t>lokavta maruz kalan işçi</a:t>
            </a:r>
            <a:r>
              <a:rPr lang="tr-TR" dirty="0" smtClean="0">
                <a:latin typeface="Garamond" panose="02020404030301010803" pitchFamily="18" charset="0"/>
              </a:rPr>
              <a:t> sözleşmesini </a:t>
            </a:r>
            <a:r>
              <a:rPr lang="tr-TR" b="1" dirty="0" smtClean="0">
                <a:latin typeface="Garamond" panose="02020404030301010803" pitchFamily="18" charset="0"/>
              </a:rPr>
              <a:t>haklı nedenle feshedebilir.</a:t>
            </a:r>
            <a:r>
              <a:rPr lang="tr-TR" dirty="0" smtClean="0">
                <a:latin typeface="Garamond" panose="02020404030301010803" pitchFamily="18" charset="0"/>
              </a:rPr>
              <a:t> Ayrıca işveren işçinin kanun dışı lokavt süresine ait bütün haklarını da ödemek zorundadır.</a:t>
            </a:r>
            <a:endParaRPr lang="tr-TR" dirty="0">
              <a:latin typeface="Garamond" panose="02020404030301010803" pitchFamily="18" charset="0"/>
            </a:endParaRP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54</a:t>
            </a:fld>
            <a:endParaRPr lang="tr-TR" dirty="0">
              <a:solidFill>
                <a:schemeClr val="bg1"/>
              </a:solidFill>
            </a:endParaRPr>
          </a:p>
        </p:txBody>
      </p:sp>
    </p:spTree>
    <p:extLst>
      <p:ext uri="{BB962C8B-B14F-4D97-AF65-F5344CB8AC3E}">
        <p14:creationId xmlns:p14="http://schemas.microsoft.com/office/powerpoint/2010/main" val="227727564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51560" y="365129"/>
            <a:ext cx="7463790" cy="979040"/>
          </a:xfrm>
        </p:spPr>
        <p:txBody>
          <a:bodyPr>
            <a:normAutofit/>
          </a:bodyPr>
          <a:lstStyle/>
          <a:p>
            <a:pPr algn="ctr"/>
            <a:r>
              <a:rPr lang="tr-TR" sz="4000" b="1" dirty="0">
                <a:solidFill>
                  <a:schemeClr val="bg1"/>
                </a:solidFill>
              </a:rPr>
              <a:t>Tespit </a:t>
            </a:r>
            <a:r>
              <a:rPr lang="tr-TR" sz="4000" b="1" dirty="0" smtClean="0">
                <a:solidFill>
                  <a:schemeClr val="bg1"/>
                </a:solidFill>
              </a:rPr>
              <a:t>davası </a:t>
            </a:r>
            <a:r>
              <a:rPr lang="tr-TR" sz="2700" b="1" dirty="0" smtClean="0">
                <a:solidFill>
                  <a:schemeClr val="bg1"/>
                </a:solidFill>
              </a:rPr>
              <a:t>(Kanun dışı grev ve lokavtın)</a:t>
            </a:r>
            <a:endParaRPr lang="tr-TR" sz="2700" b="1" dirty="0">
              <a:solidFill>
                <a:schemeClr val="bg1"/>
              </a:solidFill>
            </a:endParaRPr>
          </a:p>
        </p:txBody>
      </p:sp>
      <p:sp>
        <p:nvSpPr>
          <p:cNvPr id="3" name="İçerik Yer Tutucusu 2"/>
          <p:cNvSpPr>
            <a:spLocks noGrp="1"/>
          </p:cNvSpPr>
          <p:nvPr>
            <p:ph idx="1"/>
          </p:nvPr>
        </p:nvSpPr>
        <p:spPr>
          <a:xfrm>
            <a:off x="628650" y="1435608"/>
            <a:ext cx="7886700" cy="4741355"/>
          </a:xfrm>
        </p:spPr>
        <p:txBody>
          <a:bodyPr/>
          <a:lstStyle/>
          <a:p>
            <a:pPr algn="just"/>
            <a:r>
              <a:rPr lang="tr-TR" b="1" dirty="0">
                <a:latin typeface="Garamond" panose="02020404030301010803" pitchFamily="18" charset="0"/>
              </a:rPr>
              <a:t>Taraflardan her biri</a:t>
            </a:r>
            <a:r>
              <a:rPr lang="tr-TR" dirty="0">
                <a:latin typeface="Garamond" panose="02020404030301010803" pitchFamily="18" charset="0"/>
              </a:rPr>
              <a:t>, karar verilen veya uygulanmakta olan bir grev veya lokavtın </a:t>
            </a:r>
            <a:r>
              <a:rPr lang="tr-TR" u="sng" dirty="0">
                <a:latin typeface="Garamond" panose="02020404030301010803" pitchFamily="18" charset="0"/>
              </a:rPr>
              <a:t>kanun dışı olup olmadığının tespitini</a:t>
            </a:r>
            <a:r>
              <a:rPr lang="tr-TR" dirty="0">
                <a:latin typeface="Garamond" panose="02020404030301010803" pitchFamily="18" charset="0"/>
              </a:rPr>
              <a:t> </a:t>
            </a:r>
            <a:r>
              <a:rPr lang="tr-TR" b="1" dirty="0">
                <a:latin typeface="Garamond" panose="02020404030301010803" pitchFamily="18" charset="0"/>
              </a:rPr>
              <a:t>mahkemeden</a:t>
            </a:r>
            <a:r>
              <a:rPr lang="tr-TR" dirty="0">
                <a:latin typeface="Garamond" panose="02020404030301010803" pitchFamily="18" charset="0"/>
              </a:rPr>
              <a:t> her zaman </a:t>
            </a:r>
            <a:r>
              <a:rPr lang="tr-TR" b="1" dirty="0">
                <a:latin typeface="Garamond" panose="02020404030301010803" pitchFamily="18" charset="0"/>
              </a:rPr>
              <a:t>talep edebilir.</a:t>
            </a:r>
            <a:r>
              <a:rPr lang="tr-TR" dirty="0">
                <a:latin typeface="Garamond" panose="02020404030301010803" pitchFamily="18" charset="0"/>
              </a:rPr>
              <a:t> Mahkeme bir ay içinde karar </a:t>
            </a:r>
            <a:r>
              <a:rPr lang="tr-TR" dirty="0" smtClean="0">
                <a:latin typeface="Garamond" panose="02020404030301010803" pitchFamily="18" charset="0"/>
              </a:rPr>
              <a:t>verir. Karar </a:t>
            </a:r>
            <a:r>
              <a:rPr lang="tr-TR" dirty="0">
                <a:latin typeface="Garamond" panose="02020404030301010803" pitchFamily="18" charset="0"/>
              </a:rPr>
              <a:t>hakkında istinaf yoluna başvurulması hâlinde bölge adliye mahkemesi bir ay içinde kesin olarak karar verir. </a:t>
            </a:r>
            <a:r>
              <a:rPr lang="tr-TR" b="1" dirty="0">
                <a:latin typeface="Garamond" panose="02020404030301010803" pitchFamily="18" charset="0"/>
              </a:rPr>
              <a:t>Verilecek karar, tarafları, işçi ve işveren sendikasının üyelerini bağlar ve ceza davaları için kesin delil teşkil </a:t>
            </a:r>
            <a:r>
              <a:rPr lang="tr-TR" b="1" dirty="0" smtClean="0">
                <a:latin typeface="Garamond" panose="02020404030301010803" pitchFamily="18" charset="0"/>
              </a:rPr>
              <a:t>eder.</a:t>
            </a:r>
          </a:p>
          <a:p>
            <a:pPr algn="just"/>
            <a:r>
              <a:rPr lang="tr-TR" b="1" dirty="0" smtClean="0">
                <a:latin typeface="Garamond" panose="02020404030301010803" pitchFamily="18" charset="0"/>
              </a:rPr>
              <a:t>Hâkim</a:t>
            </a:r>
            <a:r>
              <a:rPr lang="tr-TR" dirty="0" smtClean="0">
                <a:latin typeface="Garamond" panose="02020404030301010803" pitchFamily="18" charset="0"/>
              </a:rPr>
              <a:t> </a:t>
            </a:r>
            <a:r>
              <a:rPr lang="tr-TR" dirty="0">
                <a:latin typeface="Garamond" panose="02020404030301010803" pitchFamily="18" charset="0"/>
              </a:rPr>
              <a:t>tedbir olarak dava konusu </a:t>
            </a:r>
            <a:r>
              <a:rPr lang="tr-TR" b="1" dirty="0">
                <a:latin typeface="Garamond" panose="02020404030301010803" pitchFamily="18" charset="0"/>
              </a:rPr>
              <a:t>grev veya lokavtın durdurulmasına karar verebilir.</a:t>
            </a: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55</a:t>
            </a:fld>
            <a:endParaRPr lang="tr-TR" dirty="0">
              <a:solidFill>
                <a:schemeClr val="bg1"/>
              </a:solidFill>
            </a:endParaRPr>
          </a:p>
        </p:txBody>
      </p:sp>
    </p:spTree>
    <p:extLst>
      <p:ext uri="{BB962C8B-B14F-4D97-AF65-F5344CB8AC3E}">
        <p14:creationId xmlns:p14="http://schemas.microsoft.com/office/powerpoint/2010/main" val="223462000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89888" y="410367"/>
            <a:ext cx="7710678" cy="906369"/>
          </a:xfrm>
        </p:spPr>
        <p:txBody>
          <a:bodyPr>
            <a:normAutofit fontScale="90000"/>
          </a:bodyPr>
          <a:lstStyle/>
          <a:p>
            <a:r>
              <a:rPr lang="tr-TR" sz="3600" b="1" dirty="0">
                <a:solidFill>
                  <a:schemeClr val="bg1"/>
                </a:solidFill>
              </a:rPr>
              <a:t>Grev hakkının ve lokavtın kötüye kullanılması</a:t>
            </a:r>
          </a:p>
        </p:txBody>
      </p:sp>
      <p:sp>
        <p:nvSpPr>
          <p:cNvPr id="3" name="İçerik Yer Tutucusu 2"/>
          <p:cNvSpPr>
            <a:spLocks noGrp="1"/>
          </p:cNvSpPr>
          <p:nvPr>
            <p:ph idx="1"/>
          </p:nvPr>
        </p:nvSpPr>
        <p:spPr/>
        <p:txBody>
          <a:bodyPr>
            <a:normAutofit fontScale="85000" lnSpcReduction="10000"/>
          </a:bodyPr>
          <a:lstStyle/>
          <a:p>
            <a:pPr algn="just"/>
            <a:r>
              <a:rPr lang="tr-TR" b="1" dirty="0">
                <a:latin typeface="Garamond" panose="02020404030301010803" pitchFamily="18" charset="0"/>
              </a:rPr>
              <a:t>Taraflardan birinin</a:t>
            </a:r>
            <a:r>
              <a:rPr lang="tr-TR" dirty="0">
                <a:latin typeface="Garamond" panose="02020404030301010803" pitchFamily="18" charset="0"/>
              </a:rPr>
              <a:t> veya Çalışma ve Sosyal Güvenlik </a:t>
            </a:r>
            <a:r>
              <a:rPr lang="tr-TR" b="1" dirty="0">
                <a:latin typeface="Garamond" panose="02020404030301010803" pitchFamily="18" charset="0"/>
              </a:rPr>
              <a:t>Bakanının başvurusu üzerine </a:t>
            </a:r>
            <a:r>
              <a:rPr lang="tr-TR" b="1" dirty="0" smtClean="0">
                <a:latin typeface="Garamond" panose="02020404030301010803" pitchFamily="18" charset="0"/>
              </a:rPr>
              <a:t>Mahkemece</a:t>
            </a:r>
            <a:r>
              <a:rPr lang="tr-TR" dirty="0">
                <a:latin typeface="Garamond" panose="02020404030301010803" pitchFamily="18" charset="0"/>
              </a:rPr>
              <a:t>, grev hakkı veya lokavtın </a:t>
            </a:r>
            <a:r>
              <a:rPr lang="tr-TR" u="sng" dirty="0">
                <a:latin typeface="Garamond" panose="02020404030301010803" pitchFamily="18" charset="0"/>
              </a:rPr>
              <a:t>iyi niyet kurallarına aykırı tarzda toplum zararına veya millî servete zarar verecek şekilde kullanıldığının </a:t>
            </a:r>
            <a:r>
              <a:rPr lang="tr-TR" b="1" u="sng" dirty="0">
                <a:latin typeface="Garamond" panose="02020404030301010803" pitchFamily="18" charset="0"/>
              </a:rPr>
              <a:t>tespit edilmesi hâlinde</a:t>
            </a:r>
            <a:r>
              <a:rPr lang="tr-TR" dirty="0">
                <a:latin typeface="Garamond" panose="02020404030301010803" pitchFamily="18" charset="0"/>
              </a:rPr>
              <a:t>, uygulanmakta olan grev veya lokavtın </a:t>
            </a:r>
            <a:r>
              <a:rPr lang="tr-TR" b="1" dirty="0">
                <a:latin typeface="Garamond" panose="02020404030301010803" pitchFamily="18" charset="0"/>
              </a:rPr>
              <a:t>durdurulmasına karar </a:t>
            </a:r>
            <a:r>
              <a:rPr lang="tr-TR" b="1" dirty="0" smtClean="0">
                <a:latin typeface="Garamond" panose="02020404030301010803" pitchFamily="18" charset="0"/>
              </a:rPr>
              <a:t>verilir.</a:t>
            </a:r>
          </a:p>
          <a:p>
            <a:pPr algn="just"/>
            <a:r>
              <a:rPr lang="tr-TR" dirty="0" smtClean="0">
                <a:latin typeface="Garamond" panose="02020404030301010803" pitchFamily="18" charset="0"/>
              </a:rPr>
              <a:t>Kanuni </a:t>
            </a:r>
            <a:r>
              <a:rPr lang="tr-TR" dirty="0">
                <a:latin typeface="Garamond" panose="02020404030301010803" pitchFamily="18" charset="0"/>
              </a:rPr>
              <a:t>bir </a:t>
            </a:r>
            <a:r>
              <a:rPr lang="tr-TR" b="1" dirty="0">
                <a:latin typeface="Garamond" panose="02020404030301010803" pitchFamily="18" charset="0"/>
              </a:rPr>
              <a:t>lokavtın</a:t>
            </a:r>
            <a:r>
              <a:rPr lang="tr-TR" dirty="0">
                <a:latin typeface="Garamond" panose="02020404030301010803" pitchFamily="18" charset="0"/>
              </a:rPr>
              <a:t> </a:t>
            </a:r>
            <a:r>
              <a:rPr lang="tr-TR" u="sng" dirty="0">
                <a:latin typeface="Garamond" panose="02020404030301010803" pitchFamily="18" charset="0"/>
              </a:rPr>
              <a:t>işyerini temelli olarak kapalı tutmak amacıyla yapıldığı </a:t>
            </a:r>
            <a:r>
              <a:rPr lang="tr-TR" b="1" u="sng" dirty="0">
                <a:latin typeface="Garamond" panose="02020404030301010803" pitchFamily="18" charset="0"/>
              </a:rPr>
              <a:t>kesinleşmiş mahkeme kararıyla</a:t>
            </a:r>
            <a:r>
              <a:rPr lang="tr-TR" u="sng" dirty="0">
                <a:latin typeface="Garamond" panose="02020404030301010803" pitchFamily="18" charset="0"/>
              </a:rPr>
              <a:t> belirlenirse</a:t>
            </a:r>
            <a:r>
              <a:rPr lang="tr-TR" dirty="0">
                <a:latin typeface="Garamond" panose="02020404030301010803" pitchFamily="18" charset="0"/>
              </a:rPr>
              <a:t>, mahkeme kararının lokavt yapmış işverene veya işveren sendikasına bildirilmesi ile birlikte </a:t>
            </a:r>
            <a:r>
              <a:rPr lang="tr-TR" b="1" dirty="0">
                <a:latin typeface="Garamond" panose="02020404030301010803" pitchFamily="18" charset="0"/>
              </a:rPr>
              <a:t>lokavt durdurulur.</a:t>
            </a:r>
            <a:r>
              <a:rPr lang="tr-TR" dirty="0">
                <a:latin typeface="Garamond" panose="02020404030301010803" pitchFamily="18" charset="0"/>
              </a:rPr>
              <a:t> Mahkeme kararına rağmen lokavtın uygulanmaya devam </a:t>
            </a:r>
            <a:r>
              <a:rPr lang="tr-TR" dirty="0" smtClean="0">
                <a:latin typeface="Garamond" panose="02020404030301010803" pitchFamily="18" charset="0"/>
              </a:rPr>
              <a:t>edilmesi</a:t>
            </a:r>
            <a:r>
              <a:rPr lang="tr-TR" dirty="0">
                <a:latin typeface="Garamond" panose="02020404030301010803" pitchFamily="18" charset="0"/>
              </a:rPr>
              <a:t> </a:t>
            </a:r>
            <a:r>
              <a:rPr lang="tr-TR" dirty="0" smtClean="0">
                <a:latin typeface="Garamond" panose="02020404030301010803" pitchFamily="18" charset="0"/>
              </a:rPr>
              <a:t>halinde, işçiler derhal fesih hakkını kullanabilir ve işveren lokavt süresine ait tüm işçi haklarını bir iş karşılığı olmaksızın tazmin etmek zorundadır.</a:t>
            </a:r>
            <a:endParaRPr lang="tr-TR" dirty="0">
              <a:latin typeface="Garamond" panose="02020404030301010803" pitchFamily="18" charset="0"/>
            </a:endParaRP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56</a:t>
            </a:fld>
            <a:endParaRPr lang="tr-TR" dirty="0">
              <a:solidFill>
                <a:schemeClr val="bg1"/>
              </a:solidFill>
            </a:endParaRPr>
          </a:p>
        </p:txBody>
      </p:sp>
    </p:spTree>
    <p:extLst>
      <p:ext uri="{BB962C8B-B14F-4D97-AF65-F5344CB8AC3E}">
        <p14:creationId xmlns:p14="http://schemas.microsoft.com/office/powerpoint/2010/main" val="374780966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28650" y="365129"/>
            <a:ext cx="7886700" cy="1033904"/>
          </a:xfrm>
        </p:spPr>
        <p:txBody>
          <a:bodyPr>
            <a:normAutofit/>
          </a:bodyPr>
          <a:lstStyle/>
          <a:p>
            <a:pPr algn="ctr"/>
            <a:r>
              <a:rPr lang="tr-TR" sz="4000" b="1" dirty="0">
                <a:solidFill>
                  <a:schemeClr val="bg1"/>
                </a:solidFill>
              </a:rPr>
              <a:t>Grev ve lokavt gözcüleri</a:t>
            </a:r>
          </a:p>
        </p:txBody>
      </p:sp>
      <p:sp>
        <p:nvSpPr>
          <p:cNvPr id="3" name="İçerik Yer Tutucusu 2"/>
          <p:cNvSpPr>
            <a:spLocks noGrp="1"/>
          </p:cNvSpPr>
          <p:nvPr>
            <p:ph idx="1"/>
          </p:nvPr>
        </p:nvSpPr>
        <p:spPr>
          <a:xfrm>
            <a:off x="628650" y="1508760"/>
            <a:ext cx="7886700" cy="4668203"/>
          </a:xfrm>
        </p:spPr>
        <p:txBody>
          <a:bodyPr>
            <a:normAutofit fontScale="92500" lnSpcReduction="10000"/>
          </a:bodyPr>
          <a:lstStyle/>
          <a:p>
            <a:pPr algn="just"/>
            <a:r>
              <a:rPr lang="tr-TR" dirty="0" smtClean="0">
                <a:latin typeface="Garamond" panose="02020404030301010803" pitchFamily="18" charset="0"/>
              </a:rPr>
              <a:t>Grev ilan eden </a:t>
            </a:r>
            <a:r>
              <a:rPr lang="tr-TR" b="1" dirty="0" smtClean="0">
                <a:latin typeface="Garamond" panose="02020404030301010803" pitchFamily="18" charset="0"/>
              </a:rPr>
              <a:t>işçi sendikası </a:t>
            </a:r>
            <a:r>
              <a:rPr lang="tr-TR" dirty="0" smtClean="0">
                <a:latin typeface="Garamond" panose="02020404030301010803" pitchFamily="18" charset="0"/>
              </a:rPr>
              <a:t>üyelerinin greve uyup uymadıklarını denetlemek amacıyla güç ve tehdit kullanmaksızın, işyerinin </a:t>
            </a:r>
            <a:r>
              <a:rPr lang="tr-TR" b="1" dirty="0" smtClean="0">
                <a:latin typeface="Garamond" panose="02020404030301010803" pitchFamily="18" charset="0"/>
              </a:rPr>
              <a:t>giriş ve çıkışlarına </a:t>
            </a:r>
            <a:r>
              <a:rPr lang="tr-TR" dirty="0" smtClean="0">
                <a:latin typeface="Garamond" panose="02020404030301010803" pitchFamily="18" charset="0"/>
              </a:rPr>
              <a:t>kendi üyeleri arasından </a:t>
            </a:r>
            <a:r>
              <a:rPr lang="tr-TR" b="1" dirty="0" smtClean="0">
                <a:solidFill>
                  <a:srgbClr val="0070C0"/>
                </a:solidFill>
                <a:latin typeface="Garamond" panose="02020404030301010803" pitchFamily="18" charset="0"/>
              </a:rPr>
              <a:t>en çok 4’er</a:t>
            </a:r>
            <a:r>
              <a:rPr lang="tr-TR" dirty="0" smtClean="0">
                <a:latin typeface="Garamond" panose="02020404030301010803" pitchFamily="18" charset="0"/>
              </a:rPr>
              <a:t> </a:t>
            </a:r>
            <a:r>
              <a:rPr lang="tr-TR" b="1" dirty="0" smtClean="0">
                <a:latin typeface="Garamond" panose="02020404030301010803" pitchFamily="18" charset="0"/>
              </a:rPr>
              <a:t>grev gözcüsü </a:t>
            </a:r>
            <a:r>
              <a:rPr lang="tr-TR" dirty="0" smtClean="0">
                <a:latin typeface="Garamond" panose="02020404030301010803" pitchFamily="18" charset="0"/>
              </a:rPr>
              <a:t>koyabilir.</a:t>
            </a:r>
          </a:p>
          <a:p>
            <a:pPr algn="just"/>
            <a:endParaRPr lang="tr-TR" dirty="0" smtClean="0">
              <a:latin typeface="Garamond" panose="02020404030301010803" pitchFamily="18" charset="0"/>
            </a:endParaRPr>
          </a:p>
          <a:p>
            <a:pPr algn="just"/>
            <a:r>
              <a:rPr lang="tr-TR" dirty="0" smtClean="0">
                <a:latin typeface="Garamond" panose="02020404030301010803" pitchFamily="18" charset="0"/>
              </a:rPr>
              <a:t>Gözcüler , işyerine giriş çıkışlara engel olamaz, giren çıkanları kontrol amacıyla bile olsa durduramaz.</a:t>
            </a:r>
          </a:p>
          <a:p>
            <a:pPr marL="0" indent="0" algn="just">
              <a:buNone/>
            </a:pPr>
            <a:endParaRPr lang="tr-TR" dirty="0" smtClean="0">
              <a:latin typeface="Garamond" panose="02020404030301010803" pitchFamily="18" charset="0"/>
            </a:endParaRPr>
          </a:p>
          <a:p>
            <a:pPr algn="just"/>
            <a:r>
              <a:rPr lang="tr-TR" dirty="0" smtClean="0">
                <a:latin typeface="Garamond" panose="02020404030301010803" pitchFamily="18" charset="0"/>
              </a:rPr>
              <a:t>Lokavt ilan eden </a:t>
            </a:r>
            <a:r>
              <a:rPr lang="tr-TR" b="1" dirty="0" smtClean="0">
                <a:latin typeface="Garamond" panose="02020404030301010803" pitchFamily="18" charset="0"/>
              </a:rPr>
              <a:t>işveren sendikası</a:t>
            </a:r>
            <a:r>
              <a:rPr lang="tr-TR" dirty="0" smtClean="0">
                <a:latin typeface="Garamond" panose="02020404030301010803" pitchFamily="18" charset="0"/>
              </a:rPr>
              <a:t>, lokavt kararına </a:t>
            </a:r>
            <a:r>
              <a:rPr lang="tr-TR" dirty="0" smtClean="0">
                <a:latin typeface="Garamond" panose="02020404030301010803" pitchFamily="18" charset="0"/>
              </a:rPr>
              <a:t>uyulmasını </a:t>
            </a:r>
            <a:r>
              <a:rPr lang="tr-TR" dirty="0" smtClean="0">
                <a:latin typeface="Garamond" panose="02020404030301010803" pitchFamily="18" charset="0"/>
              </a:rPr>
              <a:t>sağlamak için güç kullanmaksızın üyelerinin lokavt kararına uyup uymadığını denetlemek amacıyla </a:t>
            </a:r>
            <a:r>
              <a:rPr lang="tr-TR" b="1" dirty="0" smtClean="0">
                <a:latin typeface="Garamond" panose="02020404030301010803" pitchFamily="18" charset="0"/>
              </a:rPr>
              <a:t>gözcü gönderebilir</a:t>
            </a:r>
            <a:r>
              <a:rPr lang="tr-TR" dirty="0" smtClean="0">
                <a:latin typeface="Garamond" panose="02020404030301010803" pitchFamily="18" charset="0"/>
              </a:rPr>
              <a:t>. </a:t>
            </a:r>
            <a:endParaRPr lang="tr-TR" dirty="0">
              <a:latin typeface="Garamond" panose="02020404030301010803" pitchFamily="18" charset="0"/>
            </a:endParaRP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57</a:t>
            </a:fld>
            <a:endParaRPr lang="tr-TR" dirty="0">
              <a:solidFill>
                <a:schemeClr val="bg1"/>
              </a:solidFill>
            </a:endParaRPr>
          </a:p>
        </p:txBody>
      </p:sp>
    </p:spTree>
    <p:extLst>
      <p:ext uri="{BB962C8B-B14F-4D97-AF65-F5344CB8AC3E}">
        <p14:creationId xmlns:p14="http://schemas.microsoft.com/office/powerpoint/2010/main" val="379783284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143000" y="365129"/>
            <a:ext cx="8138160" cy="942464"/>
          </a:xfrm>
        </p:spPr>
        <p:txBody>
          <a:bodyPr>
            <a:noAutofit/>
          </a:bodyPr>
          <a:lstStyle/>
          <a:p>
            <a:pPr algn="ctr"/>
            <a:r>
              <a:rPr lang="tr-TR" sz="3600" b="1" dirty="0" smtClean="0">
                <a:solidFill>
                  <a:schemeClr val="bg1"/>
                </a:solidFill>
                <a:latin typeface="Garamond" panose="02020404030301010803" pitchFamily="18" charset="0"/>
              </a:rPr>
              <a:t>Grev </a:t>
            </a:r>
            <a:r>
              <a:rPr lang="tr-TR" sz="3600" b="1" dirty="0">
                <a:solidFill>
                  <a:schemeClr val="bg1"/>
                </a:solidFill>
                <a:latin typeface="Garamond" panose="02020404030301010803" pitchFamily="18" charset="0"/>
              </a:rPr>
              <a:t>ve </a:t>
            </a:r>
            <a:r>
              <a:rPr lang="tr-TR" sz="3600" b="1" dirty="0" smtClean="0">
                <a:solidFill>
                  <a:schemeClr val="bg1"/>
                </a:solidFill>
                <a:latin typeface="Garamond" panose="02020404030301010803" pitchFamily="18" charset="0"/>
              </a:rPr>
              <a:t>lokavtta Mülkî Amirin </a:t>
            </a:r>
            <a:r>
              <a:rPr lang="tr-TR" sz="3600" b="1" dirty="0">
                <a:solidFill>
                  <a:schemeClr val="bg1"/>
                </a:solidFill>
                <a:latin typeface="Garamond" panose="02020404030301010803" pitchFamily="18" charset="0"/>
              </a:rPr>
              <a:t>yetkileri</a:t>
            </a:r>
          </a:p>
        </p:txBody>
      </p:sp>
      <p:sp>
        <p:nvSpPr>
          <p:cNvPr id="3" name="İçerik Yer Tutucusu 2"/>
          <p:cNvSpPr>
            <a:spLocks noGrp="1"/>
          </p:cNvSpPr>
          <p:nvPr>
            <p:ph idx="1"/>
          </p:nvPr>
        </p:nvSpPr>
        <p:spPr/>
        <p:txBody>
          <a:bodyPr>
            <a:normAutofit/>
          </a:bodyPr>
          <a:lstStyle/>
          <a:p>
            <a:pPr algn="just"/>
            <a:r>
              <a:rPr lang="tr-TR" dirty="0">
                <a:latin typeface="Garamond" panose="02020404030301010803" pitchFamily="18" charset="0"/>
              </a:rPr>
              <a:t>Mahallin en büyük mülkî amirleri </a:t>
            </a:r>
            <a:r>
              <a:rPr lang="tr-TR" b="1" dirty="0">
                <a:latin typeface="Garamond" panose="02020404030301010803" pitchFamily="18" charset="0"/>
              </a:rPr>
              <a:t>halkın</a:t>
            </a:r>
            <a:r>
              <a:rPr lang="tr-TR" dirty="0">
                <a:latin typeface="Garamond" panose="02020404030301010803" pitchFamily="18" charset="0"/>
              </a:rPr>
              <a:t> </a:t>
            </a:r>
            <a:r>
              <a:rPr lang="tr-TR" b="1" dirty="0">
                <a:latin typeface="Garamond" panose="02020404030301010803" pitchFamily="18" charset="0"/>
              </a:rPr>
              <a:t>günlük yaşamı için zorunlu olan</a:t>
            </a:r>
            <a:r>
              <a:rPr lang="tr-TR" dirty="0">
                <a:latin typeface="Garamond" panose="02020404030301010803" pitchFamily="18" charset="0"/>
              </a:rPr>
              <a:t> ve </a:t>
            </a:r>
            <a:r>
              <a:rPr lang="tr-TR" b="1" dirty="0">
                <a:latin typeface="Garamond" panose="02020404030301010803" pitchFamily="18" charset="0"/>
              </a:rPr>
              <a:t>aksaması muhtemel hizmet ve ihtiyaçları karşılayacak</a:t>
            </a:r>
            <a:r>
              <a:rPr lang="tr-TR" dirty="0">
                <a:latin typeface="Garamond" panose="02020404030301010803" pitchFamily="18" charset="0"/>
              </a:rPr>
              <a:t>, işyerinde faaliyetin devamlılığını sağlayacak </a:t>
            </a:r>
            <a:r>
              <a:rPr lang="tr-TR" b="1" dirty="0">
                <a:latin typeface="Garamond" panose="02020404030301010803" pitchFamily="18" charset="0"/>
              </a:rPr>
              <a:t>tedbirleri alır</a:t>
            </a:r>
            <a:r>
              <a:rPr lang="tr-TR" dirty="0" smtClean="0">
                <a:latin typeface="Garamond" panose="02020404030301010803" pitchFamily="18" charset="0"/>
              </a:rPr>
              <a:t>.</a:t>
            </a:r>
          </a:p>
          <a:p>
            <a:pPr algn="just"/>
            <a:endParaRPr lang="tr-TR" dirty="0" smtClean="0">
              <a:latin typeface="Garamond" panose="02020404030301010803" pitchFamily="18" charset="0"/>
            </a:endParaRPr>
          </a:p>
          <a:p>
            <a:pPr algn="just"/>
            <a:r>
              <a:rPr lang="tr-TR" dirty="0" smtClean="0">
                <a:latin typeface="Garamond" panose="02020404030301010803" pitchFamily="18" charset="0"/>
              </a:rPr>
              <a:t>Grev </a:t>
            </a:r>
            <a:r>
              <a:rPr lang="tr-TR" dirty="0">
                <a:latin typeface="Garamond" panose="02020404030301010803" pitchFamily="18" charset="0"/>
              </a:rPr>
              <a:t>ve lokavtın uygulanması sırasında mahallin en büyük mülkî amirinin kamu düzenine ilişkin alacağı </a:t>
            </a:r>
            <a:r>
              <a:rPr lang="tr-TR" b="1" dirty="0">
                <a:latin typeface="Garamond" panose="02020404030301010803" pitchFamily="18" charset="0"/>
              </a:rPr>
              <a:t>tedbirler</a:t>
            </a:r>
            <a:r>
              <a:rPr lang="tr-TR" dirty="0">
                <a:latin typeface="Garamond" panose="02020404030301010803" pitchFamily="18" charset="0"/>
              </a:rPr>
              <a:t>, kanuni bir </a:t>
            </a:r>
            <a:r>
              <a:rPr lang="tr-TR" b="1" dirty="0">
                <a:latin typeface="Garamond" panose="02020404030301010803" pitchFamily="18" charset="0"/>
              </a:rPr>
              <a:t>grev</a:t>
            </a:r>
            <a:r>
              <a:rPr lang="tr-TR" dirty="0">
                <a:latin typeface="Garamond" panose="02020404030301010803" pitchFamily="18" charset="0"/>
              </a:rPr>
              <a:t> </a:t>
            </a:r>
            <a:r>
              <a:rPr lang="tr-TR" b="1" dirty="0">
                <a:latin typeface="Garamond" panose="02020404030301010803" pitchFamily="18" charset="0"/>
              </a:rPr>
              <a:t>veya lokavtın uygulanmasını engelleyici nitelik taşıyamaz</a:t>
            </a:r>
            <a:r>
              <a:rPr lang="tr-TR" dirty="0">
                <a:latin typeface="Garamond" panose="02020404030301010803" pitchFamily="18" charset="0"/>
              </a:rPr>
              <a:t>.</a:t>
            </a: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58</a:t>
            </a:fld>
            <a:endParaRPr lang="tr-TR" dirty="0">
              <a:solidFill>
                <a:schemeClr val="bg1"/>
              </a:solidFill>
            </a:endParaRPr>
          </a:p>
        </p:txBody>
      </p:sp>
    </p:spTree>
    <p:extLst>
      <p:ext uri="{BB962C8B-B14F-4D97-AF65-F5344CB8AC3E}">
        <p14:creationId xmlns:p14="http://schemas.microsoft.com/office/powerpoint/2010/main" val="120801758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35024" y="365129"/>
            <a:ext cx="7562088" cy="1033904"/>
          </a:xfrm>
        </p:spPr>
        <p:txBody>
          <a:bodyPr>
            <a:normAutofit/>
          </a:bodyPr>
          <a:lstStyle/>
          <a:p>
            <a:r>
              <a:rPr lang="nn-NO" sz="4000" dirty="0">
                <a:solidFill>
                  <a:schemeClr val="bg1"/>
                </a:solidFill>
              </a:rPr>
              <a:t>Grev ve lokavtı sona erdirme kararı</a:t>
            </a:r>
            <a:endParaRPr lang="tr-TR" sz="4000" dirty="0">
              <a:solidFill>
                <a:schemeClr val="bg1"/>
              </a:solidFill>
            </a:endParaRPr>
          </a:p>
        </p:txBody>
      </p:sp>
      <p:sp>
        <p:nvSpPr>
          <p:cNvPr id="3" name="İçerik Yer Tutucusu 2"/>
          <p:cNvSpPr>
            <a:spLocks noGrp="1"/>
          </p:cNvSpPr>
          <p:nvPr>
            <p:ph idx="1"/>
          </p:nvPr>
        </p:nvSpPr>
        <p:spPr>
          <a:xfrm>
            <a:off x="628650" y="1508760"/>
            <a:ext cx="7886700" cy="4668203"/>
          </a:xfrm>
        </p:spPr>
        <p:txBody>
          <a:bodyPr>
            <a:normAutofit fontScale="70000" lnSpcReduction="20000"/>
          </a:bodyPr>
          <a:lstStyle/>
          <a:p>
            <a:pPr algn="just"/>
            <a:r>
              <a:rPr lang="tr-TR" dirty="0">
                <a:latin typeface="Garamond" panose="02020404030301010803" pitchFamily="18" charset="0"/>
              </a:rPr>
              <a:t>Kanuni bir grev veya lokavtı sona erdirme kararı, </a:t>
            </a:r>
            <a:r>
              <a:rPr lang="tr-TR" b="1" dirty="0">
                <a:latin typeface="Garamond" panose="02020404030301010803" pitchFamily="18" charset="0"/>
              </a:rPr>
              <a:t>kararı alan tarafça </a:t>
            </a:r>
            <a:r>
              <a:rPr lang="tr-TR" b="1" dirty="0">
                <a:solidFill>
                  <a:srgbClr val="0070C0"/>
                </a:solidFill>
                <a:latin typeface="Garamond" panose="02020404030301010803" pitchFamily="18" charset="0"/>
              </a:rPr>
              <a:t>ertesi iş günü sonuna kadar</a:t>
            </a:r>
            <a:r>
              <a:rPr lang="tr-TR" b="1" dirty="0">
                <a:latin typeface="Garamond" panose="02020404030301010803" pitchFamily="18" charset="0"/>
              </a:rPr>
              <a:t> yazı ile karşı tarafa ve görevli makama </a:t>
            </a:r>
            <a:r>
              <a:rPr lang="tr-TR" b="1" dirty="0" smtClean="0">
                <a:latin typeface="Garamond" panose="02020404030301010803" pitchFamily="18" charset="0"/>
              </a:rPr>
              <a:t>bildirilir.</a:t>
            </a:r>
          </a:p>
          <a:p>
            <a:pPr algn="just"/>
            <a:r>
              <a:rPr lang="tr-TR" dirty="0" smtClean="0">
                <a:latin typeface="Garamond" panose="02020404030301010803" pitchFamily="18" charset="0"/>
              </a:rPr>
              <a:t>Grevin </a:t>
            </a:r>
            <a:r>
              <a:rPr lang="tr-TR" dirty="0">
                <a:latin typeface="Garamond" panose="02020404030301010803" pitchFamily="18" charset="0"/>
              </a:rPr>
              <a:t>veya lokavtın sona erdiği, </a:t>
            </a:r>
            <a:r>
              <a:rPr lang="tr-TR" b="1" dirty="0">
                <a:solidFill>
                  <a:srgbClr val="0070C0"/>
                </a:solidFill>
                <a:latin typeface="Garamond" panose="02020404030301010803" pitchFamily="18" charset="0"/>
              </a:rPr>
              <a:t>görevli makam tarafından </a:t>
            </a:r>
            <a:r>
              <a:rPr lang="tr-TR" b="1" dirty="0">
                <a:latin typeface="Garamond" panose="02020404030301010803" pitchFamily="18" charset="0"/>
              </a:rPr>
              <a:t>işyerinde </a:t>
            </a:r>
            <a:r>
              <a:rPr lang="tr-TR" b="1" dirty="0">
                <a:solidFill>
                  <a:srgbClr val="0070C0"/>
                </a:solidFill>
                <a:latin typeface="Garamond" panose="02020404030301010803" pitchFamily="18" charset="0"/>
              </a:rPr>
              <a:t>ilan</a:t>
            </a:r>
            <a:r>
              <a:rPr lang="tr-TR" b="1" dirty="0">
                <a:latin typeface="Garamond" panose="02020404030301010803" pitchFamily="18" charset="0"/>
              </a:rPr>
              <a:t> edilir. Kanuni grev ve lokavt, </a:t>
            </a:r>
            <a:r>
              <a:rPr lang="tr-TR" b="1" dirty="0">
                <a:solidFill>
                  <a:srgbClr val="0070C0"/>
                </a:solidFill>
                <a:latin typeface="Garamond" panose="02020404030301010803" pitchFamily="18" charset="0"/>
              </a:rPr>
              <a:t>ilanın yapılması ile sona </a:t>
            </a:r>
            <a:r>
              <a:rPr lang="tr-TR" b="1" dirty="0" smtClean="0">
                <a:solidFill>
                  <a:srgbClr val="0070C0"/>
                </a:solidFill>
                <a:latin typeface="Garamond" panose="02020404030301010803" pitchFamily="18" charset="0"/>
              </a:rPr>
              <a:t>erer</a:t>
            </a:r>
            <a:r>
              <a:rPr lang="tr-TR" b="1" dirty="0" smtClean="0">
                <a:latin typeface="Garamond" panose="02020404030301010803" pitchFamily="18" charset="0"/>
              </a:rPr>
              <a:t>.</a:t>
            </a:r>
          </a:p>
          <a:p>
            <a:pPr algn="just"/>
            <a:r>
              <a:rPr lang="tr-TR" dirty="0" smtClean="0">
                <a:latin typeface="Garamond" panose="02020404030301010803" pitchFamily="18" charset="0"/>
              </a:rPr>
              <a:t>Grevin </a:t>
            </a:r>
            <a:r>
              <a:rPr lang="tr-TR" dirty="0">
                <a:latin typeface="Garamond" panose="02020404030301010803" pitchFamily="18" charset="0"/>
              </a:rPr>
              <a:t>uygulanmasına son verilmesi lokavtın, lokavtın uygulanmasına son verilmesi grevin kaldırılmasını </a:t>
            </a:r>
            <a:r>
              <a:rPr lang="tr-TR" dirty="0" smtClean="0">
                <a:latin typeface="Garamond" panose="02020404030301010803" pitchFamily="18" charset="0"/>
              </a:rPr>
              <a:t>gerektirmez.</a:t>
            </a:r>
          </a:p>
          <a:p>
            <a:pPr algn="just"/>
            <a:r>
              <a:rPr lang="tr-TR" dirty="0" smtClean="0">
                <a:latin typeface="Garamond" panose="02020404030301010803" pitchFamily="18" charset="0"/>
              </a:rPr>
              <a:t>Grevi </a:t>
            </a:r>
            <a:r>
              <a:rPr lang="tr-TR" dirty="0">
                <a:latin typeface="Garamond" panose="02020404030301010803" pitchFamily="18" charset="0"/>
              </a:rPr>
              <a:t>uygulayan </a:t>
            </a:r>
            <a:r>
              <a:rPr lang="tr-TR" b="1" dirty="0">
                <a:latin typeface="Garamond" panose="02020404030301010803" pitchFamily="18" charset="0"/>
              </a:rPr>
              <a:t>işçi sendikasının</a:t>
            </a:r>
            <a:r>
              <a:rPr lang="tr-TR" dirty="0">
                <a:latin typeface="Garamond" panose="02020404030301010803" pitchFamily="18" charset="0"/>
              </a:rPr>
              <a:t> herhangi bir nedenle </a:t>
            </a:r>
            <a:r>
              <a:rPr lang="tr-TR" b="1" dirty="0">
                <a:latin typeface="Garamond" panose="02020404030301010803" pitchFamily="18" charset="0"/>
              </a:rPr>
              <a:t>kapatılması</a:t>
            </a:r>
            <a:r>
              <a:rPr lang="tr-TR" dirty="0">
                <a:latin typeface="Garamond" panose="02020404030301010803" pitchFamily="18" charset="0"/>
              </a:rPr>
              <a:t>, </a:t>
            </a:r>
            <a:r>
              <a:rPr lang="tr-TR" b="1" dirty="0">
                <a:latin typeface="Garamond" panose="02020404030301010803" pitchFamily="18" charset="0"/>
              </a:rPr>
              <a:t>feshedilmesi</a:t>
            </a:r>
            <a:r>
              <a:rPr lang="tr-TR" dirty="0">
                <a:latin typeface="Garamond" panose="02020404030301010803" pitchFamily="18" charset="0"/>
              </a:rPr>
              <a:t> veya </a:t>
            </a:r>
            <a:r>
              <a:rPr lang="tr-TR" b="1" dirty="0">
                <a:latin typeface="Garamond" panose="02020404030301010803" pitchFamily="18" charset="0"/>
              </a:rPr>
              <a:t>infisah etmesi hâllerinde </a:t>
            </a:r>
            <a:r>
              <a:rPr lang="tr-TR" dirty="0">
                <a:latin typeface="Garamond" panose="02020404030301010803" pitchFamily="18" charset="0"/>
              </a:rPr>
              <a:t>grev ve alınmış bir karar varsa lokavt </a:t>
            </a:r>
            <a:r>
              <a:rPr lang="tr-TR" b="1" dirty="0">
                <a:latin typeface="Garamond" panose="02020404030301010803" pitchFamily="18" charset="0"/>
              </a:rPr>
              <a:t>kendiliğinden sona erer </a:t>
            </a:r>
            <a:r>
              <a:rPr lang="tr-TR" dirty="0">
                <a:latin typeface="Garamond" panose="02020404030301010803" pitchFamily="18" charset="0"/>
              </a:rPr>
              <a:t>ve </a:t>
            </a:r>
            <a:r>
              <a:rPr lang="tr-TR" b="1" dirty="0">
                <a:solidFill>
                  <a:srgbClr val="0070C0"/>
                </a:solidFill>
                <a:latin typeface="Garamond" panose="02020404030301010803" pitchFamily="18" charset="0"/>
              </a:rPr>
              <a:t>yetki belgesi hükümsüz olur</a:t>
            </a:r>
            <a:r>
              <a:rPr lang="tr-TR" b="1" dirty="0" smtClean="0">
                <a:solidFill>
                  <a:srgbClr val="0070C0"/>
                </a:solidFill>
                <a:latin typeface="Garamond" panose="02020404030301010803" pitchFamily="18" charset="0"/>
              </a:rPr>
              <a:t>.</a:t>
            </a:r>
          </a:p>
          <a:p>
            <a:pPr algn="just"/>
            <a:r>
              <a:rPr lang="tr-TR" dirty="0" smtClean="0">
                <a:latin typeface="Garamond" panose="02020404030301010803" pitchFamily="18" charset="0"/>
              </a:rPr>
              <a:t>Lokavtı </a:t>
            </a:r>
            <a:r>
              <a:rPr lang="tr-TR" dirty="0">
                <a:latin typeface="Garamond" panose="02020404030301010803" pitchFamily="18" charset="0"/>
              </a:rPr>
              <a:t>uygulayan </a:t>
            </a:r>
            <a:r>
              <a:rPr lang="tr-TR" b="1" dirty="0">
                <a:latin typeface="Garamond" panose="02020404030301010803" pitchFamily="18" charset="0"/>
              </a:rPr>
              <a:t>işveren sendikasının </a:t>
            </a:r>
            <a:r>
              <a:rPr lang="tr-TR" dirty="0">
                <a:latin typeface="Garamond" panose="02020404030301010803" pitchFamily="18" charset="0"/>
              </a:rPr>
              <a:t>herhangi bir nedenle </a:t>
            </a:r>
            <a:r>
              <a:rPr lang="tr-TR" b="1" dirty="0">
                <a:latin typeface="Garamond" panose="02020404030301010803" pitchFamily="18" charset="0"/>
              </a:rPr>
              <a:t>kapatılması</a:t>
            </a:r>
            <a:r>
              <a:rPr lang="tr-TR" dirty="0">
                <a:latin typeface="Garamond" panose="02020404030301010803" pitchFamily="18" charset="0"/>
              </a:rPr>
              <a:t>, </a:t>
            </a:r>
            <a:r>
              <a:rPr lang="tr-TR" b="1" dirty="0">
                <a:latin typeface="Garamond" panose="02020404030301010803" pitchFamily="18" charset="0"/>
              </a:rPr>
              <a:t>feshedilmesi</a:t>
            </a:r>
            <a:r>
              <a:rPr lang="tr-TR" dirty="0">
                <a:latin typeface="Garamond" panose="02020404030301010803" pitchFamily="18" charset="0"/>
              </a:rPr>
              <a:t> veya </a:t>
            </a:r>
            <a:r>
              <a:rPr lang="tr-TR" b="1" dirty="0">
                <a:latin typeface="Garamond" panose="02020404030301010803" pitchFamily="18" charset="0"/>
              </a:rPr>
              <a:t>infisah etmesi hâllerinde </a:t>
            </a:r>
            <a:r>
              <a:rPr lang="tr-TR" dirty="0">
                <a:latin typeface="Garamond" panose="02020404030301010803" pitchFamily="18" charset="0"/>
              </a:rPr>
              <a:t>lokavt </a:t>
            </a:r>
            <a:r>
              <a:rPr lang="tr-TR" b="1" dirty="0">
                <a:latin typeface="Garamond" panose="02020404030301010803" pitchFamily="18" charset="0"/>
              </a:rPr>
              <a:t>kendiliğinden sona </a:t>
            </a:r>
            <a:r>
              <a:rPr lang="tr-TR" b="1" dirty="0" smtClean="0">
                <a:latin typeface="Garamond" panose="02020404030301010803" pitchFamily="18" charset="0"/>
              </a:rPr>
              <a:t>erer.</a:t>
            </a:r>
          </a:p>
          <a:p>
            <a:pPr algn="just"/>
            <a:r>
              <a:rPr lang="tr-TR" dirty="0" smtClean="0">
                <a:latin typeface="Garamond" panose="02020404030301010803" pitchFamily="18" charset="0"/>
              </a:rPr>
              <a:t>Grevi </a:t>
            </a:r>
            <a:r>
              <a:rPr lang="tr-TR" dirty="0">
                <a:latin typeface="Garamond" panose="02020404030301010803" pitchFamily="18" charset="0"/>
              </a:rPr>
              <a:t>uygulayan sendikanın, yetki tespiti için başvurduğu tarihte işyerindeki üyesi </a:t>
            </a:r>
            <a:r>
              <a:rPr lang="tr-TR" b="1" dirty="0">
                <a:latin typeface="Garamond" panose="02020404030301010803" pitchFamily="18" charset="0"/>
              </a:rPr>
              <a:t>işçilerin </a:t>
            </a:r>
            <a:r>
              <a:rPr lang="tr-TR" b="1" dirty="0">
                <a:solidFill>
                  <a:srgbClr val="0070C0"/>
                </a:solidFill>
                <a:latin typeface="Garamond" panose="02020404030301010803" pitchFamily="18" charset="0"/>
              </a:rPr>
              <a:t>dörtte üçünün </a:t>
            </a:r>
            <a:r>
              <a:rPr lang="tr-TR" b="1" dirty="0">
                <a:latin typeface="Garamond" panose="02020404030301010803" pitchFamily="18" charset="0"/>
              </a:rPr>
              <a:t>sendika üyeliğinden ayrıldıklarının tespiti hâlinde</a:t>
            </a:r>
            <a:r>
              <a:rPr lang="tr-TR" dirty="0">
                <a:latin typeface="Garamond" panose="02020404030301010803" pitchFamily="18" charset="0"/>
              </a:rPr>
              <a:t>, </a:t>
            </a:r>
            <a:r>
              <a:rPr lang="tr-TR" b="1" dirty="0">
                <a:latin typeface="Garamond" panose="02020404030301010803" pitchFamily="18" charset="0"/>
              </a:rPr>
              <a:t>ilgililerden biri </a:t>
            </a:r>
            <a:r>
              <a:rPr lang="tr-TR" dirty="0">
                <a:latin typeface="Garamond" panose="02020404030301010803" pitchFamily="18" charset="0"/>
              </a:rPr>
              <a:t>grevin sona erdirilmesi için </a:t>
            </a:r>
            <a:r>
              <a:rPr lang="tr-TR" b="1" dirty="0">
                <a:latin typeface="Garamond" panose="02020404030301010803" pitchFamily="18" charset="0"/>
              </a:rPr>
              <a:t>mahkemeye başvurabilir.</a:t>
            </a:r>
            <a:r>
              <a:rPr lang="tr-TR" dirty="0">
                <a:latin typeface="Garamond" panose="02020404030301010803" pitchFamily="18" charset="0"/>
              </a:rPr>
              <a:t> Mahkemece belirlenecek tarihte grevin sona ereceği ikinci fıkradaki usule göre ilan edilir. </a:t>
            </a: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59</a:t>
            </a:fld>
            <a:endParaRPr lang="tr-TR" dirty="0">
              <a:solidFill>
                <a:schemeClr val="bg1"/>
              </a:solidFill>
            </a:endParaRPr>
          </a:p>
        </p:txBody>
      </p:sp>
    </p:spTree>
    <p:extLst>
      <p:ext uri="{BB962C8B-B14F-4D97-AF65-F5344CB8AC3E}">
        <p14:creationId xmlns:p14="http://schemas.microsoft.com/office/powerpoint/2010/main" val="40974031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506474" y="429136"/>
            <a:ext cx="7886700" cy="1325563"/>
          </a:xfrm>
        </p:spPr>
        <p:txBody>
          <a:bodyPr/>
          <a:lstStyle/>
          <a:p>
            <a:r>
              <a:rPr lang="tr-TR" b="1" dirty="0">
                <a:solidFill>
                  <a:schemeClr val="bg1"/>
                </a:solidFill>
              </a:rPr>
              <a:t>İşkolları</a:t>
            </a:r>
            <a:r>
              <a:rPr lang="tr-TR" dirty="0"/>
              <a:t/>
            </a:r>
            <a:br>
              <a:rPr lang="tr-TR" dirty="0"/>
            </a:br>
            <a:endParaRPr lang="tr-TR" dirty="0"/>
          </a:p>
        </p:txBody>
      </p:sp>
      <p:sp>
        <p:nvSpPr>
          <p:cNvPr id="3" name="İçerik Yer Tutucusu 2"/>
          <p:cNvSpPr>
            <a:spLocks noGrp="1"/>
          </p:cNvSpPr>
          <p:nvPr>
            <p:ph idx="1"/>
          </p:nvPr>
        </p:nvSpPr>
        <p:spPr/>
        <p:txBody>
          <a:bodyPr/>
          <a:lstStyle/>
          <a:p>
            <a:pPr algn="just"/>
            <a:r>
              <a:rPr lang="tr-TR" dirty="0">
                <a:latin typeface="Garamond" panose="02020404030301010803" pitchFamily="18" charset="0"/>
              </a:rPr>
              <a:t>Bir işyerinde yürütülen asıl işe </a:t>
            </a:r>
            <a:r>
              <a:rPr lang="tr-TR" u="sng" dirty="0">
                <a:latin typeface="Garamond" panose="02020404030301010803" pitchFamily="18" charset="0"/>
              </a:rPr>
              <a:t>yardımcı işler de, asıl işin girdiği işkolundan</a:t>
            </a:r>
            <a:r>
              <a:rPr lang="tr-TR" dirty="0">
                <a:latin typeface="Garamond" panose="02020404030301010803" pitchFamily="18" charset="0"/>
              </a:rPr>
              <a:t> sayılır</a:t>
            </a:r>
            <a:r>
              <a:rPr lang="tr-TR" dirty="0" smtClean="0">
                <a:latin typeface="Garamond" panose="02020404030301010803" pitchFamily="18" charset="0"/>
              </a:rPr>
              <a:t>.</a:t>
            </a:r>
          </a:p>
          <a:p>
            <a:pPr algn="just"/>
            <a:endParaRPr lang="tr-TR" dirty="0">
              <a:latin typeface="Garamond" panose="02020404030301010803" pitchFamily="18" charset="0"/>
            </a:endParaRPr>
          </a:p>
          <a:p>
            <a:pPr algn="just"/>
            <a:r>
              <a:rPr lang="tr-TR" dirty="0">
                <a:latin typeface="Garamond" panose="02020404030301010803" pitchFamily="18" charset="0"/>
              </a:rPr>
              <a:t>(3) Bir işkoluna giren işler, işçi ve işveren konfederasyonlarının görüşü alınarak ve uluslararası normlar göz önünde bulundurularak Bakanlıkça çıkarılacak bir yönetmelikle belirlenir.</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6</a:t>
            </a:fld>
            <a:endParaRPr lang="tr-TR" dirty="0">
              <a:solidFill>
                <a:schemeClr val="bg1"/>
              </a:solidFill>
            </a:endParaRPr>
          </a:p>
        </p:txBody>
      </p:sp>
    </p:spTree>
    <p:extLst>
      <p:ext uri="{BB962C8B-B14F-4D97-AF65-F5344CB8AC3E}">
        <p14:creationId xmlns:p14="http://schemas.microsoft.com/office/powerpoint/2010/main" val="219828847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pPr marL="0" indent="0" algn="ctr">
              <a:buNone/>
            </a:pPr>
            <a:endParaRPr lang="tr-TR" b="1" dirty="0" smtClean="0">
              <a:latin typeface="Garamond" panose="02020404030301010803" pitchFamily="18" charset="0"/>
            </a:endParaRPr>
          </a:p>
          <a:p>
            <a:pPr marL="0" indent="0" algn="ctr">
              <a:buNone/>
            </a:pPr>
            <a:endParaRPr lang="tr-TR" b="1" dirty="0">
              <a:latin typeface="Garamond" panose="02020404030301010803" pitchFamily="18" charset="0"/>
            </a:endParaRPr>
          </a:p>
          <a:p>
            <a:pPr marL="0" indent="0" algn="ctr">
              <a:buNone/>
            </a:pPr>
            <a:endParaRPr lang="tr-TR" b="1" dirty="0" smtClean="0">
              <a:latin typeface="Garamond" panose="02020404030301010803" pitchFamily="18" charset="0"/>
            </a:endParaRPr>
          </a:p>
          <a:p>
            <a:pPr marL="0" indent="0" algn="ctr">
              <a:buNone/>
            </a:pPr>
            <a:r>
              <a:rPr lang="tr-TR" sz="4500" b="1" smtClean="0">
                <a:latin typeface="Garamond" panose="02020404030301010803" pitchFamily="18" charset="0"/>
              </a:rPr>
              <a:t>TEŞEKKÜRLER</a:t>
            </a:r>
            <a:endParaRPr lang="tr-TR" sz="4500" b="1" dirty="0">
              <a:latin typeface="Garamond" panose="02020404030301010803" pitchFamily="18" charset="0"/>
            </a:endParaRPr>
          </a:p>
        </p:txBody>
      </p:sp>
      <p:sp>
        <p:nvSpPr>
          <p:cNvPr id="4" name="Slayt Numarası Yer Tutucusu 3"/>
          <p:cNvSpPr>
            <a:spLocks noGrp="1"/>
          </p:cNvSpPr>
          <p:nvPr>
            <p:ph type="sldNum" sz="quarter" idx="12"/>
          </p:nvPr>
        </p:nvSpPr>
        <p:spPr/>
        <p:txBody>
          <a:bodyPr/>
          <a:lstStyle/>
          <a:p>
            <a:fld id="{F01F3D7E-AC51-4D34-B066-A9501F56C695}" type="slidenum">
              <a:rPr lang="tr-TR" smtClean="0"/>
              <a:t>60</a:t>
            </a:fld>
            <a:endParaRPr lang="tr-TR"/>
          </a:p>
        </p:txBody>
      </p:sp>
    </p:spTree>
    <p:extLst>
      <p:ext uri="{BB962C8B-B14F-4D97-AF65-F5344CB8AC3E}">
        <p14:creationId xmlns:p14="http://schemas.microsoft.com/office/powerpoint/2010/main" val="104750151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533906" y="429136"/>
            <a:ext cx="7886700" cy="1325563"/>
          </a:xfrm>
        </p:spPr>
        <p:txBody>
          <a:bodyPr/>
          <a:lstStyle/>
          <a:p>
            <a:r>
              <a:rPr lang="tr-TR" sz="4000" b="1" dirty="0">
                <a:solidFill>
                  <a:schemeClr val="bg1"/>
                </a:solidFill>
              </a:rPr>
              <a:t>İşkolunun</a:t>
            </a:r>
            <a:r>
              <a:rPr lang="tr-TR" b="1" dirty="0">
                <a:solidFill>
                  <a:schemeClr val="bg1"/>
                </a:solidFill>
              </a:rPr>
              <a:t> tespiti</a:t>
            </a:r>
            <a:r>
              <a:rPr lang="tr-TR" dirty="0"/>
              <a:t/>
            </a:r>
            <a:br>
              <a:rPr lang="tr-TR" dirty="0"/>
            </a:br>
            <a:endParaRPr lang="tr-TR" dirty="0"/>
          </a:p>
        </p:txBody>
      </p:sp>
      <p:sp>
        <p:nvSpPr>
          <p:cNvPr id="3" name="İçerik Yer Tutucusu 2"/>
          <p:cNvSpPr>
            <a:spLocks noGrp="1"/>
          </p:cNvSpPr>
          <p:nvPr>
            <p:ph idx="1"/>
          </p:nvPr>
        </p:nvSpPr>
        <p:spPr/>
        <p:txBody>
          <a:bodyPr/>
          <a:lstStyle/>
          <a:p>
            <a:pPr algn="just"/>
            <a:r>
              <a:rPr lang="tr-TR" dirty="0">
                <a:latin typeface="Garamond" panose="02020404030301010803" pitchFamily="18" charset="0"/>
              </a:rPr>
              <a:t>Bir işyerinin girdiği </a:t>
            </a:r>
            <a:r>
              <a:rPr lang="tr-TR" b="1" u="sng" dirty="0">
                <a:latin typeface="Garamond" panose="02020404030301010803" pitchFamily="18" charset="0"/>
              </a:rPr>
              <a:t>işkolunun tespiti Bakanlıkça</a:t>
            </a:r>
            <a:r>
              <a:rPr lang="tr-TR" dirty="0">
                <a:latin typeface="Garamond" panose="02020404030301010803" pitchFamily="18" charset="0"/>
              </a:rPr>
              <a:t> yapılır. Bakanlık, tespit ile ilgili kararını </a:t>
            </a:r>
            <a:r>
              <a:rPr lang="tr-TR" b="1" dirty="0">
                <a:latin typeface="Garamond" panose="02020404030301010803" pitchFamily="18" charset="0"/>
              </a:rPr>
              <a:t>Resmî </a:t>
            </a:r>
            <a:r>
              <a:rPr lang="tr-TR" b="1" dirty="0" err="1">
                <a:latin typeface="Garamond" panose="02020404030301010803" pitchFamily="18" charset="0"/>
              </a:rPr>
              <a:t>Gazete’de</a:t>
            </a:r>
            <a:r>
              <a:rPr lang="tr-TR" b="1" dirty="0">
                <a:latin typeface="Garamond" panose="02020404030301010803" pitchFamily="18" charset="0"/>
              </a:rPr>
              <a:t> yayımlar</a:t>
            </a:r>
            <a:r>
              <a:rPr lang="tr-TR" dirty="0">
                <a:latin typeface="Garamond" panose="02020404030301010803" pitchFamily="18" charset="0"/>
              </a:rPr>
              <a:t>. Bu tespite karşı ilgililer, kararın yayımından itibaren on beş gün içinde dava açabilir. Mahkeme iki ay içinde kararını verir. </a:t>
            </a:r>
            <a:r>
              <a:rPr lang="tr-TR" dirty="0" smtClean="0">
                <a:latin typeface="Garamond" panose="02020404030301010803" pitchFamily="18" charset="0"/>
              </a:rPr>
              <a:t>Karar </a:t>
            </a:r>
            <a:r>
              <a:rPr lang="tr-TR" dirty="0">
                <a:latin typeface="Garamond" panose="02020404030301010803" pitchFamily="18" charset="0"/>
              </a:rPr>
              <a:t>hakkında istinaf yoluna başvurulması hâlinde bölge adliye mahkemesi iki ay içinde kararını verir. </a:t>
            </a:r>
            <a:r>
              <a:rPr lang="tr-TR" dirty="0" smtClean="0">
                <a:latin typeface="Garamond" panose="02020404030301010803" pitchFamily="18" charset="0"/>
              </a:rPr>
              <a:t>Bu </a:t>
            </a:r>
            <a:r>
              <a:rPr lang="tr-TR" dirty="0">
                <a:latin typeface="Garamond" panose="02020404030301010803" pitchFamily="18" charset="0"/>
              </a:rPr>
              <a:t>karara karşı temyiz yoluna başvurulması hâlinde Yargıtay, uyuşmazlığı iki ay içinde kesin olarak karara bağlar. </a:t>
            </a:r>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7</a:t>
            </a:fld>
            <a:endParaRPr lang="tr-TR" dirty="0">
              <a:solidFill>
                <a:schemeClr val="bg1"/>
              </a:solidFill>
            </a:endParaRPr>
          </a:p>
        </p:txBody>
      </p:sp>
    </p:spTree>
    <p:extLst>
      <p:ext uri="{BB962C8B-B14F-4D97-AF65-F5344CB8AC3E}">
        <p14:creationId xmlns:p14="http://schemas.microsoft.com/office/powerpoint/2010/main" val="34628125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524762" y="154816"/>
            <a:ext cx="7886700" cy="1325563"/>
          </a:xfrm>
        </p:spPr>
        <p:txBody>
          <a:bodyPr/>
          <a:lstStyle/>
          <a:p>
            <a:r>
              <a:rPr lang="tr-TR" b="1" dirty="0">
                <a:solidFill>
                  <a:schemeClr val="bg1"/>
                </a:solidFill>
              </a:rPr>
              <a:t>Kuruculuk şartları</a:t>
            </a:r>
          </a:p>
        </p:txBody>
      </p:sp>
      <p:sp>
        <p:nvSpPr>
          <p:cNvPr id="3" name="İçerik Yer Tutucusu 2"/>
          <p:cNvSpPr>
            <a:spLocks noGrp="1"/>
          </p:cNvSpPr>
          <p:nvPr>
            <p:ph idx="1"/>
          </p:nvPr>
        </p:nvSpPr>
        <p:spPr/>
        <p:txBody>
          <a:bodyPr/>
          <a:lstStyle/>
          <a:p>
            <a:pPr algn="just"/>
            <a:r>
              <a:rPr lang="tr-TR" b="1" u="sng" dirty="0">
                <a:latin typeface="Garamond" panose="02020404030301010803" pitchFamily="18" charset="0"/>
              </a:rPr>
              <a:t>Fiil ehliyetine sahip</a:t>
            </a:r>
            <a:r>
              <a:rPr lang="tr-TR" dirty="0">
                <a:latin typeface="Garamond" panose="02020404030301010803" pitchFamily="18" charset="0"/>
              </a:rPr>
              <a:t> ve </a:t>
            </a:r>
            <a:r>
              <a:rPr lang="tr-TR" b="1" u="sng" dirty="0">
                <a:latin typeface="Garamond" panose="02020404030301010803" pitchFamily="18" charset="0"/>
              </a:rPr>
              <a:t>fiilen çalışan </a:t>
            </a:r>
            <a:r>
              <a:rPr lang="tr-TR" dirty="0">
                <a:latin typeface="Garamond" panose="02020404030301010803" pitchFamily="18" charset="0"/>
              </a:rPr>
              <a:t>gerçek veya tüzel kişiler sendika </a:t>
            </a:r>
            <a:r>
              <a:rPr lang="tr-TR" u="sng" dirty="0">
                <a:latin typeface="Garamond" panose="02020404030301010803" pitchFamily="18" charset="0"/>
              </a:rPr>
              <a:t>kurma hakkına sahiptir</a:t>
            </a:r>
            <a:r>
              <a:rPr lang="tr-TR" dirty="0">
                <a:latin typeface="Garamond" panose="02020404030301010803" pitchFamily="18" charset="0"/>
              </a:rPr>
              <a:t>. Ancak 26/9/2004 tarihli ve 5237 sayılı Türk Ceza Kanununun 53 üncü maddesinde belirtilen süreler geçmiş olsa bile; </a:t>
            </a:r>
            <a:r>
              <a:rPr lang="tr-TR" i="1" dirty="0">
                <a:latin typeface="Garamond" panose="02020404030301010803" pitchFamily="18" charset="0"/>
              </a:rPr>
              <a:t>zimmet, irtikâp, rüşvet, hırsızlık, dolandırıcılık, sahtecilik, güveni kötüye kullanma, hileli iflas, ihaleye fesat karıştırma, edimin ifasına fesat karıştırma, suçtan kaynaklanan mal varlığı değerlerini aklama ve kaçakçılık</a:t>
            </a:r>
            <a:r>
              <a:rPr lang="tr-TR" dirty="0">
                <a:latin typeface="Garamond" panose="02020404030301010803" pitchFamily="18" charset="0"/>
              </a:rPr>
              <a:t> suçlarından birinden mahkûmiyeti bulunanlar sendika kurucusu olamaz.</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8</a:t>
            </a:fld>
            <a:endParaRPr lang="tr-TR" dirty="0">
              <a:solidFill>
                <a:schemeClr val="bg1"/>
              </a:solidFill>
            </a:endParaRPr>
          </a:p>
        </p:txBody>
      </p:sp>
    </p:spTree>
    <p:extLst>
      <p:ext uri="{BB962C8B-B14F-4D97-AF65-F5344CB8AC3E}">
        <p14:creationId xmlns:p14="http://schemas.microsoft.com/office/powerpoint/2010/main" val="30716919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32738" y="410367"/>
            <a:ext cx="7886700" cy="1325563"/>
          </a:xfrm>
        </p:spPr>
        <p:txBody>
          <a:bodyPr>
            <a:normAutofit fontScale="90000"/>
          </a:bodyPr>
          <a:lstStyle/>
          <a:p>
            <a:r>
              <a:rPr lang="tr-TR" b="1" dirty="0">
                <a:solidFill>
                  <a:schemeClr val="bg1"/>
                </a:solidFill>
              </a:rPr>
              <a:t>Sendika üyeliği ve üyeliğin kazanılması</a:t>
            </a:r>
            <a:r>
              <a:rPr lang="tr-TR" dirty="0"/>
              <a:t/>
            </a:r>
            <a:br>
              <a:rPr lang="tr-TR" dirty="0"/>
            </a:br>
            <a:endParaRPr lang="tr-TR" dirty="0"/>
          </a:p>
        </p:txBody>
      </p:sp>
      <p:sp>
        <p:nvSpPr>
          <p:cNvPr id="3" name="İçerik Yer Tutucusu 2"/>
          <p:cNvSpPr>
            <a:spLocks noGrp="1"/>
          </p:cNvSpPr>
          <p:nvPr>
            <p:ph idx="1"/>
          </p:nvPr>
        </p:nvSpPr>
        <p:spPr/>
        <p:txBody>
          <a:bodyPr>
            <a:normAutofit fontScale="85000" lnSpcReduction="10000"/>
          </a:bodyPr>
          <a:lstStyle/>
          <a:p>
            <a:pPr algn="just"/>
            <a:r>
              <a:rPr lang="tr-TR" b="1" u="sng" dirty="0">
                <a:latin typeface="Garamond" panose="02020404030301010803" pitchFamily="18" charset="0"/>
              </a:rPr>
              <a:t>On beş yaşını </a:t>
            </a:r>
            <a:r>
              <a:rPr lang="tr-TR" u="sng" dirty="0">
                <a:latin typeface="Garamond" panose="02020404030301010803" pitchFamily="18" charset="0"/>
              </a:rPr>
              <a:t>dolduran</a:t>
            </a:r>
            <a:r>
              <a:rPr lang="tr-TR" dirty="0">
                <a:latin typeface="Garamond" panose="02020404030301010803" pitchFamily="18" charset="0"/>
              </a:rPr>
              <a:t> ve bu Kanun hükümlerine göre </a:t>
            </a:r>
            <a:r>
              <a:rPr lang="tr-TR" b="1" u="sng" dirty="0">
                <a:latin typeface="Garamond" panose="02020404030301010803" pitchFamily="18" charset="0"/>
              </a:rPr>
              <a:t>işçi sayılanlar</a:t>
            </a:r>
            <a:r>
              <a:rPr lang="tr-TR" dirty="0">
                <a:latin typeface="Garamond" panose="02020404030301010803" pitchFamily="18" charset="0"/>
              </a:rPr>
              <a:t>, işçi sendikalarına üye olabilir.</a:t>
            </a:r>
          </a:p>
          <a:p>
            <a:pPr algn="just"/>
            <a:r>
              <a:rPr lang="tr-TR" dirty="0">
                <a:latin typeface="Garamond" panose="02020404030301010803" pitchFamily="18" charset="0"/>
              </a:rPr>
              <a:t>(2) Bu Kanun anlamında işveren sayılanlar, işveren sendikalarına üye olabilir.</a:t>
            </a:r>
          </a:p>
          <a:p>
            <a:pPr algn="just"/>
            <a:r>
              <a:rPr lang="tr-TR" dirty="0">
                <a:latin typeface="Garamond" panose="02020404030301010803" pitchFamily="18" charset="0"/>
              </a:rPr>
              <a:t>Sendikaya üye olmak </a:t>
            </a:r>
            <a:r>
              <a:rPr lang="tr-TR" b="1" dirty="0">
                <a:latin typeface="Garamond" panose="02020404030301010803" pitchFamily="18" charset="0"/>
              </a:rPr>
              <a:t>serbesttir</a:t>
            </a:r>
            <a:r>
              <a:rPr lang="tr-TR" dirty="0">
                <a:latin typeface="Garamond" panose="02020404030301010803" pitchFamily="18" charset="0"/>
              </a:rPr>
              <a:t>. Hiç kimse sendikaya üye </a:t>
            </a:r>
            <a:r>
              <a:rPr lang="tr-TR" u="sng" dirty="0">
                <a:latin typeface="Garamond" panose="02020404030301010803" pitchFamily="18" charset="0"/>
              </a:rPr>
              <a:t>olmaya</a:t>
            </a:r>
            <a:r>
              <a:rPr lang="tr-TR" dirty="0">
                <a:latin typeface="Garamond" panose="02020404030301010803" pitchFamily="18" charset="0"/>
              </a:rPr>
              <a:t> veya </a:t>
            </a:r>
            <a:r>
              <a:rPr lang="tr-TR" u="sng" dirty="0">
                <a:latin typeface="Garamond" panose="02020404030301010803" pitchFamily="18" charset="0"/>
              </a:rPr>
              <a:t>olmamaya</a:t>
            </a:r>
            <a:r>
              <a:rPr lang="tr-TR" dirty="0">
                <a:latin typeface="Garamond" panose="02020404030301010803" pitchFamily="18" charset="0"/>
              </a:rPr>
              <a:t> </a:t>
            </a:r>
            <a:r>
              <a:rPr lang="tr-TR" b="1" dirty="0">
                <a:latin typeface="Garamond" panose="02020404030301010803" pitchFamily="18" charset="0"/>
              </a:rPr>
              <a:t>zorlanamaz</a:t>
            </a:r>
            <a:r>
              <a:rPr lang="tr-TR" dirty="0">
                <a:latin typeface="Garamond" panose="02020404030301010803" pitchFamily="18" charset="0"/>
              </a:rPr>
              <a:t>. İşçi veya işverenler </a:t>
            </a:r>
            <a:r>
              <a:rPr lang="tr-TR" b="1" u="sng" dirty="0">
                <a:latin typeface="Garamond" panose="02020404030301010803" pitchFamily="18" charset="0"/>
              </a:rPr>
              <a:t>aynı işkolunda ve aynı zamanda birden çok sendikaya üye olamaz</a:t>
            </a:r>
            <a:r>
              <a:rPr lang="tr-TR" dirty="0">
                <a:latin typeface="Garamond" panose="02020404030301010803" pitchFamily="18" charset="0"/>
              </a:rPr>
              <a:t>. Ancak aynı işkolunda ve aynı zamanda farklı işverenlere ait işyerlerinde çalışan işçiler birden çok sendikaya üye olabilir. İşçi ve işverenlerin bu hükme aykırı şekilde birden çok sendikaya üye olmaları hâlinde sonraki üyelikler geçersizdir.</a:t>
            </a:r>
          </a:p>
          <a:p>
            <a:pPr algn="just"/>
            <a:r>
              <a:rPr lang="tr-TR" dirty="0">
                <a:latin typeface="Garamond" panose="02020404030301010803" pitchFamily="18" charset="0"/>
              </a:rPr>
              <a:t>(4) Bir işyerinde </a:t>
            </a:r>
            <a:r>
              <a:rPr lang="tr-TR" b="1" dirty="0">
                <a:latin typeface="Garamond" panose="02020404030301010803" pitchFamily="18" charset="0"/>
              </a:rPr>
              <a:t>yardımcı işlerde çalışan işçiler</a:t>
            </a:r>
            <a:r>
              <a:rPr lang="tr-TR" dirty="0">
                <a:latin typeface="Garamond" panose="02020404030301010803" pitchFamily="18" charset="0"/>
              </a:rPr>
              <a:t> de, </a:t>
            </a:r>
            <a:r>
              <a:rPr lang="tr-TR" u="sng" dirty="0">
                <a:latin typeface="Garamond" panose="02020404030301010803" pitchFamily="18" charset="0"/>
              </a:rPr>
              <a:t>işyerinin girdiği işkolunda kurulu bir sendikaya üye olabilir.</a:t>
            </a:r>
          </a:p>
          <a:p>
            <a:endParaRPr lang="tr-TR" dirty="0"/>
          </a:p>
        </p:txBody>
      </p:sp>
      <p:sp>
        <p:nvSpPr>
          <p:cNvPr id="4" name="Slayt Numarası Yer Tutucusu 3"/>
          <p:cNvSpPr>
            <a:spLocks noGrp="1"/>
          </p:cNvSpPr>
          <p:nvPr>
            <p:ph type="sldNum" sz="quarter" idx="12"/>
          </p:nvPr>
        </p:nvSpPr>
        <p:spPr/>
        <p:txBody>
          <a:bodyPr/>
          <a:lstStyle/>
          <a:p>
            <a:fld id="{F01F3D7E-AC51-4D34-B066-A9501F56C695}" type="slidenum">
              <a:rPr lang="tr-TR" smtClean="0">
                <a:solidFill>
                  <a:schemeClr val="bg1"/>
                </a:solidFill>
              </a:rPr>
              <a:t>9</a:t>
            </a:fld>
            <a:endParaRPr lang="tr-TR" dirty="0">
              <a:solidFill>
                <a:schemeClr val="bg1"/>
              </a:solidFill>
            </a:endParaRPr>
          </a:p>
        </p:txBody>
      </p:sp>
    </p:spTree>
    <p:extLst>
      <p:ext uri="{BB962C8B-B14F-4D97-AF65-F5344CB8AC3E}">
        <p14:creationId xmlns:p14="http://schemas.microsoft.com/office/powerpoint/2010/main" val="2382602839"/>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1532</TotalTime>
  <Words>5172</Words>
  <Application>Microsoft Office PowerPoint</Application>
  <PresentationFormat>Ekran Gösterisi (4:3)</PresentationFormat>
  <Paragraphs>313</Paragraphs>
  <Slides>60</Slides>
  <Notes>0</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60</vt:i4>
      </vt:variant>
    </vt:vector>
  </HeadingPairs>
  <TitlesOfParts>
    <vt:vector size="66" baseType="lpstr">
      <vt:lpstr>Arial</vt:lpstr>
      <vt:lpstr>Calibri</vt:lpstr>
      <vt:lpstr>Calibri Light</vt:lpstr>
      <vt:lpstr>Garamond</vt:lpstr>
      <vt:lpstr>Times New Roman</vt:lpstr>
      <vt:lpstr>Office Teması</vt:lpstr>
      <vt:lpstr>PowerPoint Sunusu</vt:lpstr>
      <vt:lpstr>6356 sayılı Sendikalar ve Toplu İş Sözleşmesi Kanunu</vt:lpstr>
      <vt:lpstr>6356 sayılı Sendikalar ve Toplu İş Sözleşmesi Kanunu</vt:lpstr>
      <vt:lpstr>6356 sayılı Sendikalar ve Toplu İş Sözleşmesi Kanunu</vt:lpstr>
      <vt:lpstr>  Kuruluş serbestisi</vt:lpstr>
      <vt:lpstr>İşkolları </vt:lpstr>
      <vt:lpstr>İşkolunun tespiti </vt:lpstr>
      <vt:lpstr>Kuruculuk şartları</vt:lpstr>
      <vt:lpstr>Sendika üyeliği ve üyeliğin kazanılması </vt:lpstr>
      <vt:lpstr>Sendika üyeliği ve üyeliğin kazanılması</vt:lpstr>
      <vt:lpstr>Sendika üyeliğinin sona ermesi ve askıya alınması </vt:lpstr>
      <vt:lpstr>Sendika üyeliğinin sona ermesi ve askıya alınması</vt:lpstr>
      <vt:lpstr>İşçi kuruluşu yöneticiliğinin güvencesi </vt:lpstr>
      <vt:lpstr>İşçi kuruluşu yöneticiliğinin güvencesi </vt:lpstr>
      <vt:lpstr>İşyeri sendika temsilciliğinin güvencesi</vt:lpstr>
      <vt:lpstr>Sendika özgürlüğünün güvencesi </vt:lpstr>
      <vt:lpstr>Sendika özgürlüğünün güvencesi</vt:lpstr>
      <vt:lpstr>İşyeri sendika temsilcisinin atanması ve görevleri </vt:lpstr>
      <vt:lpstr>Toplu iş sözleşmesi içeriği </vt:lpstr>
      <vt:lpstr>Toplu iş sözleşmesinin kapsamı ve düzeyi </vt:lpstr>
      <vt:lpstr>Toplu iş sözleşmesinin şekli ve süresi </vt:lpstr>
      <vt:lpstr>Toplu iş sözleşmesinin hükmü </vt:lpstr>
      <vt:lpstr>Tarafların durumunda değişiklik </vt:lpstr>
      <vt:lpstr>Toplu iş sözleşmesinden yararlanma </vt:lpstr>
      <vt:lpstr>Teşmil </vt:lpstr>
      <vt:lpstr>Toplu İş Sözleşmesinin Yapılması </vt:lpstr>
      <vt:lpstr>Toplu İş Sözleşmesinin Yapılması</vt:lpstr>
      <vt:lpstr>Yetki tespiti için başvuru </vt:lpstr>
      <vt:lpstr>Yetki itirazı</vt:lpstr>
      <vt:lpstr>Yetki belgesi </vt:lpstr>
      <vt:lpstr>Toplu görüşmeye çağrı </vt:lpstr>
      <vt:lpstr>Toplu iş sözleşmesinin imzalanması, tevdi edilmesi ve işyerinde ilanı </vt:lpstr>
      <vt:lpstr>Toplu İş Uyuşmazlıklarının Çözümü </vt:lpstr>
      <vt:lpstr>Arabuluculuk </vt:lpstr>
      <vt:lpstr>Özel hakeme başvurma </vt:lpstr>
      <vt:lpstr>Yüksek Hakem Kuruluna Başvurma </vt:lpstr>
      <vt:lpstr>Grev ve Lokavt</vt:lpstr>
      <vt:lpstr>Grev ve Lokavt</vt:lpstr>
      <vt:lpstr>Kanuni grev ve lokavt kararının alınması ve uygulamaya konulması-1</vt:lpstr>
      <vt:lpstr>Kanuni grev ve lokavt kararının alınması ve uygulamaya konulması-2</vt:lpstr>
      <vt:lpstr>Grev oylaması-1</vt:lpstr>
      <vt:lpstr>Grev oylaması-2</vt:lpstr>
      <vt:lpstr>Grev oylaması-3</vt:lpstr>
      <vt:lpstr>Grev ve Lokavt Yasakları-1</vt:lpstr>
      <vt:lpstr>Grev ve Lokavt Yasakları-2</vt:lpstr>
      <vt:lpstr>Grev ve Lokavtın Ertelenmesi </vt:lpstr>
      <vt:lpstr>Grev ve lokavtın uygulanması</vt:lpstr>
      <vt:lpstr>Kanuni grev ve lokavta katılamayacak işçiler-1</vt:lpstr>
      <vt:lpstr>Kanuni grev ve lokavta katılamayacak işçiler-2</vt:lpstr>
      <vt:lpstr>Grev hakkının ve lokavtın güvencesi</vt:lpstr>
      <vt:lpstr>Kanuni grev ve lokavtın iş sözleşmelerine etkisi</vt:lpstr>
      <vt:lpstr>İşçi alma ve başka işe girme yasağı</vt:lpstr>
      <vt:lpstr>Grev ve lokavtın konut haklarına etkisi</vt:lpstr>
      <vt:lpstr>Kanun dışı grev ve lokavtın sonuçları</vt:lpstr>
      <vt:lpstr>Tespit davası (Kanun dışı grev ve lokavtın)</vt:lpstr>
      <vt:lpstr>Grev hakkının ve lokavtın kötüye kullanılması</vt:lpstr>
      <vt:lpstr>Grev ve lokavt gözcüleri</vt:lpstr>
      <vt:lpstr>Grev ve lokavtta Mülkî Amirin yetkileri</vt:lpstr>
      <vt:lpstr>Grev ve lokavtı sona erdirme kararı</vt:lpstr>
      <vt:lpstr>PowerPoint Sunusu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Lenovo</dc:creator>
  <cp:lastModifiedBy>Rafet Çelik</cp:lastModifiedBy>
  <cp:revision>332</cp:revision>
  <dcterms:created xsi:type="dcterms:W3CDTF">2021-09-28T12:39:59Z</dcterms:created>
  <dcterms:modified xsi:type="dcterms:W3CDTF">2022-03-30T21:44:23Z</dcterms:modified>
</cp:coreProperties>
</file>