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0"/>
  </p:notesMasterIdLst>
  <p:handoutMasterIdLst>
    <p:handoutMasterId r:id="rId91"/>
  </p:handoutMasterIdLst>
  <p:sldIdLst>
    <p:sldId id="256" r:id="rId2"/>
    <p:sldId id="258" r:id="rId3"/>
    <p:sldId id="259" r:id="rId4"/>
    <p:sldId id="346" r:id="rId5"/>
    <p:sldId id="260" r:id="rId6"/>
    <p:sldId id="263" r:id="rId7"/>
    <p:sldId id="347" r:id="rId8"/>
    <p:sldId id="264" r:id="rId9"/>
    <p:sldId id="265" r:id="rId10"/>
    <p:sldId id="364" r:id="rId11"/>
    <p:sldId id="365" r:id="rId12"/>
    <p:sldId id="348" r:id="rId13"/>
    <p:sldId id="353" r:id="rId14"/>
    <p:sldId id="357" r:id="rId15"/>
    <p:sldId id="354" r:id="rId16"/>
    <p:sldId id="355" r:id="rId17"/>
    <p:sldId id="356" r:id="rId18"/>
    <p:sldId id="358" r:id="rId19"/>
    <p:sldId id="352" r:id="rId20"/>
    <p:sldId id="266" r:id="rId21"/>
    <p:sldId id="267" r:id="rId22"/>
    <p:sldId id="269" r:id="rId23"/>
    <p:sldId id="270" r:id="rId24"/>
    <p:sldId id="271"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6" r:id="rId48"/>
    <p:sldId id="297" r:id="rId49"/>
    <p:sldId id="298" r:id="rId50"/>
    <p:sldId id="299" r:id="rId51"/>
    <p:sldId id="300" r:id="rId52"/>
    <p:sldId id="301" r:id="rId53"/>
    <p:sldId id="302" r:id="rId54"/>
    <p:sldId id="303" r:id="rId55"/>
    <p:sldId id="342" r:id="rId56"/>
    <p:sldId id="304" r:id="rId57"/>
    <p:sldId id="305" r:id="rId58"/>
    <p:sldId id="306" r:id="rId59"/>
    <p:sldId id="307" r:id="rId60"/>
    <p:sldId id="308" r:id="rId61"/>
    <p:sldId id="309" r:id="rId62"/>
    <p:sldId id="310" r:id="rId63"/>
    <p:sldId id="311" r:id="rId64"/>
    <p:sldId id="312" r:id="rId65"/>
    <p:sldId id="361" r:id="rId66"/>
    <p:sldId id="359" r:id="rId67"/>
    <p:sldId id="315" r:id="rId68"/>
    <p:sldId id="316" r:id="rId69"/>
    <p:sldId id="362" r:id="rId70"/>
    <p:sldId id="363" r:id="rId71"/>
    <p:sldId id="317"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7" r:id="rId8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B1328661-CF1A-4A7F-B8DA-5589B33D22BB}">
          <p14:sldIdLst>
            <p14:sldId id="256"/>
            <p14:sldId id="258"/>
            <p14:sldId id="259"/>
            <p14:sldId id="346"/>
            <p14:sldId id="260"/>
            <p14:sldId id="263"/>
            <p14:sldId id="347"/>
            <p14:sldId id="264"/>
            <p14:sldId id="265"/>
            <p14:sldId id="364"/>
            <p14:sldId id="365"/>
            <p14:sldId id="348"/>
            <p14:sldId id="353"/>
            <p14:sldId id="357"/>
            <p14:sldId id="354"/>
            <p14:sldId id="355"/>
            <p14:sldId id="356"/>
            <p14:sldId id="358"/>
            <p14:sldId id="352"/>
            <p14:sldId id="266"/>
            <p14:sldId id="267"/>
            <p14:sldId id="269"/>
            <p14:sldId id="270"/>
            <p14:sldId id="271"/>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6"/>
            <p14:sldId id="297"/>
            <p14:sldId id="298"/>
            <p14:sldId id="299"/>
            <p14:sldId id="300"/>
            <p14:sldId id="301"/>
            <p14:sldId id="302"/>
            <p14:sldId id="303"/>
            <p14:sldId id="342"/>
            <p14:sldId id="304"/>
            <p14:sldId id="305"/>
            <p14:sldId id="306"/>
            <p14:sldId id="307"/>
            <p14:sldId id="308"/>
            <p14:sldId id="309"/>
            <p14:sldId id="310"/>
            <p14:sldId id="311"/>
            <p14:sldId id="312"/>
            <p14:sldId id="361"/>
            <p14:sldId id="359"/>
            <p14:sldId id="315"/>
            <p14:sldId id="316"/>
            <p14:sldId id="362"/>
            <p14:sldId id="363"/>
            <p14:sldId id="317"/>
            <p14:sldId id="320"/>
            <p14:sldId id="321"/>
            <p14:sldId id="322"/>
            <p14:sldId id="323"/>
            <p14:sldId id="324"/>
            <p14:sldId id="325"/>
            <p14:sldId id="326"/>
            <p14:sldId id="327"/>
            <p14:sldId id="328"/>
            <p14:sldId id="329"/>
            <p14:sldId id="330"/>
            <p14:sldId id="331"/>
            <p14:sldId id="332"/>
            <p14:sldId id="333"/>
            <p14:sldId id="334"/>
            <p14:sldId id="335"/>
            <p14:sldId id="33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1426"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a:extLst>
              <a:ext uri="{FF2B5EF4-FFF2-40B4-BE49-F238E27FC236}">
                <a16:creationId xmlns:a16="http://schemas.microsoft.com/office/drawing/2014/main" xmlns="" id="{B6E79A41-EAAD-4D92-A552-F2CF6E02AB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a:extLst>
              <a:ext uri="{FF2B5EF4-FFF2-40B4-BE49-F238E27FC236}">
                <a16:creationId xmlns:a16="http://schemas.microsoft.com/office/drawing/2014/main" xmlns="" id="{8878EF3C-4795-4F89-A149-F1FDB825DE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B07A5E-F59A-443E-A643-CAA4A915E80C}" type="datetimeFigureOut">
              <a:rPr lang="tr-TR" smtClean="0"/>
              <a:t>30.03.2022</a:t>
            </a:fld>
            <a:endParaRPr lang="tr-TR"/>
          </a:p>
        </p:txBody>
      </p:sp>
      <p:sp>
        <p:nvSpPr>
          <p:cNvPr id="4" name="Alt Bilgi Yer Tutucusu 3">
            <a:extLst>
              <a:ext uri="{FF2B5EF4-FFF2-40B4-BE49-F238E27FC236}">
                <a16:creationId xmlns:a16="http://schemas.microsoft.com/office/drawing/2014/main" xmlns="" id="{4E920556-D796-4206-B6BF-17C12FF09E2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a:extLst>
              <a:ext uri="{FF2B5EF4-FFF2-40B4-BE49-F238E27FC236}">
                <a16:creationId xmlns:a16="http://schemas.microsoft.com/office/drawing/2014/main" xmlns="" id="{52A80311-2902-41F3-90F4-D3D28546D8F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56B3ED-35B3-4F35-81F5-93EF63CE8C10}" type="slidenum">
              <a:rPr lang="tr-TR" smtClean="0"/>
              <a:t>‹#›</a:t>
            </a:fld>
            <a:endParaRPr lang="tr-TR"/>
          </a:p>
        </p:txBody>
      </p:sp>
    </p:spTree>
    <p:extLst>
      <p:ext uri="{BB962C8B-B14F-4D97-AF65-F5344CB8AC3E}">
        <p14:creationId xmlns:p14="http://schemas.microsoft.com/office/powerpoint/2010/main" val="38730915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A05FA4-DE4C-4406-B7FD-C5487ECC412F}" type="datetimeFigureOut">
              <a:rPr lang="tr-TR" smtClean="0"/>
              <a:t>30.03.2022</a:t>
            </a:fld>
            <a:endParaRPr lang="tr-TR"/>
          </a:p>
        </p:txBody>
      </p:sp>
      <p:sp>
        <p:nvSpPr>
          <p:cNvPr id="4" name="Slayt Resmi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D751FA-EE0C-4047-99C8-ECFD4D4EE22D}" type="slidenum">
              <a:rPr lang="tr-TR" smtClean="0"/>
              <a:t>‹#›</a:t>
            </a:fld>
            <a:endParaRPr lang="tr-TR"/>
          </a:p>
        </p:txBody>
      </p:sp>
    </p:spTree>
    <p:extLst>
      <p:ext uri="{BB962C8B-B14F-4D97-AF65-F5344CB8AC3E}">
        <p14:creationId xmlns:p14="http://schemas.microsoft.com/office/powerpoint/2010/main" val="81319419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xfrm>
            <a:off x="917575" y="744538"/>
            <a:ext cx="4962525" cy="3722687"/>
          </a:xfrm>
          <a:ln/>
        </p:spPr>
      </p:sp>
      <p:sp>
        <p:nvSpPr>
          <p:cNvPr id="8195"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1036391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917575" y="744538"/>
            <a:ext cx="4962525" cy="3722687"/>
          </a:xfrm>
          <a:ln/>
        </p:spPr>
      </p:sp>
      <p:sp>
        <p:nvSpPr>
          <p:cNvPr id="28675"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2571736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17575" y="744538"/>
            <a:ext cx="4962525" cy="3722687"/>
          </a:xfrm>
          <a:ln/>
        </p:spPr>
      </p:sp>
      <p:sp>
        <p:nvSpPr>
          <p:cNvPr id="30723"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144516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917575" y="744538"/>
            <a:ext cx="4962525" cy="3722687"/>
          </a:xfrm>
          <a:ln/>
        </p:spPr>
      </p:sp>
      <p:sp>
        <p:nvSpPr>
          <p:cNvPr id="36867"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2743230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917575" y="744538"/>
            <a:ext cx="4962525" cy="3722687"/>
          </a:xfrm>
          <a:ln/>
        </p:spPr>
      </p:sp>
      <p:sp>
        <p:nvSpPr>
          <p:cNvPr id="38915"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1143273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917575" y="744538"/>
            <a:ext cx="4962525" cy="3722687"/>
          </a:xfrm>
          <a:ln/>
        </p:spPr>
      </p:sp>
      <p:sp>
        <p:nvSpPr>
          <p:cNvPr id="40963"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3296566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917575" y="744538"/>
            <a:ext cx="4962525" cy="3722687"/>
          </a:xfrm>
          <a:ln/>
        </p:spPr>
      </p:sp>
      <p:sp>
        <p:nvSpPr>
          <p:cNvPr id="43011"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1236515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917575" y="744538"/>
            <a:ext cx="4962525" cy="3722687"/>
          </a:xfrm>
          <a:ln/>
        </p:spPr>
      </p:sp>
      <p:sp>
        <p:nvSpPr>
          <p:cNvPr id="45059"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1917089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917575" y="744538"/>
            <a:ext cx="4962525" cy="3722687"/>
          </a:xfrm>
          <a:ln/>
        </p:spPr>
      </p:sp>
      <p:sp>
        <p:nvSpPr>
          <p:cNvPr id="57347"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420258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xfrm>
            <a:off x="917575" y="744538"/>
            <a:ext cx="4962525" cy="3722687"/>
          </a:xfrm>
          <a:ln/>
        </p:spPr>
      </p:sp>
      <p:sp>
        <p:nvSpPr>
          <p:cNvPr id="12291"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431797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xfrm>
            <a:off x="917575" y="744538"/>
            <a:ext cx="4962525" cy="3722687"/>
          </a:xfrm>
          <a:ln/>
        </p:spPr>
      </p:sp>
      <p:sp>
        <p:nvSpPr>
          <p:cNvPr id="8195"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420273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xfrm>
            <a:off x="917575" y="744538"/>
            <a:ext cx="4962525" cy="3722687"/>
          </a:xfrm>
          <a:ln/>
        </p:spPr>
      </p:sp>
      <p:sp>
        <p:nvSpPr>
          <p:cNvPr id="8195"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3633382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xfrm>
            <a:off x="917575" y="744538"/>
            <a:ext cx="4962525" cy="3722687"/>
          </a:xfrm>
          <a:ln/>
        </p:spPr>
      </p:sp>
      <p:sp>
        <p:nvSpPr>
          <p:cNvPr id="8195"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3720089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xfrm>
            <a:off x="917575" y="744538"/>
            <a:ext cx="4962525" cy="3722687"/>
          </a:xfrm>
          <a:ln/>
        </p:spPr>
      </p:sp>
      <p:sp>
        <p:nvSpPr>
          <p:cNvPr id="20483"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3104144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xfrm>
            <a:off x="917575" y="744538"/>
            <a:ext cx="4962525" cy="3722687"/>
          </a:xfrm>
          <a:ln/>
        </p:spPr>
      </p:sp>
      <p:sp>
        <p:nvSpPr>
          <p:cNvPr id="22531"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4172475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917575" y="744538"/>
            <a:ext cx="4962525" cy="3722687"/>
          </a:xfrm>
          <a:ln/>
        </p:spPr>
      </p:sp>
      <p:sp>
        <p:nvSpPr>
          <p:cNvPr id="24579"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1464685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917575" y="744538"/>
            <a:ext cx="4962525" cy="3722687"/>
          </a:xfrm>
          <a:ln/>
        </p:spPr>
      </p:sp>
      <p:sp>
        <p:nvSpPr>
          <p:cNvPr id="26627" name="Rectangle 3"/>
          <p:cNvSpPr>
            <a:spLocks noGrp="1" noChangeArrowheads="1"/>
          </p:cNvSpPr>
          <p:nvPr>
            <p:ph type="body" idx="1"/>
          </p:nvPr>
        </p:nvSpPr>
        <p:spPr>
          <a:xfrm>
            <a:off x="906357" y="4715153"/>
            <a:ext cx="4984962" cy="4466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Tree>
    <p:extLst>
      <p:ext uri="{BB962C8B-B14F-4D97-AF65-F5344CB8AC3E}">
        <p14:creationId xmlns:p14="http://schemas.microsoft.com/office/powerpoint/2010/main" val="2042363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DEB0B22-4AF6-4674-9BB2-CF7AA67B73E1}"/>
              </a:ext>
            </a:extLst>
          </p:cNvPr>
          <p:cNvSpPr>
            <a:spLocks noGrp="1"/>
          </p:cNvSpPr>
          <p:nvPr>
            <p:ph type="ctrTitle"/>
          </p:nvPr>
        </p:nvSpPr>
        <p:spPr>
          <a:xfrm>
            <a:off x="1143000" y="1122363"/>
            <a:ext cx="6858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71D431E2-FEE6-4FB8-A61C-FD7829304A8E}"/>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FB8CE5E7-B9EF-4288-9762-E06A0BB86173}"/>
              </a:ext>
            </a:extLst>
          </p:cNvPr>
          <p:cNvSpPr>
            <a:spLocks noGrp="1"/>
          </p:cNvSpPr>
          <p:nvPr>
            <p:ph type="dt" sz="half" idx="10"/>
          </p:nvPr>
        </p:nvSpPr>
        <p:spPr/>
        <p:txBody>
          <a:bodyPr/>
          <a:lstStyle/>
          <a:p>
            <a:fld id="{167BAED8-830F-46E9-BF2D-5BDFBFEAE5DA}" type="datetime1">
              <a:rPr lang="tr-TR" smtClean="0"/>
              <a:t>30.03.2022</a:t>
            </a:fld>
            <a:endParaRPr lang="tr-TR"/>
          </a:p>
        </p:txBody>
      </p:sp>
      <p:sp>
        <p:nvSpPr>
          <p:cNvPr id="5" name="Alt Bilgi Yer Tutucusu 4">
            <a:extLst>
              <a:ext uri="{FF2B5EF4-FFF2-40B4-BE49-F238E27FC236}">
                <a16:creationId xmlns:a16="http://schemas.microsoft.com/office/drawing/2014/main" xmlns="" id="{3E5CC8DF-1E91-402B-BAC6-4ECCF14FBE2A}"/>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3F835087-47A7-497D-9BF6-45A3CA11B3C6}"/>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50204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C39E556A-83E2-4464-8C0D-597C356B2BD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168B55D3-60FA-4D90-BE18-825D8237F3CC}"/>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76162C55-71F0-4C9E-8257-3F91C93DB8D4}"/>
              </a:ext>
            </a:extLst>
          </p:cNvPr>
          <p:cNvSpPr>
            <a:spLocks noGrp="1"/>
          </p:cNvSpPr>
          <p:nvPr>
            <p:ph type="dt" sz="half" idx="10"/>
          </p:nvPr>
        </p:nvSpPr>
        <p:spPr/>
        <p:txBody>
          <a:bodyPr/>
          <a:lstStyle/>
          <a:p>
            <a:fld id="{04F91692-A5DF-4C86-B49A-02AF210CA486}" type="datetime1">
              <a:rPr lang="tr-TR" smtClean="0"/>
              <a:t>30.03.2022</a:t>
            </a:fld>
            <a:endParaRPr lang="tr-TR"/>
          </a:p>
        </p:txBody>
      </p:sp>
      <p:sp>
        <p:nvSpPr>
          <p:cNvPr id="5" name="Alt Bilgi Yer Tutucusu 4">
            <a:extLst>
              <a:ext uri="{FF2B5EF4-FFF2-40B4-BE49-F238E27FC236}">
                <a16:creationId xmlns:a16="http://schemas.microsoft.com/office/drawing/2014/main" xmlns="" id="{C5CB5FA6-2F32-41BD-8DA6-16288AF8067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62025C82-C49C-4C84-98F0-C18823A1BD90}"/>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4171015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DB8F0692-6A16-4606-BC1F-11C13015074C}"/>
              </a:ext>
            </a:extLst>
          </p:cNvPr>
          <p:cNvSpPr>
            <a:spLocks noGrp="1"/>
          </p:cNvSpPr>
          <p:nvPr>
            <p:ph type="title" orient="vert"/>
          </p:nvPr>
        </p:nvSpPr>
        <p:spPr>
          <a:xfrm>
            <a:off x="6543676" y="365125"/>
            <a:ext cx="1971675"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DD892177-AD77-4B73-A76B-DBB6B972C791}"/>
              </a:ext>
            </a:extLst>
          </p:cNvPr>
          <p:cNvSpPr>
            <a:spLocks noGrp="1"/>
          </p:cNvSpPr>
          <p:nvPr>
            <p:ph type="body" orient="vert" idx="1"/>
          </p:nvPr>
        </p:nvSpPr>
        <p:spPr>
          <a:xfrm>
            <a:off x="628651" y="365125"/>
            <a:ext cx="5800725"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9714317B-A9F8-4898-9398-A823164303E9}"/>
              </a:ext>
            </a:extLst>
          </p:cNvPr>
          <p:cNvSpPr>
            <a:spLocks noGrp="1"/>
          </p:cNvSpPr>
          <p:nvPr>
            <p:ph type="dt" sz="half" idx="10"/>
          </p:nvPr>
        </p:nvSpPr>
        <p:spPr/>
        <p:txBody>
          <a:bodyPr/>
          <a:lstStyle/>
          <a:p>
            <a:fld id="{CB7C7D01-CE46-4C6A-BCE3-A0B0D63978E5}" type="datetime1">
              <a:rPr lang="tr-TR" smtClean="0"/>
              <a:t>30.03.2022</a:t>
            </a:fld>
            <a:endParaRPr lang="tr-TR"/>
          </a:p>
        </p:txBody>
      </p:sp>
      <p:sp>
        <p:nvSpPr>
          <p:cNvPr id="5" name="Alt Bilgi Yer Tutucusu 4">
            <a:extLst>
              <a:ext uri="{FF2B5EF4-FFF2-40B4-BE49-F238E27FC236}">
                <a16:creationId xmlns:a16="http://schemas.microsoft.com/office/drawing/2014/main" xmlns="" id="{B828D9F1-AC22-429B-8EA4-2E7BDCCCE8F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EC83C4E6-AE62-4153-8FF8-E538F3CE04C8}"/>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198955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4B64CC88-7D4A-4A93-83F3-25969514954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209FA0D5-5CE5-449D-B0BC-4EDB5CD5DD5A}"/>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2549BCFE-D90D-4742-8C77-E7A0FB93C166}"/>
              </a:ext>
            </a:extLst>
          </p:cNvPr>
          <p:cNvSpPr>
            <a:spLocks noGrp="1"/>
          </p:cNvSpPr>
          <p:nvPr>
            <p:ph type="dt" sz="half" idx="10"/>
          </p:nvPr>
        </p:nvSpPr>
        <p:spPr/>
        <p:txBody>
          <a:bodyPr/>
          <a:lstStyle/>
          <a:p>
            <a:fld id="{A2059AC8-C204-44AF-AFF5-581E54C99EF2}" type="datetime1">
              <a:rPr lang="tr-TR" smtClean="0"/>
              <a:t>30.03.2022</a:t>
            </a:fld>
            <a:endParaRPr lang="tr-TR"/>
          </a:p>
        </p:txBody>
      </p:sp>
      <p:sp>
        <p:nvSpPr>
          <p:cNvPr id="5" name="Alt Bilgi Yer Tutucusu 4">
            <a:extLst>
              <a:ext uri="{FF2B5EF4-FFF2-40B4-BE49-F238E27FC236}">
                <a16:creationId xmlns:a16="http://schemas.microsoft.com/office/drawing/2014/main" xmlns="" id="{C3A4194A-B151-4624-A34F-60A67E641A7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1C1DD65A-05A0-44C6-A1F6-FC52404AFC82}"/>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28523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E05AE51-357C-4BC2-9FF9-79468950013F}"/>
              </a:ext>
            </a:extLst>
          </p:cNvPr>
          <p:cNvSpPr>
            <a:spLocks noGrp="1"/>
          </p:cNvSpPr>
          <p:nvPr>
            <p:ph type="title"/>
          </p:nvPr>
        </p:nvSpPr>
        <p:spPr>
          <a:xfrm>
            <a:off x="623888" y="1709741"/>
            <a:ext cx="78867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0CC6F6FC-6626-44C6-A7B4-643018102E2E}"/>
              </a:ext>
            </a:extLst>
          </p:cNvPr>
          <p:cNvSpPr>
            <a:spLocks noGrp="1"/>
          </p:cNvSpPr>
          <p:nvPr>
            <p:ph type="body" idx="1"/>
          </p:nvPr>
        </p:nvSpPr>
        <p:spPr>
          <a:xfrm>
            <a:off x="623888" y="4589466"/>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62C9E26B-DAC5-4886-A6BE-8ECA108D63B5}"/>
              </a:ext>
            </a:extLst>
          </p:cNvPr>
          <p:cNvSpPr>
            <a:spLocks noGrp="1"/>
          </p:cNvSpPr>
          <p:nvPr>
            <p:ph type="dt" sz="half" idx="10"/>
          </p:nvPr>
        </p:nvSpPr>
        <p:spPr/>
        <p:txBody>
          <a:bodyPr/>
          <a:lstStyle/>
          <a:p>
            <a:fld id="{CAF28D43-6F8E-476B-84F0-38B8B6EDE682}" type="datetime1">
              <a:rPr lang="tr-TR" smtClean="0"/>
              <a:t>30.03.2022</a:t>
            </a:fld>
            <a:endParaRPr lang="tr-TR"/>
          </a:p>
        </p:txBody>
      </p:sp>
      <p:sp>
        <p:nvSpPr>
          <p:cNvPr id="5" name="Alt Bilgi Yer Tutucusu 4">
            <a:extLst>
              <a:ext uri="{FF2B5EF4-FFF2-40B4-BE49-F238E27FC236}">
                <a16:creationId xmlns:a16="http://schemas.microsoft.com/office/drawing/2014/main" xmlns="" id="{2A8D8E62-D541-441D-B252-5C2D2ADC542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54E1BF5A-8CEE-4399-BFE6-E9668C866A4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72015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4CAEFCA4-01B9-43EB-BBB2-9BC019A07D5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D4267F4B-FA38-4915-A20C-846B44F0E776}"/>
              </a:ext>
            </a:extLst>
          </p:cNvPr>
          <p:cNvSpPr>
            <a:spLocks noGrp="1"/>
          </p:cNvSpPr>
          <p:nvPr>
            <p:ph sz="half" idx="1"/>
          </p:nvPr>
        </p:nvSpPr>
        <p:spPr>
          <a:xfrm>
            <a:off x="6286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2F92595B-0F9D-47F3-AA9C-0D02BF58EDFD}"/>
              </a:ext>
            </a:extLst>
          </p:cNvPr>
          <p:cNvSpPr>
            <a:spLocks noGrp="1"/>
          </p:cNvSpPr>
          <p:nvPr>
            <p:ph sz="half" idx="2"/>
          </p:nvPr>
        </p:nvSpPr>
        <p:spPr>
          <a:xfrm>
            <a:off x="46291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E3729167-41F6-48E5-A684-EE7A5214F1A9}"/>
              </a:ext>
            </a:extLst>
          </p:cNvPr>
          <p:cNvSpPr>
            <a:spLocks noGrp="1"/>
          </p:cNvSpPr>
          <p:nvPr>
            <p:ph type="dt" sz="half" idx="10"/>
          </p:nvPr>
        </p:nvSpPr>
        <p:spPr/>
        <p:txBody>
          <a:bodyPr/>
          <a:lstStyle/>
          <a:p>
            <a:fld id="{0888B8AC-C31D-415B-A6A5-442BAC06CACF}" type="datetime1">
              <a:rPr lang="tr-TR" smtClean="0"/>
              <a:t>30.03.2022</a:t>
            </a:fld>
            <a:endParaRPr lang="tr-TR"/>
          </a:p>
        </p:txBody>
      </p:sp>
      <p:sp>
        <p:nvSpPr>
          <p:cNvPr id="6" name="Alt Bilgi Yer Tutucusu 5">
            <a:extLst>
              <a:ext uri="{FF2B5EF4-FFF2-40B4-BE49-F238E27FC236}">
                <a16:creationId xmlns:a16="http://schemas.microsoft.com/office/drawing/2014/main" xmlns="" id="{5DF6CF9C-196E-4293-A9A9-4014EAD5F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9C301E17-04CE-488C-ACC0-86C9BD61FD4B}"/>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28983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90060DF-1E13-42EA-9577-B694E174AB92}"/>
              </a:ext>
            </a:extLst>
          </p:cNvPr>
          <p:cNvSpPr>
            <a:spLocks noGrp="1"/>
          </p:cNvSpPr>
          <p:nvPr>
            <p:ph type="title"/>
          </p:nvPr>
        </p:nvSpPr>
        <p:spPr>
          <a:xfrm>
            <a:off x="629841" y="365128"/>
            <a:ext cx="78867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D665A266-C09D-4446-ACCB-72EB87C68BBD}"/>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81D12843-0742-4DD8-86B1-CBD1B4FEA5D5}"/>
              </a:ext>
            </a:extLst>
          </p:cNvPr>
          <p:cNvSpPr>
            <a:spLocks noGrp="1"/>
          </p:cNvSpPr>
          <p:nvPr>
            <p:ph sz="half" idx="2"/>
          </p:nvPr>
        </p:nvSpPr>
        <p:spPr>
          <a:xfrm>
            <a:off x="629842" y="2505075"/>
            <a:ext cx="3868340"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7B99974-7744-44F4-85A4-A1C3AD285F3D}"/>
              </a:ext>
            </a:extLst>
          </p:cNvPr>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70EC43B1-C2A9-49AF-8835-26D81F77CCA6}"/>
              </a:ext>
            </a:extLst>
          </p:cNvPr>
          <p:cNvSpPr>
            <a:spLocks noGrp="1"/>
          </p:cNvSpPr>
          <p:nvPr>
            <p:ph sz="quarter" idx="4"/>
          </p:nvPr>
        </p:nvSpPr>
        <p:spPr>
          <a:xfrm>
            <a:off x="4629151" y="2505075"/>
            <a:ext cx="3887391"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1475BD71-CE27-481A-8CF1-7DEBE074A546}"/>
              </a:ext>
            </a:extLst>
          </p:cNvPr>
          <p:cNvSpPr>
            <a:spLocks noGrp="1"/>
          </p:cNvSpPr>
          <p:nvPr>
            <p:ph type="dt" sz="half" idx="10"/>
          </p:nvPr>
        </p:nvSpPr>
        <p:spPr/>
        <p:txBody>
          <a:bodyPr/>
          <a:lstStyle/>
          <a:p>
            <a:fld id="{F7C03F43-656F-4D0E-9459-4C4F39596510}" type="datetime1">
              <a:rPr lang="tr-TR" smtClean="0"/>
              <a:t>30.03.2022</a:t>
            </a:fld>
            <a:endParaRPr lang="tr-TR"/>
          </a:p>
        </p:txBody>
      </p:sp>
      <p:sp>
        <p:nvSpPr>
          <p:cNvPr id="8" name="Alt Bilgi Yer Tutucusu 7">
            <a:extLst>
              <a:ext uri="{FF2B5EF4-FFF2-40B4-BE49-F238E27FC236}">
                <a16:creationId xmlns:a16="http://schemas.microsoft.com/office/drawing/2014/main" xmlns="" id="{6A557E2F-9672-4A5A-A453-A1E65F34D74F}"/>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xmlns="" id="{890FE617-68FA-4A99-ABAA-E10013F9D400}"/>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174892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955D747-D332-4A79-8412-232A358DF087}"/>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79C52FAF-BAF4-4EA4-9DEE-6E6D7FE260E8}"/>
              </a:ext>
            </a:extLst>
          </p:cNvPr>
          <p:cNvSpPr>
            <a:spLocks noGrp="1"/>
          </p:cNvSpPr>
          <p:nvPr>
            <p:ph type="dt" sz="half" idx="10"/>
          </p:nvPr>
        </p:nvSpPr>
        <p:spPr/>
        <p:txBody>
          <a:bodyPr/>
          <a:lstStyle/>
          <a:p>
            <a:fld id="{C5770B2F-CF14-4C8B-8691-475E3982E0F8}" type="datetime1">
              <a:rPr lang="tr-TR" smtClean="0"/>
              <a:t>30.03.2022</a:t>
            </a:fld>
            <a:endParaRPr lang="tr-TR"/>
          </a:p>
        </p:txBody>
      </p:sp>
      <p:sp>
        <p:nvSpPr>
          <p:cNvPr id="4" name="Alt Bilgi Yer Tutucusu 3">
            <a:extLst>
              <a:ext uri="{FF2B5EF4-FFF2-40B4-BE49-F238E27FC236}">
                <a16:creationId xmlns:a16="http://schemas.microsoft.com/office/drawing/2014/main" xmlns="" id="{0DC4B3A0-C7DB-4637-9FBA-5D0D622E1D8D}"/>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xmlns="" id="{D1ACE622-99D5-4C1A-A82F-2457D29D552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537953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08FF5C05-36BB-4FB6-AAA5-2DE0A8B53578}"/>
              </a:ext>
            </a:extLst>
          </p:cNvPr>
          <p:cNvSpPr>
            <a:spLocks noGrp="1"/>
          </p:cNvSpPr>
          <p:nvPr>
            <p:ph type="dt" sz="half" idx="10"/>
          </p:nvPr>
        </p:nvSpPr>
        <p:spPr/>
        <p:txBody>
          <a:bodyPr/>
          <a:lstStyle/>
          <a:p>
            <a:fld id="{45F48DAD-3AB0-4DBE-857B-BF3D06232AD2}" type="datetime1">
              <a:rPr lang="tr-TR" smtClean="0"/>
              <a:t>30.03.2022</a:t>
            </a:fld>
            <a:endParaRPr lang="tr-TR"/>
          </a:p>
        </p:txBody>
      </p:sp>
      <p:sp>
        <p:nvSpPr>
          <p:cNvPr id="3" name="Alt Bilgi Yer Tutucusu 2">
            <a:extLst>
              <a:ext uri="{FF2B5EF4-FFF2-40B4-BE49-F238E27FC236}">
                <a16:creationId xmlns:a16="http://schemas.microsoft.com/office/drawing/2014/main" xmlns="" id="{15638D5D-6F26-4B80-9CAA-24837E0F5934}"/>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xmlns="" id="{5D9A21B4-4445-4303-BB5F-630C1BEFDC07}"/>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3243949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8A3B22E-6C5A-47FF-A070-8FC76DEF7B0F}"/>
              </a:ext>
            </a:extLst>
          </p:cNvPr>
          <p:cNvSpPr>
            <a:spLocks noGrp="1"/>
          </p:cNvSpPr>
          <p:nvPr>
            <p:ph type="title"/>
          </p:nvPr>
        </p:nvSpPr>
        <p:spPr>
          <a:xfrm>
            <a:off x="629841" y="457200"/>
            <a:ext cx="2949178"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1A60E85B-B8EB-456E-88DA-EE9BDAFC6DD8}"/>
              </a:ext>
            </a:extLst>
          </p:cNvPr>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52A497F9-5585-4380-8E80-91E99E8C19D0}"/>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785AE8F9-1988-4EDD-AA70-67B544DF52BC}"/>
              </a:ext>
            </a:extLst>
          </p:cNvPr>
          <p:cNvSpPr>
            <a:spLocks noGrp="1"/>
          </p:cNvSpPr>
          <p:nvPr>
            <p:ph type="dt" sz="half" idx="10"/>
          </p:nvPr>
        </p:nvSpPr>
        <p:spPr/>
        <p:txBody>
          <a:bodyPr/>
          <a:lstStyle/>
          <a:p>
            <a:fld id="{BDE39BF2-CC1A-49A7-8BB3-9F3989C82D90}" type="datetime1">
              <a:rPr lang="tr-TR" smtClean="0"/>
              <a:t>30.03.2022</a:t>
            </a:fld>
            <a:endParaRPr lang="tr-TR"/>
          </a:p>
        </p:txBody>
      </p:sp>
      <p:sp>
        <p:nvSpPr>
          <p:cNvPr id="6" name="Alt Bilgi Yer Tutucusu 5">
            <a:extLst>
              <a:ext uri="{FF2B5EF4-FFF2-40B4-BE49-F238E27FC236}">
                <a16:creationId xmlns:a16="http://schemas.microsoft.com/office/drawing/2014/main" xmlns="" id="{CF53729D-2DDF-484D-84F1-3D06042F4CE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16FCC6D1-A0C7-4D6A-AF1B-BA3CFD2DAF4A}"/>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419051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F54158F-1D46-4D8A-976F-386E4C831A66}"/>
              </a:ext>
            </a:extLst>
          </p:cNvPr>
          <p:cNvSpPr>
            <a:spLocks noGrp="1"/>
          </p:cNvSpPr>
          <p:nvPr>
            <p:ph type="title"/>
          </p:nvPr>
        </p:nvSpPr>
        <p:spPr>
          <a:xfrm>
            <a:off x="629841" y="457200"/>
            <a:ext cx="2949178"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6996A782-2748-48FA-BE68-14029B00943E}"/>
              </a:ext>
            </a:extLst>
          </p:cNvPr>
          <p:cNvSpPr>
            <a:spLocks noGrp="1"/>
          </p:cNvSpPr>
          <p:nvPr>
            <p:ph type="pic" idx="1"/>
          </p:nvPr>
        </p:nvSpPr>
        <p:spPr>
          <a:xfrm>
            <a:off x="3887391" y="987428"/>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F2B72440-12C8-4F65-A7B2-21AA7720FDF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BA89529C-9543-4A68-9F0A-0CC46F980F8C}"/>
              </a:ext>
            </a:extLst>
          </p:cNvPr>
          <p:cNvSpPr>
            <a:spLocks noGrp="1"/>
          </p:cNvSpPr>
          <p:nvPr>
            <p:ph type="dt" sz="half" idx="10"/>
          </p:nvPr>
        </p:nvSpPr>
        <p:spPr/>
        <p:txBody>
          <a:bodyPr/>
          <a:lstStyle/>
          <a:p>
            <a:fld id="{811081F2-3A00-4061-BC66-36BEEA964918}" type="datetime1">
              <a:rPr lang="tr-TR" smtClean="0"/>
              <a:t>30.03.2022</a:t>
            </a:fld>
            <a:endParaRPr lang="tr-TR"/>
          </a:p>
        </p:txBody>
      </p:sp>
      <p:sp>
        <p:nvSpPr>
          <p:cNvPr id="6" name="Alt Bilgi Yer Tutucusu 5">
            <a:extLst>
              <a:ext uri="{FF2B5EF4-FFF2-40B4-BE49-F238E27FC236}">
                <a16:creationId xmlns:a16="http://schemas.microsoft.com/office/drawing/2014/main" xmlns="" id="{89397826-D423-4E67-9EEF-FA8252723B5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A455F84F-006F-4169-AF9C-5D7104D13EB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181442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18157259-9149-41F9-B15F-B1246F40ED15}"/>
              </a:ext>
            </a:extLst>
          </p:cNvPr>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E5A12280-2A0A-44C5-BF7C-D8F3A6CDEDD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EC6EA53E-EE9C-40C3-8978-8D2A25221A21}"/>
              </a:ext>
            </a:extLst>
          </p:cNvPr>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BD40E6-717E-430B-A154-D3756183F9E2}" type="datetime1">
              <a:rPr lang="tr-TR" smtClean="0"/>
              <a:t>30.03.2022</a:t>
            </a:fld>
            <a:endParaRPr lang="tr-TR"/>
          </a:p>
        </p:txBody>
      </p:sp>
      <p:sp>
        <p:nvSpPr>
          <p:cNvPr id="5" name="Alt Bilgi Yer Tutucusu 4">
            <a:extLst>
              <a:ext uri="{FF2B5EF4-FFF2-40B4-BE49-F238E27FC236}">
                <a16:creationId xmlns:a16="http://schemas.microsoft.com/office/drawing/2014/main" xmlns="" id="{997209D0-3902-4589-BB77-255BDD7B78F2}"/>
              </a:ext>
            </a:extLst>
          </p:cNvPr>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xmlns="" id="{A1F51426-AAA4-4C37-ACA9-AD6129B744C9}"/>
              </a:ext>
            </a:extLst>
          </p:cNvPr>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F3D7E-AC51-4D34-B066-A9501F56C695}" type="slidenum">
              <a:rPr lang="tr-TR" smtClean="0"/>
              <a:t>‹#›</a:t>
            </a:fld>
            <a:endParaRPr lang="tr-TR"/>
          </a:p>
        </p:txBody>
      </p:sp>
    </p:spTree>
    <p:extLst>
      <p:ext uri="{BB962C8B-B14F-4D97-AF65-F5344CB8AC3E}">
        <p14:creationId xmlns:p14="http://schemas.microsoft.com/office/powerpoint/2010/main" val="1495775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FDBA86B1-8230-4F16-AA4F-4D38261DAF57}"/>
              </a:ext>
            </a:extLst>
          </p:cNvPr>
          <p:cNvSpPr txBox="1">
            <a:spLocks/>
          </p:cNvSpPr>
          <p:nvPr/>
        </p:nvSpPr>
        <p:spPr>
          <a:xfrm>
            <a:off x="480782" y="3555715"/>
            <a:ext cx="8450981" cy="842549"/>
          </a:xfrm>
          <a:prstGeom prst="rect">
            <a:avLst/>
          </a:prstGeom>
        </p:spPr>
        <p:txBody>
          <a:bodyPr vert="horz" lIns="91440" tIns="45720" rIns="91440" bIns="45720" rtlCol="0" anchor="b">
            <a:normAutofit fontScale="85000" lnSpcReduction="10000"/>
          </a:bodyPr>
          <a:lstStyle>
            <a:lvl1pPr algn="ctr" defTabSz="685800" rtl="0" eaLnBrk="1" latinLnBrk="0" hangingPunct="1">
              <a:lnSpc>
                <a:spcPct val="90000"/>
              </a:lnSpc>
              <a:spcBef>
                <a:spcPct val="0"/>
              </a:spcBef>
              <a:buNone/>
              <a:defRPr sz="5400" kern="1200">
                <a:solidFill>
                  <a:schemeClr val="tx1"/>
                </a:solidFill>
                <a:latin typeface="Garamond" panose="02020404030301010803" pitchFamily="18" charset="0"/>
                <a:ea typeface="+mj-ea"/>
                <a:cs typeface="Times New Roman" panose="02020603050405020304" pitchFamily="18" charset="0"/>
              </a:defRPr>
            </a:lvl1pPr>
          </a:lstStyle>
          <a:p>
            <a:pPr lvl="0" defTabSz="914400" fontAlgn="base">
              <a:lnSpc>
                <a:spcPct val="100000"/>
              </a:lnSpc>
              <a:spcAft>
                <a:spcPct val="0"/>
              </a:spcAft>
              <a:defRPr/>
            </a:pPr>
            <a:r>
              <a:rPr lang="tr-TR" sz="3200" b="1" spc="50" dirty="0">
                <a:ln w="11430"/>
                <a:solidFill>
                  <a:prstClr val="black"/>
                </a:solidFill>
                <a:effectLst>
                  <a:outerShdw blurRad="38100" dist="38100" dir="2700000" algn="tl">
                    <a:srgbClr val="000000">
                      <a:alpha val="43137"/>
                    </a:srgbClr>
                  </a:outerShdw>
                </a:effectLst>
              </a:rPr>
              <a:t>696 SAYILI KHK KAPSAMINDA </a:t>
            </a:r>
            <a:r>
              <a:rPr lang="tr-TR" sz="3200" b="1" spc="50" dirty="0" smtClean="0">
                <a:ln w="11430"/>
                <a:solidFill>
                  <a:prstClr val="black"/>
                </a:solidFill>
                <a:effectLst>
                  <a:outerShdw blurRad="38100" dist="38100" dir="2700000" algn="tl">
                    <a:srgbClr val="000000">
                      <a:alpha val="43137"/>
                    </a:srgbClr>
                  </a:outerShdw>
                </a:effectLst>
              </a:rPr>
              <a:t>ÜCRET, İZİN, TAZMİNAT KAVRAMLARI VE UYGULAMALARI</a:t>
            </a:r>
            <a:endParaRPr lang="tr-TR" sz="3200" b="1" spc="50" dirty="0">
              <a:ln w="11430"/>
              <a:solidFill>
                <a:prstClr val="black"/>
              </a:solidFill>
              <a:effectLst>
                <a:outerShdw blurRad="38100" dist="38100" dir="2700000" algn="tl">
                  <a:srgbClr val="000000">
                    <a:alpha val="43137"/>
                  </a:srgbClr>
                </a:outerShdw>
              </a:effectLst>
            </a:endParaRPr>
          </a:p>
        </p:txBody>
      </p:sp>
      <p:sp>
        <p:nvSpPr>
          <p:cNvPr id="3" name="Alt Başlık 2">
            <a:extLst>
              <a:ext uri="{FF2B5EF4-FFF2-40B4-BE49-F238E27FC236}">
                <a16:creationId xmlns:a16="http://schemas.microsoft.com/office/drawing/2014/main" xmlns="" id="{D465C7D5-E1EF-4603-9450-21A96B432E8C}"/>
              </a:ext>
            </a:extLst>
          </p:cNvPr>
          <p:cNvSpPr txBox="1">
            <a:spLocks/>
          </p:cNvSpPr>
          <p:nvPr/>
        </p:nvSpPr>
        <p:spPr>
          <a:xfrm>
            <a:off x="327259" y="4398264"/>
            <a:ext cx="8450981" cy="1892669"/>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2400" kern="1200">
                <a:solidFill>
                  <a:schemeClr val="tx1"/>
                </a:solidFill>
                <a:latin typeface="Garamond" panose="02020404030301010803" pitchFamily="18" charset="0"/>
                <a:ea typeface="+mn-ea"/>
                <a:cs typeface="Times New Roman" panose="02020603050405020304" pitchFamily="18" charset="0"/>
              </a:defRPr>
            </a:lvl1pPr>
            <a:lvl2pPr marL="457200" indent="0" algn="ctr" defTabSz="685800" rtl="0" eaLnBrk="1" latinLnBrk="0" hangingPunct="1">
              <a:lnSpc>
                <a:spcPct val="90000"/>
              </a:lnSpc>
              <a:spcBef>
                <a:spcPts val="375"/>
              </a:spcBef>
              <a:buFont typeface="Arial" panose="020B0604020202020204" pitchFamily="34" charset="0"/>
              <a:buNone/>
              <a:defRPr sz="2000" kern="1200">
                <a:solidFill>
                  <a:schemeClr val="tx1"/>
                </a:solidFill>
                <a:latin typeface="+mn-lt"/>
                <a:ea typeface="+mn-ea"/>
                <a:cs typeface="+mn-cs"/>
              </a:defRPr>
            </a:lvl2pPr>
            <a:lvl3pPr marL="914400" indent="0" algn="ctr"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3pPr>
            <a:lvl4pPr marL="13716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4pPr>
            <a:lvl5pPr marL="18288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5pPr>
            <a:lvl6pPr marL="22860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6pPr>
            <a:lvl7pPr marL="27432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7pPr>
            <a:lvl8pPr marL="32004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8pPr>
            <a:lvl9pPr marL="36576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tr-TR" sz="2100" b="1" i="0" u="none" strike="noStrike" kern="1200" cap="none" spc="0" normalizeH="0" baseline="0" noProof="0" dirty="0">
                <a:ln>
                  <a:noFill/>
                </a:ln>
                <a:solidFill>
                  <a:sysClr val="windowText" lastClr="000000"/>
                </a:solidFill>
                <a:effectLst/>
                <a:uLnTx/>
                <a:uFillTx/>
              </a:rPr>
              <a:t>Rehberlik ve Teftiş </a:t>
            </a:r>
            <a:r>
              <a:rPr kumimoji="0" lang="tr-TR" sz="2100" b="1" i="0" u="none" strike="noStrike" kern="1200" cap="none" spc="0" normalizeH="0" baseline="0" noProof="0" dirty="0" smtClean="0">
                <a:ln>
                  <a:noFill/>
                </a:ln>
                <a:solidFill>
                  <a:sysClr val="windowText" lastClr="000000"/>
                </a:solidFill>
                <a:effectLst/>
                <a:uLnTx/>
                <a:uFillTx/>
              </a:rPr>
              <a:t>Başkanlığı</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Talha BAKIRCIOĞLU – Rafet ÇELİK</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          İş Müfettişi    –      İş Müfettişi</a:t>
            </a:r>
          </a:p>
          <a:p>
            <a:pPr lvl="0">
              <a:defRPr/>
            </a:pPr>
            <a:r>
              <a:rPr lang="tr-TR" sz="2100" b="1" dirty="0">
                <a:solidFill>
                  <a:sysClr val="windowText" lastClr="000000"/>
                </a:solidFill>
              </a:rPr>
              <a:t>VİLAYETLER </a:t>
            </a:r>
            <a:r>
              <a:rPr lang="tr-TR" sz="2100" b="1" dirty="0" smtClean="0">
                <a:solidFill>
                  <a:sysClr val="windowText" lastClr="000000"/>
                </a:solidFill>
              </a:rPr>
              <a:t>BİRLİĞİ EĞİTİM </a:t>
            </a:r>
            <a:r>
              <a:rPr lang="tr-TR" sz="2100" b="1" dirty="0">
                <a:solidFill>
                  <a:sysClr val="windowText" lastClr="000000"/>
                </a:solidFill>
              </a:rPr>
              <a:t>SEMİNERİ</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31/03/2022</a:t>
            </a:r>
            <a:endParaRPr kumimoji="0" lang="tr-TR" sz="2100" b="1" i="0" u="none" strike="noStrike" kern="120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01828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61338" y="218824"/>
            <a:ext cx="7886700" cy="1325563"/>
          </a:xfrm>
        </p:spPr>
        <p:txBody>
          <a:bodyPr/>
          <a:lstStyle/>
          <a:p>
            <a:r>
              <a:rPr lang="tr-TR" dirty="0" smtClean="0">
                <a:solidFill>
                  <a:schemeClr val="bg1"/>
                </a:solidFill>
              </a:rPr>
              <a:t>Yargı Kararı</a:t>
            </a:r>
            <a:endParaRPr lang="tr-TR" dirty="0">
              <a:solidFill>
                <a:schemeClr val="bg1"/>
              </a:solidFill>
            </a:endParaRPr>
          </a:p>
        </p:txBody>
      </p:sp>
      <p:sp>
        <p:nvSpPr>
          <p:cNvPr id="3" name="İçerik Yer Tutucusu 2"/>
          <p:cNvSpPr>
            <a:spLocks noGrp="1"/>
          </p:cNvSpPr>
          <p:nvPr>
            <p:ph sz="half" idx="1"/>
          </p:nvPr>
        </p:nvSpPr>
        <p:spPr>
          <a:xfrm>
            <a:off x="420624" y="1544386"/>
            <a:ext cx="8094726" cy="4903547"/>
          </a:xfrm>
        </p:spPr>
        <p:txBody>
          <a:bodyPr>
            <a:normAutofit fontScale="77500" lnSpcReduction="20000"/>
          </a:bodyPr>
          <a:lstStyle/>
          <a:p>
            <a:pPr algn="just"/>
            <a:r>
              <a:rPr lang="tr-TR" dirty="0">
                <a:latin typeface="Garamond" panose="02020404030301010803" pitchFamily="18" charset="0"/>
              </a:rPr>
              <a:t>İşçi kadroya geçmek için </a:t>
            </a:r>
            <a:r>
              <a:rPr lang="tr-TR" b="1" dirty="0">
                <a:latin typeface="Garamond" panose="02020404030301010803" pitchFamily="18" charset="0"/>
              </a:rPr>
              <a:t>feragat dilekçesi verdiği </a:t>
            </a:r>
            <a:r>
              <a:rPr lang="tr-TR" dirty="0">
                <a:latin typeface="Garamond" panose="02020404030301010803" pitchFamily="18" charset="0"/>
              </a:rPr>
              <a:t>halde  herhangi bir nedenle </a:t>
            </a:r>
            <a:r>
              <a:rPr lang="tr-TR" dirty="0" smtClean="0">
                <a:latin typeface="Garamond" panose="02020404030301010803" pitchFamily="18" charset="0"/>
              </a:rPr>
              <a:t>kadroya alınmazsa </a:t>
            </a:r>
            <a:r>
              <a:rPr lang="tr-TR" b="1" dirty="0">
                <a:latin typeface="Garamond" panose="02020404030301010803" pitchFamily="18" charset="0"/>
              </a:rPr>
              <a:t>feragat geçersiz hale gelecektir</a:t>
            </a:r>
            <a:r>
              <a:rPr lang="tr-TR" b="1" dirty="0" smtClean="0">
                <a:latin typeface="Garamond" panose="02020404030301010803" pitchFamily="18" charset="0"/>
              </a:rPr>
              <a:t>. </a:t>
            </a:r>
            <a:r>
              <a:rPr lang="tr-TR" dirty="0" smtClean="0">
                <a:latin typeface="Garamond" panose="02020404030301010803" pitchFamily="18" charset="0"/>
              </a:rPr>
              <a:t>Çünkü </a:t>
            </a:r>
            <a:r>
              <a:rPr lang="tr-TR" dirty="0">
                <a:latin typeface="Garamond" panose="02020404030301010803" pitchFamily="18" charset="0"/>
              </a:rPr>
              <a:t>feragat kadroya geçme şartına bağlı olup şart gerçekleşmemiştir</a:t>
            </a:r>
            <a:r>
              <a:rPr lang="tr-TR" dirty="0" smtClean="0">
                <a:latin typeface="Garamond" panose="02020404030301010803" pitchFamily="18" charset="0"/>
              </a:rPr>
              <a:t>.</a:t>
            </a:r>
          </a:p>
          <a:p>
            <a:pPr algn="just"/>
            <a:endParaRPr lang="tr-TR" dirty="0" smtClean="0">
              <a:latin typeface="Garamond" panose="02020404030301010803" pitchFamily="18" charset="0"/>
            </a:endParaRPr>
          </a:p>
          <a:p>
            <a:pPr algn="just"/>
            <a:r>
              <a:rPr lang="tr-TR" b="1" dirty="0">
                <a:latin typeface="Garamond" panose="02020404030301010803" pitchFamily="18" charset="0"/>
              </a:rPr>
              <a:t>YARGITAY 22. HUKUK DAİRESİ </a:t>
            </a:r>
            <a:r>
              <a:rPr lang="tr-TR" dirty="0">
                <a:latin typeface="Garamond" panose="02020404030301010803" pitchFamily="18" charset="0"/>
              </a:rPr>
              <a:t>E. 2018/3217 K. 2018/15370 T. 20.6.2018 '</a:t>
            </a:r>
            <a:r>
              <a:rPr lang="tr-TR" i="1" dirty="0">
                <a:latin typeface="Garamond" panose="02020404030301010803" pitchFamily="18" charset="0"/>
              </a:rPr>
              <a:t>'Dosya içeriğinden davacının, 04.05.2017 tarihli Bölge Adliye Mahkemesi kararı sonrasında, taşeron işçilerin kadroya alınma sürecinde, 29.03.2018 tarihinde davadan feragat dilekçesi verdiği; ancak kadroya alınmaması üzerine bu kez 12.04.2018 tarihinde yeniden dilekçe vererek feragatinden vazgeçtiği anlaşılmaktadır</a:t>
            </a:r>
            <a:r>
              <a:rPr lang="tr-TR" i="1" dirty="0" smtClean="0">
                <a:latin typeface="Garamond" panose="02020404030301010803" pitchFamily="18" charset="0"/>
              </a:rPr>
              <a:t>.</a:t>
            </a:r>
          </a:p>
          <a:p>
            <a:pPr algn="just"/>
            <a:r>
              <a:rPr lang="tr-TR" i="1" dirty="0" smtClean="0">
                <a:latin typeface="Garamond" panose="02020404030301010803" pitchFamily="18" charset="0"/>
              </a:rPr>
              <a:t>696 Sayılı KHK'nın127.maddesiyle 375Sayılı KHK'ya </a:t>
            </a:r>
            <a:r>
              <a:rPr lang="tr-TR" i="1" dirty="0">
                <a:latin typeface="Garamond" panose="02020404030301010803" pitchFamily="18" charset="0"/>
              </a:rPr>
              <a:t>eklenen geçici 23.madde kapsamında kadroya geçirilmek amacıyla mevcut davadan feragat</a:t>
            </a:r>
            <a:r>
              <a:rPr lang="tr-TR" i="1" dirty="0" smtClean="0">
                <a:latin typeface="Garamond" panose="02020404030301010803" pitchFamily="18" charset="0"/>
              </a:rPr>
              <a:t>, şarta </a:t>
            </a:r>
            <a:r>
              <a:rPr lang="tr-TR" i="1" dirty="0">
                <a:latin typeface="Garamond" panose="02020404030301010803" pitchFamily="18" charset="0"/>
              </a:rPr>
              <a:t>bağlı olduğundan</a:t>
            </a:r>
            <a:r>
              <a:rPr lang="tr-TR" i="1" dirty="0" smtClean="0">
                <a:latin typeface="Garamond" panose="02020404030301010803" pitchFamily="18" charset="0"/>
              </a:rPr>
              <a:t>, davacının </a:t>
            </a:r>
            <a:r>
              <a:rPr lang="tr-TR" i="1" dirty="0">
                <a:latin typeface="Garamond" panose="02020404030301010803" pitchFamily="18" charset="0"/>
              </a:rPr>
              <a:t>kadroya geçirilmemesi durumunda feragatin etkisinden söz edilemez</a:t>
            </a:r>
            <a:r>
              <a:rPr lang="tr-TR" i="1" dirty="0" smtClean="0">
                <a:latin typeface="Garamond" panose="02020404030301010803" pitchFamily="18" charset="0"/>
              </a:rPr>
              <a:t>. Davacının </a:t>
            </a:r>
            <a:r>
              <a:rPr lang="tr-TR" i="1" dirty="0">
                <a:latin typeface="Garamond" panose="02020404030301010803" pitchFamily="18" charset="0"/>
              </a:rPr>
              <a:t>kadroya geçirilmemesi üzerine, yaklaşık 15 gün sonra feragat beyanını geri aldığı göz önüne alındığında, daha önceki feragat iradesinin dikkate alınmaksızın hüküm kurulması gerekmiştir.</a:t>
            </a:r>
          </a:p>
        </p:txBody>
      </p:sp>
      <p:sp>
        <p:nvSpPr>
          <p:cNvPr id="5" name="Slayt Numarası Yer Tutucusu 4"/>
          <p:cNvSpPr>
            <a:spLocks noGrp="1"/>
          </p:cNvSpPr>
          <p:nvPr>
            <p:ph type="sldNum" sz="quarter" idx="12"/>
          </p:nvPr>
        </p:nvSpPr>
        <p:spPr/>
        <p:txBody>
          <a:bodyPr/>
          <a:lstStyle/>
          <a:p>
            <a:fld id="{F01F3D7E-AC51-4D34-B066-A9501F56C695}" type="slidenum">
              <a:rPr lang="tr-TR" smtClean="0"/>
              <a:t>10</a:t>
            </a:fld>
            <a:endParaRPr lang="tr-TR"/>
          </a:p>
        </p:txBody>
      </p:sp>
    </p:spTree>
    <p:extLst>
      <p:ext uri="{BB962C8B-B14F-4D97-AF65-F5344CB8AC3E}">
        <p14:creationId xmlns:p14="http://schemas.microsoft.com/office/powerpoint/2010/main" val="4081678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24178" y="191392"/>
            <a:ext cx="7886700" cy="1325563"/>
          </a:xfrm>
        </p:spPr>
        <p:txBody>
          <a:bodyPr/>
          <a:lstStyle/>
          <a:p>
            <a:r>
              <a:rPr lang="tr-TR" dirty="0" smtClean="0">
                <a:solidFill>
                  <a:schemeClr val="bg1"/>
                </a:solidFill>
              </a:rPr>
              <a:t>Yargı Kararı</a:t>
            </a:r>
            <a:endParaRPr lang="tr-TR" dirty="0">
              <a:solidFill>
                <a:schemeClr val="bg1"/>
              </a:solidFill>
            </a:endParaRPr>
          </a:p>
        </p:txBody>
      </p:sp>
      <p:sp>
        <p:nvSpPr>
          <p:cNvPr id="3" name="İçerik Yer Tutucusu 2"/>
          <p:cNvSpPr>
            <a:spLocks noGrp="1"/>
          </p:cNvSpPr>
          <p:nvPr>
            <p:ph sz="half" idx="1"/>
          </p:nvPr>
        </p:nvSpPr>
        <p:spPr>
          <a:xfrm>
            <a:off x="539496" y="1516955"/>
            <a:ext cx="7975854" cy="4351338"/>
          </a:xfrm>
        </p:spPr>
        <p:txBody>
          <a:bodyPr>
            <a:normAutofit fontScale="85000" lnSpcReduction="20000"/>
          </a:bodyPr>
          <a:lstStyle/>
          <a:p>
            <a:pPr algn="just"/>
            <a:r>
              <a:rPr lang="tr-TR" dirty="0" smtClean="0">
                <a:latin typeface="Garamond" panose="02020404030301010803" pitchFamily="18" charset="0"/>
              </a:rPr>
              <a:t>İşçinin </a:t>
            </a:r>
            <a:r>
              <a:rPr lang="tr-TR" b="1" dirty="0" smtClean="0">
                <a:latin typeface="Garamond" panose="02020404030301010803" pitchFamily="18" charset="0"/>
              </a:rPr>
              <a:t>asıl </a:t>
            </a:r>
            <a:r>
              <a:rPr lang="tr-TR" b="1" dirty="0">
                <a:latin typeface="Garamond" panose="02020404030301010803" pitchFamily="18" charset="0"/>
              </a:rPr>
              <a:t>işveren hakkındaki davadan feragati</a:t>
            </a:r>
            <a:r>
              <a:rPr lang="tr-TR" dirty="0">
                <a:latin typeface="Garamond" panose="02020404030301010803" pitchFamily="18" charset="0"/>
              </a:rPr>
              <a:t>, diğer davalı </a:t>
            </a:r>
            <a:r>
              <a:rPr lang="tr-TR" b="1" dirty="0">
                <a:latin typeface="Garamond" panose="02020404030301010803" pitchFamily="18" charset="0"/>
              </a:rPr>
              <a:t>alt işverene </a:t>
            </a:r>
            <a:r>
              <a:rPr lang="tr-TR" dirty="0">
                <a:latin typeface="Garamond" panose="02020404030301010803" pitchFamily="18" charset="0"/>
              </a:rPr>
              <a:t>sirayet etmez</a:t>
            </a:r>
            <a:r>
              <a:rPr lang="tr-TR" dirty="0" smtClean="0">
                <a:latin typeface="Garamond" panose="02020404030301010803" pitchFamily="18" charset="0"/>
              </a:rPr>
              <a:t>.</a:t>
            </a:r>
          </a:p>
          <a:p>
            <a:pPr algn="just"/>
            <a:endParaRPr lang="tr-TR" dirty="0">
              <a:latin typeface="Garamond" panose="02020404030301010803" pitchFamily="18" charset="0"/>
            </a:endParaRPr>
          </a:p>
          <a:p>
            <a:pPr algn="just"/>
            <a:r>
              <a:rPr lang="tr-TR" b="1" dirty="0">
                <a:latin typeface="Garamond" panose="02020404030301010803" pitchFamily="18" charset="0"/>
              </a:rPr>
              <a:t>Yargıtay 9. Hukuk Dairesi</a:t>
            </a:r>
            <a:r>
              <a:rPr lang="tr-TR" dirty="0">
                <a:latin typeface="Garamond" panose="02020404030301010803" pitchFamily="18" charset="0"/>
              </a:rPr>
              <a:t>  2018/10177 E. , 2019/4083 </a:t>
            </a:r>
            <a:r>
              <a:rPr lang="tr-TR" dirty="0" smtClean="0">
                <a:latin typeface="Garamond" panose="02020404030301010803" pitchFamily="18" charset="0"/>
              </a:rPr>
              <a:t>K. </a:t>
            </a:r>
            <a:r>
              <a:rPr lang="tr-TR" i="1" dirty="0" smtClean="0">
                <a:latin typeface="Garamond" panose="02020404030301010803" pitchFamily="18" charset="0"/>
              </a:rPr>
              <a:t>Somut </a:t>
            </a:r>
            <a:r>
              <a:rPr lang="tr-TR" i="1" dirty="0">
                <a:latin typeface="Garamond" panose="02020404030301010803" pitchFamily="18" charset="0"/>
              </a:rPr>
              <a:t>uyuşmazlıkta davacı, yerel mahkemece verilmiş 24.11.2015 tarihli karar temyiz aşamasında iken, 04.04.2018 tarihli dilekçesiyle 696 sayılı KHK gereğince İl Sağlık Müdürlüğüne yönelik davasından feragat ettiğini, ... Profesyonel Güvenlik Şirketine yönelik davasından vazgeçmediğini beyan etmiştir. </a:t>
            </a:r>
            <a:endParaRPr lang="tr-TR" i="1" dirty="0" smtClean="0">
              <a:latin typeface="Garamond" panose="02020404030301010803" pitchFamily="18" charset="0"/>
            </a:endParaRPr>
          </a:p>
          <a:p>
            <a:pPr algn="just"/>
            <a:r>
              <a:rPr lang="tr-TR" i="1" dirty="0" smtClean="0">
                <a:latin typeface="Garamond" panose="02020404030301010803" pitchFamily="18" charset="0"/>
              </a:rPr>
              <a:t>Yapılan </a:t>
            </a:r>
            <a:r>
              <a:rPr lang="tr-TR" i="1" dirty="0">
                <a:latin typeface="Garamond" panose="02020404030301010803" pitchFamily="18" charset="0"/>
              </a:rPr>
              <a:t>açıklamalar ışığında varılan neticede, eldeki </a:t>
            </a:r>
            <a:r>
              <a:rPr lang="tr-TR" i="1" dirty="0" smtClean="0">
                <a:latin typeface="Garamond" panose="02020404030301010803" pitchFamily="18" charset="0"/>
              </a:rPr>
              <a:t>uyuşmazlıkta davacı </a:t>
            </a:r>
            <a:r>
              <a:rPr lang="tr-TR" i="1" dirty="0">
                <a:latin typeface="Garamond" panose="02020404030301010803" pitchFamily="18" charset="0"/>
              </a:rPr>
              <a:t>asilin davalılardan asıl işveren </a:t>
            </a:r>
            <a:r>
              <a:rPr lang="tr-TR" i="1" dirty="0" smtClean="0">
                <a:latin typeface="Garamond" panose="02020404030301010803" pitchFamily="18" charset="0"/>
              </a:rPr>
              <a:t>hakkındaki </a:t>
            </a:r>
            <a:r>
              <a:rPr lang="tr-TR" i="1" dirty="0">
                <a:latin typeface="Garamond" panose="02020404030301010803" pitchFamily="18" charset="0"/>
              </a:rPr>
              <a:t>davadan </a:t>
            </a:r>
            <a:r>
              <a:rPr lang="tr-TR" i="1" dirty="0" smtClean="0">
                <a:latin typeface="Garamond" panose="02020404030301010803" pitchFamily="18" charset="0"/>
              </a:rPr>
              <a:t>feragati, diğer </a:t>
            </a:r>
            <a:r>
              <a:rPr lang="tr-TR" i="1" dirty="0">
                <a:latin typeface="Garamond" panose="02020404030301010803" pitchFamily="18" charset="0"/>
              </a:rPr>
              <a:t>davalı alt işverene sirayet etmeyeceğinden bu davalı </a:t>
            </a:r>
            <a:r>
              <a:rPr lang="tr-TR" i="1" dirty="0" smtClean="0">
                <a:latin typeface="Garamond" panose="02020404030301010803" pitchFamily="18" charset="0"/>
              </a:rPr>
              <a:t>yönünden davaya </a:t>
            </a:r>
            <a:r>
              <a:rPr lang="tr-TR" i="1" dirty="0">
                <a:latin typeface="Garamond" panose="02020404030301010803" pitchFamily="18" charset="0"/>
              </a:rPr>
              <a:t>devam edilerek bir sonuca bağlanması gerekirken, her iki </a:t>
            </a:r>
            <a:r>
              <a:rPr lang="tr-TR" i="1" dirty="0" smtClean="0">
                <a:latin typeface="Garamond" panose="02020404030301010803" pitchFamily="18" charset="0"/>
              </a:rPr>
              <a:t>davalı hakkındaki </a:t>
            </a:r>
            <a:r>
              <a:rPr lang="tr-TR" i="1" dirty="0">
                <a:latin typeface="Garamond" panose="02020404030301010803" pitchFamily="18" charset="0"/>
              </a:rPr>
              <a:t>davanın feragat nedeniyle reddine karar verilmesi </a:t>
            </a:r>
            <a:r>
              <a:rPr lang="tr-TR" i="1" dirty="0" smtClean="0">
                <a:latin typeface="Garamond" panose="02020404030301010803" pitchFamily="18" charset="0"/>
              </a:rPr>
              <a:t>hatalı olup </a:t>
            </a:r>
            <a:r>
              <a:rPr lang="tr-TR" i="1" dirty="0">
                <a:latin typeface="Garamond" panose="02020404030301010803" pitchFamily="18" charset="0"/>
              </a:rPr>
              <a:t>bozmayı </a:t>
            </a:r>
            <a:r>
              <a:rPr lang="tr-TR" i="1" dirty="0" smtClean="0">
                <a:latin typeface="Garamond" panose="02020404030301010803" pitchFamily="18" charset="0"/>
              </a:rPr>
              <a:t>gerektirmiştir</a:t>
            </a:r>
            <a:r>
              <a:rPr lang="tr-TR" i="1" dirty="0">
                <a:latin typeface="Garamond" panose="02020404030301010803" pitchFamily="18" charset="0"/>
              </a:rPr>
              <a:t>.</a:t>
            </a:r>
            <a:endParaRPr lang="tr-TR" i="1" dirty="0">
              <a:latin typeface="Garamond" panose="02020404030301010803" pitchFamily="18" charset="0"/>
            </a:endParaRPr>
          </a:p>
        </p:txBody>
      </p:sp>
      <p:sp>
        <p:nvSpPr>
          <p:cNvPr id="5" name="Slayt Numarası Yer Tutucusu 4"/>
          <p:cNvSpPr>
            <a:spLocks noGrp="1"/>
          </p:cNvSpPr>
          <p:nvPr>
            <p:ph type="sldNum" sz="quarter" idx="12"/>
          </p:nvPr>
        </p:nvSpPr>
        <p:spPr/>
        <p:txBody>
          <a:bodyPr/>
          <a:lstStyle/>
          <a:p>
            <a:fld id="{F01F3D7E-AC51-4D34-B066-A9501F56C695}" type="slidenum">
              <a:rPr lang="tr-TR" smtClean="0"/>
              <a:t>11</a:t>
            </a:fld>
            <a:endParaRPr lang="tr-TR"/>
          </a:p>
        </p:txBody>
      </p:sp>
    </p:spTree>
    <p:extLst>
      <p:ext uri="{BB962C8B-B14F-4D97-AF65-F5344CB8AC3E}">
        <p14:creationId xmlns:p14="http://schemas.microsoft.com/office/powerpoint/2010/main" val="1602085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7300" y="160337"/>
            <a:ext cx="7886700" cy="1325563"/>
          </a:xfrm>
        </p:spPr>
        <p:txBody>
          <a:bodyPr/>
          <a:lstStyle/>
          <a:p>
            <a:r>
              <a:rPr lang="tr-TR" dirty="0" smtClean="0">
                <a:solidFill>
                  <a:schemeClr val="bg1"/>
                </a:solidFill>
              </a:rPr>
              <a:t>Yargı Kararı</a:t>
            </a:r>
            <a:endParaRPr lang="tr-TR" dirty="0">
              <a:solidFill>
                <a:schemeClr val="bg1"/>
              </a:solidFill>
            </a:endParaRPr>
          </a:p>
        </p:txBody>
      </p:sp>
      <p:sp>
        <p:nvSpPr>
          <p:cNvPr id="5" name="Slayt Numarası Yer Tutucusu 4"/>
          <p:cNvSpPr>
            <a:spLocks noGrp="1"/>
          </p:cNvSpPr>
          <p:nvPr>
            <p:ph type="sldNum" sz="quarter" idx="12"/>
          </p:nvPr>
        </p:nvSpPr>
        <p:spPr/>
        <p:txBody>
          <a:bodyPr/>
          <a:lstStyle/>
          <a:p>
            <a:fld id="{F01F3D7E-AC51-4D34-B066-A9501F56C695}" type="slidenum">
              <a:rPr lang="tr-TR" smtClean="0"/>
              <a:t>12</a:t>
            </a:fld>
            <a:endParaRPr lang="tr-TR"/>
          </a:p>
        </p:txBody>
      </p:sp>
      <p:sp>
        <p:nvSpPr>
          <p:cNvPr id="3" name="İçerik Yer Tutucusu 2"/>
          <p:cNvSpPr>
            <a:spLocks noGrp="1"/>
          </p:cNvSpPr>
          <p:nvPr>
            <p:ph sz="half" idx="4294967295"/>
          </p:nvPr>
        </p:nvSpPr>
        <p:spPr>
          <a:xfrm>
            <a:off x="506413" y="1485900"/>
            <a:ext cx="8637587" cy="5053013"/>
          </a:xfrm>
        </p:spPr>
        <p:txBody>
          <a:bodyPr>
            <a:normAutofit fontScale="62500" lnSpcReduction="20000"/>
          </a:bodyPr>
          <a:lstStyle/>
          <a:p>
            <a:pPr algn="just"/>
            <a:r>
              <a:rPr lang="tr-TR" b="1" dirty="0" smtClean="0">
                <a:latin typeface="Garamond" panose="02020404030301010803" pitchFamily="18" charset="0"/>
              </a:rPr>
              <a:t>Geçişten önce bireysel iş sözleşmelerinde işçinin ücretinin asgari ücretin %50 fazlası veya %100 fazlası olarak belirlenmiş </a:t>
            </a:r>
            <a:r>
              <a:rPr lang="tr-TR" b="1" dirty="0" smtClean="0">
                <a:latin typeface="Garamond" panose="02020404030301010803" pitchFamily="18" charset="0"/>
              </a:rPr>
              <a:t>i</a:t>
            </a:r>
            <a:r>
              <a:rPr lang="tr-TR" b="1" dirty="0" smtClean="0">
                <a:latin typeface="Garamond" panose="02020404030301010803" pitchFamily="18" charset="0"/>
              </a:rPr>
              <a:t>se işçinin işçi kadrosuna geçtikten sonra ücreti </a:t>
            </a:r>
            <a:r>
              <a:rPr lang="tr-TR" b="1" dirty="0" smtClean="0">
                <a:latin typeface="Garamond" panose="02020404030301010803" pitchFamily="18" charset="0"/>
              </a:rPr>
              <a:t>b</a:t>
            </a:r>
            <a:r>
              <a:rPr lang="tr-TR" b="1" dirty="0" smtClean="0">
                <a:latin typeface="Garamond" panose="02020404030301010803" pitchFamily="18" charset="0"/>
              </a:rPr>
              <a:t>elirlenirken asgari ücret zam oranı üzerine %50 fazlası veya %100 fazlası hesap edilerek sonrasında </a:t>
            </a:r>
            <a:r>
              <a:rPr lang="tr-TR" b="1" dirty="0" err="1" smtClean="0">
                <a:latin typeface="Garamond" panose="02020404030301010803" pitchFamily="18" charset="0"/>
              </a:rPr>
              <a:t>yhk'nca</a:t>
            </a:r>
            <a:r>
              <a:rPr lang="tr-TR" b="1" dirty="0" smtClean="0">
                <a:latin typeface="Garamond" panose="02020404030301010803" pitchFamily="18" charset="0"/>
              </a:rPr>
              <a:t> karara bağlanan toplu iş sözleşmesindeki zam oranının ilave edilmesiyle ücretin belirlenip belirlenmeyeceği hususu…</a:t>
            </a:r>
          </a:p>
          <a:p>
            <a:pPr algn="just"/>
            <a:endParaRPr lang="tr-TR" b="1" dirty="0">
              <a:latin typeface="Garamond" panose="02020404030301010803" pitchFamily="18" charset="0"/>
            </a:endParaRPr>
          </a:p>
          <a:p>
            <a:pPr algn="just"/>
            <a:r>
              <a:rPr lang="tr-TR" dirty="0">
                <a:latin typeface="Garamond" panose="02020404030301010803" pitchFamily="18" charset="0"/>
              </a:rPr>
              <a:t>375 sayılı KHK'nın 24 üncü ve 45 inci maddelerinde yer alan düzenlemeler gereğince sürekli </a:t>
            </a:r>
            <a:r>
              <a:rPr lang="tr-TR" dirty="0" smtClean="0">
                <a:latin typeface="Garamond" panose="02020404030301010803" pitchFamily="18" charset="0"/>
              </a:rPr>
              <a:t>işçi kadrosuna </a:t>
            </a:r>
            <a:r>
              <a:rPr lang="tr-TR" dirty="0">
                <a:latin typeface="Garamond" panose="02020404030301010803" pitchFamily="18" charset="0"/>
              </a:rPr>
              <a:t>geçiş nedeniyle personel çalıştırılmasına dayalı </a:t>
            </a:r>
            <a:r>
              <a:rPr lang="tr-TR" b="1" dirty="0">
                <a:latin typeface="Garamond" panose="02020404030301010803" pitchFamily="18" charset="0"/>
              </a:rPr>
              <a:t>hizmet alım sözleşmeleri feshedilecektir.</a:t>
            </a:r>
            <a:r>
              <a:rPr lang="tr-TR" dirty="0">
                <a:latin typeface="Garamond" panose="02020404030301010803" pitchFamily="18" charset="0"/>
              </a:rPr>
              <a:t> </a:t>
            </a:r>
            <a:r>
              <a:rPr lang="tr-TR" b="1" dirty="0" smtClean="0">
                <a:latin typeface="Garamond" panose="02020404030301010803" pitchFamily="18" charset="0"/>
              </a:rPr>
              <a:t>Bu nedenle </a:t>
            </a:r>
            <a:r>
              <a:rPr lang="tr-TR" b="1" dirty="0">
                <a:latin typeface="Garamond" panose="02020404030301010803" pitchFamily="18" charset="0"/>
              </a:rPr>
              <a:t>geçiş işleminden önce alt işveren ile işçiler arasında yapılan bireysel iş </a:t>
            </a:r>
            <a:r>
              <a:rPr lang="tr-TR" b="1" dirty="0" smtClean="0">
                <a:latin typeface="Garamond" panose="02020404030301010803" pitchFamily="18" charset="0"/>
              </a:rPr>
              <a:t>sözleşmelerinin uygulanması </a:t>
            </a:r>
            <a:r>
              <a:rPr lang="tr-TR" b="1" dirty="0">
                <a:latin typeface="Garamond" panose="02020404030301010803" pitchFamily="18" charset="0"/>
              </a:rPr>
              <a:t>mümkün değildir.</a:t>
            </a:r>
            <a:endParaRPr lang="tr-TR" b="1" dirty="0" smtClean="0">
              <a:latin typeface="Garamond" panose="02020404030301010803" pitchFamily="18" charset="0"/>
            </a:endParaRPr>
          </a:p>
          <a:p>
            <a:pPr algn="just"/>
            <a:endParaRPr lang="tr-TR" b="1" dirty="0" smtClean="0">
              <a:latin typeface="Garamond" panose="02020404030301010803" pitchFamily="18" charset="0"/>
            </a:endParaRPr>
          </a:p>
          <a:p>
            <a:pPr algn="just"/>
            <a:r>
              <a:rPr lang="tr-TR" b="1" dirty="0" smtClean="0">
                <a:latin typeface="Garamond" panose="02020404030301010803" pitchFamily="18" charset="0"/>
              </a:rPr>
              <a:t>Yargıtay </a:t>
            </a:r>
            <a:r>
              <a:rPr lang="tr-TR" b="1" dirty="0">
                <a:latin typeface="Garamond" panose="02020404030301010803" pitchFamily="18" charset="0"/>
              </a:rPr>
              <a:t>9. H.D., </a:t>
            </a:r>
            <a:r>
              <a:rPr lang="tr-TR" dirty="0">
                <a:latin typeface="Garamond" panose="02020404030301010803" pitchFamily="18" charset="0"/>
              </a:rPr>
              <a:t>19.10.2020 tarihli, </a:t>
            </a:r>
            <a:r>
              <a:rPr lang="tr-TR" dirty="0" smtClean="0">
                <a:latin typeface="Garamond" panose="02020404030301010803" pitchFamily="18" charset="0"/>
              </a:rPr>
              <a:t>2020/6679 E.,2020/12384 K, </a:t>
            </a:r>
            <a:r>
              <a:rPr lang="tr-TR" i="1" dirty="0">
                <a:latin typeface="Garamond" panose="02020404030301010803" pitchFamily="18" charset="0"/>
              </a:rPr>
              <a:t>işçinin kadroya geçişi </a:t>
            </a:r>
            <a:r>
              <a:rPr lang="tr-TR" i="1" dirty="0" smtClean="0">
                <a:latin typeface="Garamond" panose="02020404030301010803" pitchFamily="18" charset="0"/>
              </a:rPr>
              <a:t>aşamasında işveren </a:t>
            </a:r>
            <a:r>
              <a:rPr lang="tr-TR" i="1" dirty="0">
                <a:latin typeface="Garamond" panose="02020404030301010803" pitchFamily="18" charset="0"/>
              </a:rPr>
              <a:t>ile işçi arasında imzalanmış bireysel iş sözleşmesinde açıkça asgari ücretin %... </a:t>
            </a:r>
            <a:r>
              <a:rPr lang="tr-TR" i="1" dirty="0" smtClean="0">
                <a:latin typeface="Garamond" panose="02020404030301010803" pitchFamily="18" charset="0"/>
              </a:rPr>
              <a:t>Fazlasının ödeneceği </a:t>
            </a:r>
            <a:r>
              <a:rPr lang="tr-TR" i="1" dirty="0">
                <a:latin typeface="Garamond" panose="02020404030301010803" pitchFamily="18" charset="0"/>
              </a:rPr>
              <a:t>kararlaştırılmış ise bu kuralın her asgari ücret artış dönemi için işvereni bağlayacağına ve </a:t>
            </a:r>
            <a:r>
              <a:rPr lang="tr-TR" i="1" dirty="0" smtClean="0">
                <a:latin typeface="Garamond" panose="02020404030301010803" pitchFamily="18" charset="0"/>
              </a:rPr>
              <a:t>bu işçiler </a:t>
            </a:r>
            <a:r>
              <a:rPr lang="tr-TR" i="1" dirty="0">
                <a:latin typeface="Garamond" panose="02020404030301010803" pitchFamily="18" charset="0"/>
              </a:rPr>
              <a:t>için %... fazlasının ödenmesi gerektiğine hükmetmiş olup işçinin kadroya geçişi </a:t>
            </a:r>
            <a:r>
              <a:rPr lang="tr-TR" i="1" dirty="0" smtClean="0">
                <a:latin typeface="Garamond" panose="02020404030301010803" pitchFamily="18" charset="0"/>
              </a:rPr>
              <a:t>sonrasında işveren </a:t>
            </a:r>
            <a:r>
              <a:rPr lang="tr-TR" i="1" dirty="0">
                <a:latin typeface="Garamond" panose="02020404030301010803" pitchFamily="18" charset="0"/>
              </a:rPr>
              <a:t>ile bağıtlanan bireysel iş sözleşmesinde asgari ücretin belli bir oranı/katı üzerinden </a:t>
            </a:r>
            <a:r>
              <a:rPr lang="tr-TR" i="1" dirty="0" smtClean="0">
                <a:latin typeface="Garamond" panose="02020404030301010803" pitchFamily="18" charset="0"/>
              </a:rPr>
              <a:t>ücret ödeneceğinin </a:t>
            </a:r>
            <a:r>
              <a:rPr lang="tr-TR" i="1" dirty="0">
                <a:latin typeface="Garamond" panose="02020404030301010803" pitchFamily="18" charset="0"/>
              </a:rPr>
              <a:t>açıkça öngörülmediği durumlar için işçinin yüklenicide </a:t>
            </a:r>
            <a:r>
              <a:rPr lang="tr-TR" b="1" i="1" dirty="0">
                <a:latin typeface="Garamond" panose="02020404030301010803" pitchFamily="18" charset="0"/>
              </a:rPr>
              <a:t>çalıştığı dönemdeki asgari </a:t>
            </a:r>
            <a:r>
              <a:rPr lang="tr-TR" b="1" i="1" dirty="0" smtClean="0">
                <a:latin typeface="Garamond" panose="02020404030301010803" pitchFamily="18" charset="0"/>
              </a:rPr>
              <a:t>ücret farklarını </a:t>
            </a:r>
            <a:r>
              <a:rPr lang="tr-TR" b="1" i="1" dirty="0">
                <a:latin typeface="Garamond" panose="02020404030301010803" pitchFamily="18" charset="0"/>
              </a:rPr>
              <a:t>talep edemeyeceği sonucuna varmıştır</a:t>
            </a:r>
          </a:p>
          <a:p>
            <a:endParaRPr lang="tr-TR" dirty="0" smtClean="0"/>
          </a:p>
          <a:p>
            <a:endParaRPr lang="tr-TR" dirty="0"/>
          </a:p>
        </p:txBody>
      </p:sp>
    </p:spTree>
    <p:extLst>
      <p:ext uri="{BB962C8B-B14F-4D97-AF65-F5344CB8AC3E}">
        <p14:creationId xmlns:p14="http://schemas.microsoft.com/office/powerpoint/2010/main" val="115973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99033" y="140230"/>
            <a:ext cx="8229600" cy="920642"/>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b="1" dirty="0" smtClean="0">
                <a:solidFill>
                  <a:schemeClr val="bg1"/>
                </a:solidFill>
              </a:rPr>
              <a:t>İLAVE TEDİYE  </a:t>
            </a:r>
            <a:endParaRPr lang="tr-TR" sz="2902" b="1" dirty="0">
              <a:solidFill>
                <a:schemeClr val="bg1"/>
              </a:solidFill>
            </a:endParaRPr>
          </a:p>
        </p:txBody>
      </p:sp>
      <p:sp>
        <p:nvSpPr>
          <p:cNvPr id="8" name="İçerik Yer Tutucusu 7"/>
          <p:cNvSpPr>
            <a:spLocks noGrp="1"/>
          </p:cNvSpPr>
          <p:nvPr>
            <p:ph sz="half" idx="1"/>
          </p:nvPr>
        </p:nvSpPr>
        <p:spPr>
          <a:xfrm>
            <a:off x="410798" y="1446699"/>
            <a:ext cx="8516865" cy="4822125"/>
          </a:xfrm>
        </p:spPr>
        <p:txBody>
          <a:bodyPr>
            <a:normAutofit fontScale="62500" lnSpcReduction="20000"/>
          </a:bodyPr>
          <a:lstStyle/>
          <a:p>
            <a:pPr algn="just">
              <a:buFont typeface="Wingdings" panose="05000000000000000000" pitchFamily="2" charset="2"/>
              <a:buChar char="Ø"/>
            </a:pPr>
            <a:r>
              <a:rPr lang="tr-TR" sz="3200" dirty="0">
                <a:latin typeface="Garamond" panose="02020404030301010803" pitchFamily="18" charset="0"/>
              </a:rPr>
              <a:t>696 sayılı KHK ve buna ilişkin ikincil mevzuatta; </a:t>
            </a:r>
            <a:r>
              <a:rPr lang="tr-TR" sz="3200" b="1" dirty="0">
                <a:latin typeface="Garamond" panose="02020404030301010803" pitchFamily="18" charset="0"/>
              </a:rPr>
              <a:t>il özel idareleri ile mahalli idareler bünyesindeki şirkete alınan işçilere</a:t>
            </a:r>
            <a:r>
              <a:rPr lang="tr-TR" sz="3200" dirty="0">
                <a:latin typeface="Garamond" panose="02020404030301010803" pitchFamily="18" charset="0"/>
              </a:rPr>
              <a:t>, 6772 sayılı Kanun uyarınca ilave tediye ödemesi yapılıp yapılmayacağı hususunda herhangi bir düzenlemeye yer verilmemiştir. </a:t>
            </a:r>
          </a:p>
          <a:p>
            <a:pPr marL="0" indent="0" algn="just">
              <a:buNone/>
            </a:pPr>
            <a:endParaRPr lang="tr-TR" sz="3200" dirty="0" smtClean="0">
              <a:latin typeface="Garamond" panose="02020404030301010803" pitchFamily="18" charset="0"/>
            </a:endParaRPr>
          </a:p>
          <a:p>
            <a:pPr lvl="0" algn="just">
              <a:buFont typeface="Wingdings" panose="05000000000000000000" pitchFamily="2" charset="2"/>
              <a:buChar char="Ø"/>
            </a:pPr>
            <a:r>
              <a:rPr lang="tr-TR" sz="3200" dirty="0" smtClean="0">
                <a:latin typeface="Garamond" panose="02020404030301010803" pitchFamily="18" charset="0"/>
              </a:rPr>
              <a:t>696 sayılı KHK ile 375 sayılı KHK’ya eklenen Geçici madde 24 kapsamında il </a:t>
            </a:r>
            <a:r>
              <a:rPr lang="tr-TR" sz="3200" dirty="0">
                <a:latin typeface="Garamond" panose="02020404030301010803" pitchFamily="18" charset="0"/>
              </a:rPr>
              <a:t>özel idareleri ile mahalli idareler bünyesindeki </a:t>
            </a:r>
            <a:r>
              <a:rPr lang="tr-TR" sz="3200" dirty="0" smtClean="0">
                <a:latin typeface="Garamond" panose="02020404030301010803" pitchFamily="18" charset="0"/>
              </a:rPr>
              <a:t>şirketlere </a:t>
            </a:r>
            <a:r>
              <a:rPr lang="tr-TR" sz="3200" dirty="0">
                <a:latin typeface="Garamond" panose="02020404030301010803" pitchFamily="18" charset="0"/>
              </a:rPr>
              <a:t>alınan </a:t>
            </a:r>
            <a:r>
              <a:rPr lang="tr-TR" sz="3200" dirty="0" smtClean="0">
                <a:latin typeface="Garamond" panose="02020404030301010803" pitchFamily="18" charset="0"/>
              </a:rPr>
              <a:t>işçilere, ilave tediye ödenemeyecektir. Bu yönde </a:t>
            </a:r>
            <a:r>
              <a:rPr lang="tr-TR" sz="3200" b="1" dirty="0" smtClean="0">
                <a:latin typeface="Garamond" panose="02020404030301010803" pitchFamily="18" charset="0"/>
              </a:rPr>
              <a:t>Yargıtay 22. Hukuk Dairesinin kararı bulunmaktadır. </a:t>
            </a:r>
          </a:p>
          <a:p>
            <a:pPr marL="0" indent="0" algn="just">
              <a:buNone/>
            </a:pPr>
            <a:endParaRPr lang="tr-TR" sz="3200" dirty="0" smtClean="0">
              <a:latin typeface="Garamond" panose="02020404030301010803" pitchFamily="18" charset="0"/>
            </a:endParaRPr>
          </a:p>
          <a:p>
            <a:pPr lvl="0" algn="just">
              <a:buFont typeface="Wingdings" panose="05000000000000000000" pitchFamily="2" charset="2"/>
              <a:buChar char="Ø"/>
            </a:pPr>
            <a:r>
              <a:rPr lang="tr-TR" sz="3200" dirty="0" smtClean="0">
                <a:latin typeface="Garamond" panose="02020404030301010803" pitchFamily="18" charset="0"/>
              </a:rPr>
              <a:t>Maliye Bakanlığı Bütçe ve Mali Kontrol Genel Müdürlüğünün İçişleri Bakanlığı Mahalli İdareler Genel Müdürlüğüne hitaben yazdığı </a:t>
            </a:r>
            <a:r>
              <a:rPr lang="tr-TR" sz="3200" b="1" dirty="0" smtClean="0">
                <a:latin typeface="Garamond" panose="02020404030301010803" pitchFamily="18" charset="0"/>
              </a:rPr>
              <a:t>18.04.2018 tarihli ve 3270 sayılı</a:t>
            </a:r>
            <a:r>
              <a:rPr lang="tr-TR" sz="3200" dirty="0" smtClean="0">
                <a:latin typeface="Garamond" panose="02020404030301010803" pitchFamily="18" charset="0"/>
              </a:rPr>
              <a:t> yazıda da belediyeler tarafından kurulan şirketlerin genel </a:t>
            </a:r>
            <a:r>
              <a:rPr lang="tr-TR" sz="3200" dirty="0">
                <a:latin typeface="Garamond" panose="02020404030301010803" pitchFamily="18" charset="0"/>
              </a:rPr>
              <a:t>yönetim kapsamındaki kamu idareleri kapsamına girmediği, döner sermayeli bir kuruluş niteliği bulunmadığı, sermayesinin yarısından fazlası genel bütçe kapsamındaki kamu idarelerine ait olan bir sermaye şirketi statüsünde olmadığı ve 3659 sayılı Kanun kapsamında yer alan kurum veya kuruluş statüsünde de bulunmadığı dikkate </a:t>
            </a:r>
            <a:r>
              <a:rPr lang="tr-TR" sz="3200" dirty="0" smtClean="0">
                <a:latin typeface="Garamond" panose="02020404030301010803" pitchFamily="18" charset="0"/>
              </a:rPr>
              <a:t>alındığında, şirkette çalıştırılan işçilere ilave tediye ödenmeyeceğinin mütalaa edildiği bildirilmiştir. </a:t>
            </a:r>
          </a:p>
          <a:p>
            <a:pPr marL="0" indent="0" algn="just">
              <a:buNone/>
            </a:pPr>
            <a:endParaRPr lang="tr-TR" dirty="0">
              <a:solidFill>
                <a:srgbClr val="00B050"/>
              </a:solidFill>
            </a:endParaRP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13</a:t>
            </a:fld>
            <a:endParaRPr lang="tr-TR"/>
          </a:p>
        </p:txBody>
      </p:sp>
    </p:spTree>
    <p:extLst>
      <p:ext uri="{BB962C8B-B14F-4D97-AF65-F5344CB8AC3E}">
        <p14:creationId xmlns:p14="http://schemas.microsoft.com/office/powerpoint/2010/main" val="3319563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58209" y="195445"/>
            <a:ext cx="7886700" cy="1325563"/>
          </a:xfrm>
        </p:spPr>
        <p:txBody>
          <a:bodyPr>
            <a:normAutofit/>
          </a:bodyPr>
          <a:lstStyle/>
          <a:p>
            <a:r>
              <a:rPr lang="tr-TR" sz="2500" dirty="0">
                <a:solidFill>
                  <a:schemeClr val="bg1"/>
                </a:solidFill>
                <a:latin typeface="Garamond" panose="02020404030301010803" pitchFamily="18" charset="0"/>
              </a:rPr>
              <a:t>Maliye Bakanlığı Bütçe ve Mali Kontrol Genel </a:t>
            </a:r>
            <a:r>
              <a:rPr lang="tr-TR" sz="2500" dirty="0" smtClean="0">
                <a:solidFill>
                  <a:schemeClr val="bg1"/>
                </a:solidFill>
                <a:latin typeface="Garamond" panose="02020404030301010803" pitchFamily="18" charset="0"/>
              </a:rPr>
              <a:t>Müdürlüğü Yazısı</a:t>
            </a:r>
            <a:endParaRPr lang="tr-TR" sz="2500" dirty="0">
              <a:solidFill>
                <a:schemeClr val="bg1"/>
              </a:solidFill>
            </a:endParaRPr>
          </a:p>
        </p:txBody>
      </p:sp>
      <p:sp>
        <p:nvSpPr>
          <p:cNvPr id="3" name="İçerik Yer Tutucusu 2"/>
          <p:cNvSpPr>
            <a:spLocks noGrp="1"/>
          </p:cNvSpPr>
          <p:nvPr>
            <p:ph sz="half" idx="1"/>
          </p:nvPr>
        </p:nvSpPr>
        <p:spPr>
          <a:xfrm>
            <a:off x="553236" y="1521008"/>
            <a:ext cx="7886700" cy="4974060"/>
          </a:xfrm>
        </p:spPr>
        <p:txBody>
          <a:bodyPr>
            <a:normAutofit fontScale="77500" lnSpcReduction="20000"/>
          </a:bodyPr>
          <a:lstStyle/>
          <a:p>
            <a:pPr algn="just"/>
            <a:r>
              <a:rPr lang="tr-TR" dirty="0" smtClean="0">
                <a:latin typeface="Garamond" panose="02020404030301010803" pitchFamily="18" charset="0"/>
              </a:rPr>
              <a:t>…</a:t>
            </a:r>
            <a:r>
              <a:rPr lang="tr-TR" dirty="0">
                <a:latin typeface="Garamond" panose="02020404030301010803" pitchFamily="18" charset="0"/>
              </a:rPr>
              <a:t> işçi statüsünde istihdam edilenlere 6772 sayılı Kanun kapsamında ilave tediye ödenebilmesi için çalışılan işyerinin; </a:t>
            </a:r>
            <a:r>
              <a:rPr lang="tr-TR" b="1" dirty="0">
                <a:latin typeface="Garamond" panose="02020404030301010803" pitchFamily="18" charset="0"/>
              </a:rPr>
              <a:t>5018 sayılı Kamu Mali Yönetimi ve Kontrol Kanunun 3 üncü maddesinin birinci fıkrasının (a) bendinde tanımlanan genel yönetim</a:t>
            </a:r>
            <a:r>
              <a:rPr lang="tr-TR" dirty="0">
                <a:latin typeface="Garamond" panose="02020404030301010803" pitchFamily="18" charset="0"/>
              </a:rPr>
              <a:t> kapsamındaki bir </a:t>
            </a:r>
            <a:r>
              <a:rPr lang="tr-TR" u="sng" dirty="0">
                <a:latin typeface="Garamond" panose="02020404030301010803" pitchFamily="18" charset="0"/>
              </a:rPr>
              <a:t>kamu idaresi </a:t>
            </a:r>
            <a:r>
              <a:rPr lang="tr-TR" dirty="0">
                <a:latin typeface="Garamond" panose="02020404030301010803" pitchFamily="18" charset="0"/>
              </a:rPr>
              <a:t>veya, </a:t>
            </a:r>
            <a:r>
              <a:rPr lang="tr-TR" u="sng" dirty="0">
                <a:latin typeface="Garamond" panose="02020404030301010803" pitchFamily="18" charset="0"/>
              </a:rPr>
              <a:t>Döner sermayeli bir kuruluş </a:t>
            </a:r>
            <a:r>
              <a:rPr lang="tr-TR" dirty="0">
                <a:latin typeface="Garamond" panose="02020404030301010803" pitchFamily="18" charset="0"/>
              </a:rPr>
              <a:t>veya, </a:t>
            </a:r>
            <a:r>
              <a:rPr lang="tr-TR" u="sng" dirty="0">
                <a:latin typeface="Garamond" panose="02020404030301010803" pitchFamily="18" charset="0"/>
              </a:rPr>
              <a:t>Sermayesinin yarısından fazlası, ayrı bir tüzel kişiliği bulunmaksızın Devlet tüzel kişiliği içerisinde yer alan genel bütçe kapsamındaki kamu idarelerine ait olan bir şirket/kurum</a:t>
            </a:r>
            <a:r>
              <a:rPr lang="tr-TR" dirty="0">
                <a:latin typeface="Garamond" panose="02020404030301010803" pitchFamily="18" charset="0"/>
              </a:rPr>
              <a:t> veya, </a:t>
            </a:r>
            <a:r>
              <a:rPr lang="tr-TR" u="sng" dirty="0">
                <a:latin typeface="Garamond" panose="02020404030301010803" pitchFamily="18" charset="0"/>
              </a:rPr>
              <a:t>Kamu iktisadi teşebbüsü</a:t>
            </a:r>
            <a:r>
              <a:rPr lang="tr-TR" dirty="0">
                <a:latin typeface="Garamond" panose="02020404030301010803" pitchFamily="18" charset="0"/>
              </a:rPr>
              <a:t> veya, </a:t>
            </a:r>
            <a:r>
              <a:rPr lang="tr-TR" u="sng" dirty="0">
                <a:latin typeface="Garamond" panose="02020404030301010803" pitchFamily="18" charset="0"/>
              </a:rPr>
              <a:t>3659 sayılı Kanun kapsamında bulunan bir banka veya sermayesinin yarısından fazlası kamu iktisadi teşebbüsü, banka veya genel yönetim kapsamındaki kamu idarelerine </a:t>
            </a:r>
            <a:r>
              <a:rPr lang="tr-TR" u="sng" dirty="0" smtClean="0">
                <a:latin typeface="Garamond" panose="02020404030301010803" pitchFamily="18" charset="0"/>
              </a:rPr>
              <a:t>ait </a:t>
            </a:r>
            <a:r>
              <a:rPr lang="tr-TR" u="sng" dirty="0">
                <a:latin typeface="Garamond" panose="02020404030301010803" pitchFamily="18" charset="0"/>
              </a:rPr>
              <a:t>bir teşekkül, statüsünde</a:t>
            </a:r>
            <a:r>
              <a:rPr lang="tr-TR" dirty="0">
                <a:latin typeface="Garamond" panose="02020404030301010803" pitchFamily="18" charset="0"/>
              </a:rPr>
              <a:t> bulunması gerekmektedir. Buna göre, belediyeler tarafından kurulan şirketlerin; genel yönetim kapsamındaki kamu idareleri kapsamına girmediği, döner sermayeli bir kuruluş niteliği bulunmadığı, sermayesinin yarısından fazlası genel bütçe kapsamındaki kamu idarelerine ait olan bir sermaye şirketi statüsünde olmadığı ve 3659 sayılı Kanun kapsamında yer alan kurum veya kuruluş statüsünde de bulunmadığı dikkate alındığında…anılan şirket bünyesinde istihdam edilen işçilere </a:t>
            </a:r>
            <a:r>
              <a:rPr lang="tr-TR" u="sng" dirty="0">
                <a:latin typeface="Garamond" panose="02020404030301010803" pitchFamily="18" charset="0"/>
              </a:rPr>
              <a:t>ilave tediye ödenmesine </a:t>
            </a:r>
            <a:r>
              <a:rPr lang="tr-TR" dirty="0">
                <a:latin typeface="Garamond" panose="02020404030301010803" pitchFamily="18" charset="0"/>
              </a:rPr>
              <a:t>imkan bulunmadığı mütalaa edilmektedir.</a:t>
            </a:r>
          </a:p>
        </p:txBody>
      </p:sp>
      <p:sp>
        <p:nvSpPr>
          <p:cNvPr id="5" name="Slayt Numarası Yer Tutucusu 4"/>
          <p:cNvSpPr>
            <a:spLocks noGrp="1"/>
          </p:cNvSpPr>
          <p:nvPr>
            <p:ph type="sldNum" sz="quarter" idx="12"/>
          </p:nvPr>
        </p:nvSpPr>
        <p:spPr/>
        <p:txBody>
          <a:bodyPr/>
          <a:lstStyle/>
          <a:p>
            <a:fld id="{F01F3D7E-AC51-4D34-B066-A9501F56C695}" type="slidenum">
              <a:rPr lang="tr-TR" smtClean="0"/>
              <a:t>14</a:t>
            </a:fld>
            <a:endParaRPr lang="tr-TR"/>
          </a:p>
        </p:txBody>
      </p:sp>
    </p:spTree>
    <p:extLst>
      <p:ext uri="{BB962C8B-B14F-4D97-AF65-F5344CB8AC3E}">
        <p14:creationId xmlns:p14="http://schemas.microsoft.com/office/powerpoint/2010/main" val="2088919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91590" y="191392"/>
            <a:ext cx="7886700" cy="1325563"/>
          </a:xfrm>
        </p:spPr>
        <p:txBody>
          <a:bodyPr/>
          <a:lstStyle/>
          <a:p>
            <a:r>
              <a:rPr lang="tr-TR" dirty="0" smtClean="0">
                <a:solidFill>
                  <a:schemeClr val="bg1"/>
                </a:solidFill>
              </a:rPr>
              <a:t>Yargı Kararı</a:t>
            </a:r>
            <a:endParaRPr lang="tr-TR" dirty="0">
              <a:solidFill>
                <a:schemeClr val="bg1"/>
              </a:solidFill>
            </a:endParaRPr>
          </a:p>
        </p:txBody>
      </p:sp>
      <p:sp>
        <p:nvSpPr>
          <p:cNvPr id="3" name="İçerik Yer Tutucusu 2"/>
          <p:cNvSpPr>
            <a:spLocks noGrp="1"/>
          </p:cNvSpPr>
          <p:nvPr>
            <p:ph sz="half" idx="1"/>
          </p:nvPr>
        </p:nvSpPr>
        <p:spPr>
          <a:xfrm>
            <a:off x="628650" y="1414021"/>
            <a:ext cx="7886700" cy="4762942"/>
          </a:xfrm>
        </p:spPr>
        <p:txBody>
          <a:bodyPr>
            <a:normAutofit/>
          </a:bodyPr>
          <a:lstStyle/>
          <a:p>
            <a:pPr algn="just"/>
            <a:r>
              <a:rPr lang="tr-TR" dirty="0">
                <a:latin typeface="Garamond" panose="02020404030301010803" pitchFamily="18" charset="0"/>
              </a:rPr>
              <a:t>Yargıtay 22. Hukuk Dairesi 2017 yılında verdiği kararı ile belediye şirket işçilerinin 6772 sayılı Kanun </a:t>
            </a:r>
            <a:r>
              <a:rPr lang="tr-TR" dirty="0" smtClean="0">
                <a:latin typeface="Garamond" panose="02020404030301010803" pitchFamily="18" charset="0"/>
              </a:rPr>
              <a:t>kapsamında değerlendirilemeyeceğine hükmetmiştir.</a:t>
            </a:r>
          </a:p>
          <a:p>
            <a:pPr marL="0" indent="0" algn="just">
              <a:buNone/>
            </a:pPr>
            <a:r>
              <a:rPr lang="tr-TR" dirty="0">
                <a:latin typeface="Garamond" panose="02020404030301010803" pitchFamily="18" charset="0"/>
              </a:rPr>
              <a:t> </a:t>
            </a:r>
            <a:r>
              <a:rPr lang="tr-TR" dirty="0" smtClean="0">
                <a:latin typeface="Garamond" panose="02020404030301010803" pitchFamily="18" charset="0"/>
              </a:rPr>
              <a:t>  </a:t>
            </a:r>
            <a:r>
              <a:rPr lang="tr-TR" b="1" dirty="0" smtClean="0">
                <a:latin typeface="Garamond" panose="02020404030301010803" pitchFamily="18" charset="0"/>
              </a:rPr>
              <a:t>Yargıtay </a:t>
            </a:r>
            <a:r>
              <a:rPr lang="tr-TR" b="1" dirty="0">
                <a:latin typeface="Garamond" panose="02020404030301010803" pitchFamily="18" charset="0"/>
              </a:rPr>
              <a:t>22. H.D. 2016/24028 E., 2017/14012 K</a:t>
            </a:r>
            <a:r>
              <a:rPr lang="tr-TR" b="1" dirty="0" smtClean="0">
                <a:latin typeface="Garamond" panose="02020404030301010803" pitchFamily="18" charset="0"/>
              </a:rPr>
              <a:t>.</a:t>
            </a:r>
          </a:p>
          <a:p>
            <a:pPr algn="just"/>
            <a:endParaRPr lang="tr-TR" b="1" dirty="0">
              <a:latin typeface="Garamond" panose="02020404030301010803" pitchFamily="18" charset="0"/>
            </a:endParaRPr>
          </a:p>
          <a:p>
            <a:pPr algn="just"/>
            <a:r>
              <a:rPr lang="tr-TR" dirty="0">
                <a:latin typeface="Garamond" panose="02020404030301010803" pitchFamily="18" charset="0"/>
              </a:rPr>
              <a:t>Yargıtay 9.Hukuk Dairesi 2019 yılında verdiği karar ile Belediye Şirket işçilerine İlave Tediye ödeme yükümlülüğünün bulunmadığına hükmetmiştir. </a:t>
            </a:r>
            <a:endParaRPr lang="tr-TR" dirty="0" smtClean="0">
              <a:latin typeface="Garamond" panose="02020404030301010803" pitchFamily="18" charset="0"/>
            </a:endParaRPr>
          </a:p>
          <a:p>
            <a:pPr marL="0" indent="0" algn="just">
              <a:buNone/>
            </a:pPr>
            <a:r>
              <a:rPr lang="tr-TR" dirty="0">
                <a:latin typeface="Garamond" panose="02020404030301010803" pitchFamily="18" charset="0"/>
              </a:rPr>
              <a:t> </a:t>
            </a:r>
            <a:r>
              <a:rPr lang="tr-TR" dirty="0" smtClean="0">
                <a:latin typeface="Garamond" panose="02020404030301010803" pitchFamily="18" charset="0"/>
              </a:rPr>
              <a:t>  </a:t>
            </a:r>
            <a:r>
              <a:rPr lang="tr-TR" b="1" dirty="0" smtClean="0">
                <a:latin typeface="Garamond" panose="02020404030301010803" pitchFamily="18" charset="0"/>
              </a:rPr>
              <a:t>Yargıtay 9. H.D.</a:t>
            </a:r>
            <a:r>
              <a:rPr lang="tr-TR" dirty="0" smtClean="0">
                <a:latin typeface="Garamond" panose="02020404030301010803" pitchFamily="18" charset="0"/>
              </a:rPr>
              <a:t> </a:t>
            </a:r>
            <a:r>
              <a:rPr lang="tr-TR" dirty="0">
                <a:latin typeface="Garamond" panose="02020404030301010803" pitchFamily="18" charset="0"/>
              </a:rPr>
              <a:t>E. 2018/2041 K. 2019/11473 T. 20.5.2019</a:t>
            </a:r>
          </a:p>
        </p:txBody>
      </p:sp>
      <p:sp>
        <p:nvSpPr>
          <p:cNvPr id="5" name="Slayt Numarası Yer Tutucusu 4"/>
          <p:cNvSpPr>
            <a:spLocks noGrp="1"/>
          </p:cNvSpPr>
          <p:nvPr>
            <p:ph type="sldNum" sz="quarter" idx="12"/>
          </p:nvPr>
        </p:nvSpPr>
        <p:spPr/>
        <p:txBody>
          <a:bodyPr/>
          <a:lstStyle/>
          <a:p>
            <a:fld id="{F01F3D7E-AC51-4D34-B066-A9501F56C695}" type="slidenum">
              <a:rPr lang="tr-TR" smtClean="0"/>
              <a:t>15</a:t>
            </a:fld>
            <a:endParaRPr lang="tr-TR"/>
          </a:p>
        </p:txBody>
      </p:sp>
    </p:spTree>
    <p:extLst>
      <p:ext uri="{BB962C8B-B14F-4D97-AF65-F5344CB8AC3E}">
        <p14:creationId xmlns:p14="http://schemas.microsoft.com/office/powerpoint/2010/main" val="525271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91590" y="314355"/>
            <a:ext cx="7886700" cy="1325563"/>
          </a:xfrm>
        </p:spPr>
        <p:txBody>
          <a:bodyPr>
            <a:normAutofit/>
          </a:bodyPr>
          <a:lstStyle/>
          <a:p>
            <a:r>
              <a:rPr lang="tr-TR" sz="2800" dirty="0" smtClean="0">
                <a:solidFill>
                  <a:schemeClr val="bg1"/>
                </a:solidFill>
              </a:rPr>
              <a:t>İlave Tediye ile ilgili Kamu </a:t>
            </a:r>
            <a:r>
              <a:rPr lang="tr-TR" sz="2800" dirty="0">
                <a:solidFill>
                  <a:schemeClr val="bg1"/>
                </a:solidFill>
              </a:rPr>
              <a:t>Denetçiliği </a:t>
            </a:r>
            <a:r>
              <a:rPr lang="tr-TR" sz="2800" dirty="0" smtClean="0">
                <a:solidFill>
                  <a:schemeClr val="bg1"/>
                </a:solidFill>
              </a:rPr>
              <a:t>Kurumu Kararı</a:t>
            </a:r>
            <a:endParaRPr lang="tr-TR" sz="2800" dirty="0">
              <a:solidFill>
                <a:schemeClr val="bg1"/>
              </a:solidFill>
            </a:endParaRPr>
          </a:p>
        </p:txBody>
      </p:sp>
      <p:sp>
        <p:nvSpPr>
          <p:cNvPr id="3" name="İçerik Yer Tutucusu 2"/>
          <p:cNvSpPr>
            <a:spLocks noGrp="1"/>
          </p:cNvSpPr>
          <p:nvPr>
            <p:ph sz="half" idx="1"/>
          </p:nvPr>
        </p:nvSpPr>
        <p:spPr>
          <a:xfrm>
            <a:off x="628650" y="1508289"/>
            <a:ext cx="7957566" cy="4741682"/>
          </a:xfrm>
        </p:spPr>
        <p:txBody>
          <a:bodyPr>
            <a:normAutofit fontScale="85000" lnSpcReduction="20000"/>
          </a:bodyPr>
          <a:lstStyle/>
          <a:p>
            <a:pPr algn="just"/>
            <a:r>
              <a:rPr lang="tr-TR" dirty="0">
                <a:latin typeface="Garamond" panose="02020404030301010803" pitchFamily="18" charset="0"/>
              </a:rPr>
              <a:t>Kamu Denetçiliği Kurumunun 2019/7382-S.11267 Sayılı 22/08/2019 tarihli kararı: Kamu Denetçiliği Kurumu 22/08/2019 tarihli kararında </a:t>
            </a:r>
            <a:r>
              <a:rPr lang="tr-TR" b="1" dirty="0">
                <a:latin typeface="Garamond" panose="02020404030301010803" pitchFamily="18" charset="0"/>
              </a:rPr>
              <a:t>belediye şirketlerinin işçilerine ilave tediye ödemeleri gerektiğine ilişkin tavsiye kararı vermiştir</a:t>
            </a:r>
            <a:r>
              <a:rPr lang="tr-TR" dirty="0">
                <a:latin typeface="Garamond" panose="02020404030301010803" pitchFamily="18" charset="0"/>
              </a:rPr>
              <a:t>. '</a:t>
            </a:r>
            <a:r>
              <a:rPr lang="tr-TR" i="1" dirty="0">
                <a:latin typeface="Garamond" panose="02020404030301010803" pitchFamily="18" charset="0"/>
              </a:rPr>
              <a:t>'Yapılan inceleme neticesinde; belediye şirketlerinin, ilave tediyenin kapsamını belirleyen 6772 sayılı Kanunun 1 inci maddesinde yer alan “… belediyeler ve bunlara bağlı teşekküller…” ve “… 3659 sayılı kanunların şümulüne giren İktisadi Devlet Teşekkülleri ve diğer bilcümle kurum, banka, ortaklık ve müesseselerinde…” şeklindeki her iki düzenlemenin de kapsamında yer aldığı değerlendirilmiş, başvuranın işçi statüsünde çalıştığı ... Ltd. Şti.’</a:t>
            </a:r>
            <a:r>
              <a:rPr lang="tr-TR" i="1" dirty="0" err="1">
                <a:latin typeface="Garamond" panose="02020404030301010803" pitchFamily="18" charset="0"/>
              </a:rPr>
              <a:t>nin</a:t>
            </a:r>
            <a:r>
              <a:rPr lang="tr-TR" i="1" dirty="0">
                <a:latin typeface="Garamond" panose="02020404030301010803" pitchFamily="18" charset="0"/>
              </a:rPr>
              <a:t> sermayesinin tamamının Gebze Belediyesine ait olması nedeniyle 6772 sayılı Kanunun uygulanması bakımından belediyenin bağlı teşekkülü olduğu anlaşıldığından başvuranın ilave tediyeden yararlandırılmaması işleminin </a:t>
            </a:r>
            <a:r>
              <a:rPr lang="tr-TR" b="1" i="1" dirty="0">
                <a:latin typeface="Garamond" panose="02020404030301010803" pitchFamily="18" charset="0"/>
              </a:rPr>
              <a:t>hukuka ve hakkaniyete aykırı olduğu sonuç ve kanaatine varılmıştır..</a:t>
            </a:r>
            <a:r>
              <a:rPr lang="tr-TR" dirty="0">
                <a:latin typeface="Garamond" panose="02020404030301010803" pitchFamily="18" charset="0"/>
              </a:rPr>
              <a:t>'' </a:t>
            </a:r>
            <a:endParaRPr lang="tr-TR" dirty="0" smtClean="0">
              <a:latin typeface="Garamond" panose="02020404030301010803" pitchFamily="18" charset="0"/>
            </a:endParaRPr>
          </a:p>
          <a:p>
            <a:pPr marL="0" indent="0" algn="just">
              <a:buNone/>
            </a:pPr>
            <a:r>
              <a:rPr lang="tr-TR" dirty="0">
                <a:latin typeface="Garamond" panose="02020404030301010803" pitchFamily="18" charset="0"/>
              </a:rPr>
              <a:t> </a:t>
            </a:r>
            <a:r>
              <a:rPr lang="tr-TR" dirty="0" smtClean="0">
                <a:latin typeface="Garamond" panose="02020404030301010803" pitchFamily="18" charset="0"/>
              </a:rPr>
              <a:t>  (</a:t>
            </a:r>
            <a:r>
              <a:rPr lang="tr-TR" b="1" dirty="0">
                <a:latin typeface="Garamond" panose="02020404030301010803" pitchFamily="18" charset="0"/>
              </a:rPr>
              <a:t>Kamu Denetçiliği Kurumunun 2019/7382-S.11267 Sayılı 22/08</a:t>
            </a:r>
            <a:r>
              <a:rPr lang="tr-TR" b="1" dirty="0" smtClean="0">
                <a:latin typeface="Garamond" panose="02020404030301010803" pitchFamily="18" charset="0"/>
              </a:rPr>
              <a:t>/ 2019 </a:t>
            </a:r>
            <a:r>
              <a:rPr lang="tr-TR" b="1" dirty="0">
                <a:latin typeface="Garamond" panose="02020404030301010803" pitchFamily="18" charset="0"/>
              </a:rPr>
              <a:t>tarihli kararı</a:t>
            </a:r>
            <a:r>
              <a:rPr lang="tr-TR" dirty="0">
                <a:latin typeface="Garamond" panose="02020404030301010803" pitchFamily="18" charset="0"/>
              </a:rPr>
              <a:t>)</a:t>
            </a:r>
          </a:p>
        </p:txBody>
      </p:sp>
      <p:sp>
        <p:nvSpPr>
          <p:cNvPr id="5" name="Slayt Numarası Yer Tutucusu 4"/>
          <p:cNvSpPr>
            <a:spLocks noGrp="1"/>
          </p:cNvSpPr>
          <p:nvPr>
            <p:ph type="sldNum" sz="quarter" idx="12"/>
          </p:nvPr>
        </p:nvSpPr>
        <p:spPr/>
        <p:txBody>
          <a:bodyPr/>
          <a:lstStyle/>
          <a:p>
            <a:fld id="{F01F3D7E-AC51-4D34-B066-A9501F56C695}" type="slidenum">
              <a:rPr lang="tr-TR" smtClean="0"/>
              <a:t>16</a:t>
            </a:fld>
            <a:endParaRPr lang="tr-TR"/>
          </a:p>
        </p:txBody>
      </p:sp>
    </p:spTree>
    <p:extLst>
      <p:ext uri="{BB962C8B-B14F-4D97-AF65-F5344CB8AC3E}">
        <p14:creationId xmlns:p14="http://schemas.microsoft.com/office/powerpoint/2010/main" val="284596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01648" y="223726"/>
            <a:ext cx="7886700" cy="1325563"/>
          </a:xfrm>
        </p:spPr>
        <p:txBody>
          <a:bodyPr/>
          <a:lstStyle/>
          <a:p>
            <a:r>
              <a:rPr lang="tr-TR" dirty="0" smtClean="0">
                <a:solidFill>
                  <a:schemeClr val="bg1"/>
                </a:solidFill>
              </a:rPr>
              <a:t>İLAVE TEDİYE</a:t>
            </a:r>
            <a:endParaRPr lang="tr-TR" dirty="0">
              <a:solidFill>
                <a:schemeClr val="bg1"/>
              </a:solidFill>
            </a:endParaRPr>
          </a:p>
        </p:txBody>
      </p:sp>
      <p:sp>
        <p:nvSpPr>
          <p:cNvPr id="3" name="İçerik Yer Tutucusu 2"/>
          <p:cNvSpPr>
            <a:spLocks noGrp="1"/>
          </p:cNvSpPr>
          <p:nvPr>
            <p:ph sz="half" idx="1"/>
          </p:nvPr>
        </p:nvSpPr>
        <p:spPr>
          <a:xfrm>
            <a:off x="628650" y="1549289"/>
            <a:ext cx="7886700" cy="4627674"/>
          </a:xfrm>
        </p:spPr>
        <p:txBody>
          <a:bodyPr/>
          <a:lstStyle/>
          <a:p>
            <a:pPr algn="just"/>
            <a:r>
              <a:rPr lang="tr-TR" dirty="0" smtClean="0">
                <a:latin typeface="Garamond" panose="02020404030301010803" pitchFamily="18" charset="0"/>
              </a:rPr>
              <a:t>İl Özel İdaresi şirketleri yerel hizmetlerin yürütülmesi amacı ile il özel idareleri tarafından kurulan ya da yönetiminin elde edilmesi sureti ile İl Özel İdarelerince ortak olunan bağımsız bütçeli ve Türk Ticaret Kanununun 126. maddesinde göre kurulan Özel Hukuk Tüzel Kişileridir.</a:t>
            </a:r>
          </a:p>
          <a:p>
            <a:pPr algn="just"/>
            <a:endParaRPr lang="tr-TR" dirty="0">
              <a:latin typeface="Garamond" panose="02020404030301010803" pitchFamily="18" charset="0"/>
            </a:endParaRPr>
          </a:p>
          <a:p>
            <a:pPr algn="just"/>
            <a:r>
              <a:rPr lang="tr-TR" dirty="0" smtClean="0">
                <a:latin typeface="Garamond" panose="02020404030301010803" pitchFamily="18" charset="0"/>
              </a:rPr>
              <a:t>Her ne kadar Özel Hukuk Tüzel Kişisi olsalar da sıradan bir Ticari Şirket de değildirler.</a:t>
            </a:r>
            <a:endParaRPr lang="tr-TR" dirty="0">
              <a:latin typeface="Garamond" panose="02020404030301010803" pitchFamily="18" charset="0"/>
            </a:endParaRPr>
          </a:p>
        </p:txBody>
      </p:sp>
      <p:sp>
        <p:nvSpPr>
          <p:cNvPr id="5" name="Slayt Numarası Yer Tutucusu 4"/>
          <p:cNvSpPr>
            <a:spLocks noGrp="1"/>
          </p:cNvSpPr>
          <p:nvPr>
            <p:ph type="sldNum" sz="quarter" idx="12"/>
          </p:nvPr>
        </p:nvSpPr>
        <p:spPr/>
        <p:txBody>
          <a:bodyPr/>
          <a:lstStyle/>
          <a:p>
            <a:fld id="{F01F3D7E-AC51-4D34-B066-A9501F56C695}" type="slidenum">
              <a:rPr lang="tr-TR" smtClean="0"/>
              <a:t>17</a:t>
            </a:fld>
            <a:endParaRPr lang="tr-TR"/>
          </a:p>
        </p:txBody>
      </p:sp>
    </p:spTree>
    <p:extLst>
      <p:ext uri="{BB962C8B-B14F-4D97-AF65-F5344CB8AC3E}">
        <p14:creationId xmlns:p14="http://schemas.microsoft.com/office/powerpoint/2010/main" val="35453112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23901" y="117481"/>
            <a:ext cx="7720099" cy="1861156"/>
          </a:xfrm>
        </p:spPr>
        <p:txBody>
          <a:bodyPr/>
          <a:lstStyle/>
          <a:p>
            <a:r>
              <a:rPr lang="tr-TR" sz="2612" b="1" dirty="0">
                <a:solidFill>
                  <a:schemeClr val="bg1"/>
                </a:solidFill>
              </a:rPr>
              <a:t>375 sayılı KHK’nın Geçici 23 ve 24. maddeleri kapsamında geçişi yapılan işçilere uygulanacak Referans </a:t>
            </a:r>
            <a:r>
              <a:rPr lang="tr-TR" sz="2612" b="1" dirty="0" err="1">
                <a:solidFill>
                  <a:schemeClr val="bg1"/>
                </a:solidFill>
              </a:rPr>
              <a:t>TİS’ler</a:t>
            </a:r>
            <a:r>
              <a:rPr lang="tr-TR" sz="2612" b="1" dirty="0">
                <a:solidFill>
                  <a:schemeClr val="bg1"/>
                </a:solidFill>
              </a:rPr>
              <a:t> arasındaki farklar</a:t>
            </a:r>
            <a:endParaRPr lang="tr-TR" sz="2612" dirty="0">
              <a:solidFill>
                <a:schemeClr val="bg1"/>
              </a:solidFill>
            </a:endParaRPr>
          </a:p>
        </p:txBody>
      </p:sp>
      <p:sp>
        <p:nvSpPr>
          <p:cNvPr id="3" name="İçerik Yer Tutucusu 2"/>
          <p:cNvSpPr>
            <a:spLocks noGrp="1"/>
          </p:cNvSpPr>
          <p:nvPr>
            <p:ph sz="half" idx="1"/>
          </p:nvPr>
        </p:nvSpPr>
        <p:spPr>
          <a:xfrm>
            <a:off x="78440" y="1602557"/>
            <a:ext cx="8934870" cy="4430598"/>
          </a:xfrm>
        </p:spPr>
        <p:txBody>
          <a:bodyPr/>
          <a:lstStyle/>
          <a:p>
            <a:pPr algn="just">
              <a:buFont typeface="Wingdings" panose="05000000000000000000" pitchFamily="2" charset="2"/>
              <a:buChar char="Ø"/>
            </a:pPr>
            <a:r>
              <a:rPr lang="tr-TR" sz="2177" dirty="0">
                <a:latin typeface="Garamond" panose="02020404030301010803" pitchFamily="18" charset="0"/>
              </a:rPr>
              <a:t>Geçici 23. madde kapsamındaki işçiler için referans TİS </a:t>
            </a:r>
            <a:r>
              <a:rPr lang="tr-TR" sz="2177" b="1" dirty="0">
                <a:latin typeface="Garamond" panose="02020404030301010803" pitchFamily="18" charset="0"/>
              </a:rPr>
              <a:t>31.10.2020</a:t>
            </a:r>
            <a:r>
              <a:rPr lang="tr-TR" sz="2177" dirty="0">
                <a:latin typeface="Garamond" panose="02020404030301010803" pitchFamily="18" charset="0"/>
              </a:rPr>
              <a:t> tarihine kadar uygulanacak iken </a:t>
            </a:r>
            <a:r>
              <a:rPr lang="tr-TR" sz="2177" dirty="0">
                <a:solidFill>
                  <a:srgbClr val="000000"/>
                </a:solidFill>
                <a:latin typeface="Garamond" panose="02020404030301010803" pitchFamily="18" charset="0"/>
              </a:rPr>
              <a:t>Geçici 24. madde kapsamındaki işçiler için referans TİS </a:t>
            </a:r>
            <a:r>
              <a:rPr lang="tr-TR" sz="2177" b="1" dirty="0">
                <a:latin typeface="Garamond" panose="02020404030301010803" pitchFamily="18" charset="0"/>
              </a:rPr>
              <a:t>30.06.2020</a:t>
            </a:r>
            <a:r>
              <a:rPr lang="tr-TR" sz="2177" dirty="0">
                <a:latin typeface="Garamond" panose="02020404030301010803" pitchFamily="18" charset="0"/>
              </a:rPr>
              <a:t> tarihine kadar uygulanacaktır</a:t>
            </a:r>
            <a:r>
              <a:rPr lang="tr-TR" sz="2177" dirty="0" smtClean="0">
                <a:latin typeface="Garamond" panose="02020404030301010803" pitchFamily="18" charset="0"/>
              </a:rPr>
              <a:t>.</a:t>
            </a:r>
          </a:p>
          <a:p>
            <a:pPr algn="just">
              <a:buFont typeface="Wingdings" panose="05000000000000000000" pitchFamily="2" charset="2"/>
              <a:buChar char="Ø"/>
            </a:pPr>
            <a:endParaRPr lang="tr-TR" sz="2177" dirty="0">
              <a:latin typeface="Garamond" panose="02020404030301010803" pitchFamily="18" charset="0"/>
            </a:endParaRPr>
          </a:p>
          <a:p>
            <a:pPr>
              <a:buFont typeface="Wingdings" panose="05000000000000000000" pitchFamily="2" charset="2"/>
              <a:buChar char="Ø"/>
            </a:pPr>
            <a:r>
              <a:rPr lang="tr-TR" sz="2177" dirty="0">
                <a:latin typeface="Garamond" panose="02020404030301010803" pitchFamily="18" charset="0"/>
              </a:rPr>
              <a:t>İkramiyenin ödenme ayları farklı belirlenmiştir.  </a:t>
            </a:r>
            <a:endParaRPr lang="tr-TR" sz="2177" dirty="0" smtClean="0">
              <a:latin typeface="Garamond" panose="02020404030301010803" pitchFamily="18" charset="0"/>
            </a:endParaRPr>
          </a:p>
          <a:p>
            <a:pPr>
              <a:buFont typeface="Wingdings" panose="05000000000000000000" pitchFamily="2" charset="2"/>
              <a:buChar char="Ø"/>
            </a:pPr>
            <a:endParaRPr lang="tr-TR" sz="2177" dirty="0">
              <a:latin typeface="Garamond" panose="02020404030301010803" pitchFamily="18" charset="0"/>
            </a:endParaRPr>
          </a:p>
          <a:p>
            <a:pPr algn="just">
              <a:buFont typeface="Wingdings" panose="05000000000000000000" pitchFamily="2" charset="2"/>
              <a:buChar char="Ø"/>
            </a:pPr>
            <a:r>
              <a:rPr lang="tr-TR" sz="2177" dirty="0">
                <a:latin typeface="Garamond" panose="02020404030301010803" pitchFamily="18" charset="0"/>
              </a:rPr>
              <a:t>Geçici 23. madde kapsamındaki işçilere, diğer mali haklar kapsamında ilave olarak bulaşıcı hastalık ve risk primi (fiilen çalışılan günler için 2,00-TL) öngörülmüştür. </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18</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2984158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half" idx="1"/>
          </p:nvPr>
        </p:nvSpPr>
        <p:spPr>
          <a:xfrm>
            <a:off x="628650" y="1825625"/>
            <a:ext cx="7886700" cy="4351338"/>
          </a:xfrm>
        </p:spPr>
        <p:txBody>
          <a:bodyPr/>
          <a:lstStyle/>
          <a:p>
            <a:pPr marL="0" indent="0" algn="ctr">
              <a:buNone/>
            </a:pPr>
            <a:endParaRPr lang="tr-TR" b="1" dirty="0" smtClean="0">
              <a:latin typeface="Garamond" panose="02020404030301010803" pitchFamily="18" charset="0"/>
            </a:endParaRPr>
          </a:p>
          <a:p>
            <a:pPr marL="0" indent="0" algn="ctr">
              <a:buNone/>
            </a:pPr>
            <a:endParaRPr lang="tr-TR" b="1" dirty="0">
              <a:latin typeface="Garamond" panose="02020404030301010803" pitchFamily="18" charset="0"/>
            </a:endParaRPr>
          </a:p>
          <a:p>
            <a:pPr marL="0" indent="0" algn="ctr">
              <a:buNone/>
            </a:pPr>
            <a:r>
              <a:rPr lang="tr-TR" b="1" dirty="0" smtClean="0">
                <a:latin typeface="Garamond" panose="02020404030301010803" pitchFamily="18" charset="0"/>
              </a:rPr>
              <a:t>Yüksek Hakem Kurulu Tarafından Karara Bağlanan ve Süresi En Son Sona Erecek Toplu İş Sözleşmesi Hükümleri</a:t>
            </a:r>
          </a:p>
          <a:p>
            <a:pPr marL="0" indent="0" algn="ctr">
              <a:buNone/>
            </a:pPr>
            <a:r>
              <a:rPr lang="tr-TR" b="1" dirty="0" smtClean="0">
                <a:latin typeface="Garamond" panose="02020404030301010803" pitchFamily="18" charset="0"/>
              </a:rPr>
              <a:t>Geçici 24. Madde Kapsamındaki İşçiler İçin</a:t>
            </a:r>
          </a:p>
          <a:p>
            <a:pPr marL="0" indent="0" algn="ctr">
              <a:buNone/>
            </a:pPr>
            <a:r>
              <a:rPr lang="tr-TR" b="1" dirty="0" smtClean="0">
                <a:latin typeface="Garamond" panose="02020404030301010803" pitchFamily="18" charset="0"/>
              </a:rPr>
              <a:t>Son tarih 30.06.2020</a:t>
            </a:r>
            <a:endParaRPr lang="tr-TR" dirty="0"/>
          </a:p>
        </p:txBody>
      </p:sp>
      <p:sp>
        <p:nvSpPr>
          <p:cNvPr id="5" name="Slayt Numarası Yer Tutucusu 4"/>
          <p:cNvSpPr>
            <a:spLocks noGrp="1"/>
          </p:cNvSpPr>
          <p:nvPr>
            <p:ph type="sldNum" sz="quarter" idx="12"/>
          </p:nvPr>
        </p:nvSpPr>
        <p:spPr/>
        <p:txBody>
          <a:bodyPr/>
          <a:lstStyle/>
          <a:p>
            <a:fld id="{F01F3D7E-AC51-4D34-B066-A9501F56C695}" type="slidenum">
              <a:rPr lang="tr-TR" smtClean="0"/>
              <a:t>19</a:t>
            </a:fld>
            <a:endParaRPr lang="tr-TR"/>
          </a:p>
        </p:txBody>
      </p:sp>
    </p:spTree>
    <p:extLst>
      <p:ext uri="{BB962C8B-B14F-4D97-AF65-F5344CB8AC3E}">
        <p14:creationId xmlns:p14="http://schemas.microsoft.com/office/powerpoint/2010/main" val="1363966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53313" y="497758"/>
            <a:ext cx="8229600" cy="645124"/>
          </a:xfrm>
        </p:spPr>
        <p:txBody>
          <a:bodyPr>
            <a:normAutofit fontScale="90000"/>
          </a:bodyPr>
          <a:lstStyle/>
          <a:p>
            <a:pPr>
              <a:spcBef>
                <a:spcPts val="0"/>
              </a:spcBef>
            </a:pPr>
            <a:r>
              <a:rPr lang="tr-TR" b="1" dirty="0">
                <a:solidFill>
                  <a:schemeClr val="bg1"/>
                </a:solidFill>
                <a:cs typeface="Times New Roman" panose="02020603050405020304" pitchFamily="18" charset="0"/>
              </a:rPr>
              <a:t>SUNUM İÇERİĞİ</a:t>
            </a:r>
            <a:endParaRPr lang="tr-TR" sz="2612" dirty="0">
              <a:solidFill>
                <a:schemeClr val="bg1"/>
              </a:solidFill>
            </a:endParaRPr>
          </a:p>
        </p:txBody>
      </p:sp>
      <p:sp>
        <p:nvSpPr>
          <p:cNvPr id="3" name="İçerik Yer Tutucusu 2"/>
          <p:cNvSpPr>
            <a:spLocks noGrp="1"/>
          </p:cNvSpPr>
          <p:nvPr>
            <p:ph sz="half" idx="1"/>
          </p:nvPr>
        </p:nvSpPr>
        <p:spPr>
          <a:xfrm>
            <a:off x="548696" y="1600226"/>
            <a:ext cx="8255611" cy="4690846"/>
          </a:xfrm>
        </p:spPr>
        <p:txBody>
          <a:bodyPr>
            <a:normAutofit fontScale="85000" lnSpcReduction="20000"/>
          </a:bodyPr>
          <a:lstStyle/>
          <a:p>
            <a:pPr>
              <a:buFont typeface="Wingdings" panose="05000000000000000000" pitchFamily="2" charset="2"/>
              <a:buChar char="Ø"/>
            </a:pPr>
            <a:endParaRPr lang="tr-TR" sz="1887" dirty="0"/>
          </a:p>
          <a:p>
            <a:pPr>
              <a:buFont typeface="Wingdings" panose="05000000000000000000" pitchFamily="2" charset="2"/>
              <a:buChar char="Ø"/>
            </a:pPr>
            <a:r>
              <a:rPr lang="tr-TR" sz="2400" dirty="0">
                <a:latin typeface="Garamond" panose="02020404030301010803" pitchFamily="18" charset="0"/>
              </a:rPr>
              <a:t>696 sayılı KHK’ya genel bir bakış</a:t>
            </a:r>
          </a:p>
          <a:p>
            <a:pPr>
              <a:buFont typeface="Wingdings" panose="05000000000000000000" pitchFamily="2" charset="2"/>
              <a:buChar char="Ø"/>
            </a:pPr>
            <a:r>
              <a:rPr lang="tr-TR" sz="2400" dirty="0">
                <a:latin typeface="Garamond" panose="02020404030301010803" pitchFamily="18" charset="0"/>
              </a:rPr>
              <a:t>Geçici </a:t>
            </a:r>
            <a:r>
              <a:rPr lang="tr-TR" sz="2400" dirty="0" smtClean="0">
                <a:latin typeface="Garamond" panose="02020404030301010803" pitchFamily="18" charset="0"/>
              </a:rPr>
              <a:t>24. </a:t>
            </a:r>
            <a:r>
              <a:rPr lang="tr-TR" sz="2400" dirty="0">
                <a:latin typeface="Garamond" panose="02020404030301010803" pitchFamily="18" charset="0"/>
              </a:rPr>
              <a:t>maddede, ücret ile diğer mali ve sosyal haklar</a:t>
            </a:r>
          </a:p>
          <a:p>
            <a:pPr>
              <a:buFont typeface="Wingdings" panose="05000000000000000000" pitchFamily="2" charset="2"/>
              <a:buChar char="Ø"/>
            </a:pPr>
            <a:r>
              <a:rPr lang="tr-TR" sz="2400" dirty="0">
                <a:latin typeface="Garamond" panose="02020404030301010803" pitchFamily="18" charset="0"/>
              </a:rPr>
              <a:t>Atıf yapılan Yüksek Hakem Kurulu Kararı (TİS)</a:t>
            </a:r>
          </a:p>
          <a:p>
            <a:pPr>
              <a:buFont typeface="Wingdings" panose="05000000000000000000" pitchFamily="2" charset="2"/>
              <a:buChar char="Ø"/>
            </a:pPr>
            <a:r>
              <a:rPr lang="tr-TR" sz="2400" dirty="0">
                <a:latin typeface="Garamond" panose="02020404030301010803" pitchFamily="18" charset="0"/>
              </a:rPr>
              <a:t>Ücretin belirlenmesi</a:t>
            </a:r>
          </a:p>
          <a:p>
            <a:pPr>
              <a:buFont typeface="Wingdings" panose="05000000000000000000" pitchFamily="2" charset="2"/>
              <a:buChar char="Ø"/>
            </a:pPr>
            <a:r>
              <a:rPr lang="tr-TR" sz="2400" dirty="0">
                <a:latin typeface="Garamond" panose="02020404030301010803" pitchFamily="18" charset="0"/>
              </a:rPr>
              <a:t>İkramiye</a:t>
            </a:r>
          </a:p>
          <a:p>
            <a:pPr>
              <a:buFont typeface="Wingdings" panose="05000000000000000000" pitchFamily="2" charset="2"/>
              <a:buChar char="Ø"/>
            </a:pPr>
            <a:r>
              <a:rPr lang="tr-TR" sz="2400" dirty="0">
                <a:latin typeface="Garamond" panose="02020404030301010803" pitchFamily="18" charset="0"/>
              </a:rPr>
              <a:t>Aylık ücretle birlikte verilecek sosyal yardımlar</a:t>
            </a:r>
          </a:p>
          <a:p>
            <a:pPr>
              <a:buFont typeface="Wingdings" panose="05000000000000000000" pitchFamily="2" charset="2"/>
              <a:buChar char="Ø"/>
            </a:pPr>
            <a:r>
              <a:rPr lang="tr-TR" sz="2400" dirty="0">
                <a:latin typeface="Garamond" panose="02020404030301010803" pitchFamily="18" charset="0"/>
              </a:rPr>
              <a:t>Yıllık ödenen sosyal yardımlar</a:t>
            </a:r>
          </a:p>
          <a:p>
            <a:pPr>
              <a:buFont typeface="Wingdings" panose="05000000000000000000" pitchFamily="2" charset="2"/>
              <a:buChar char="Ø"/>
            </a:pPr>
            <a:r>
              <a:rPr lang="tr-TR" sz="2400" dirty="0">
                <a:latin typeface="Garamond" panose="02020404030301010803" pitchFamily="18" charset="0"/>
              </a:rPr>
              <a:t>Olaya bağlı sosyal yardımlar</a:t>
            </a:r>
          </a:p>
          <a:p>
            <a:pPr>
              <a:buFont typeface="Wingdings" panose="05000000000000000000" pitchFamily="2" charset="2"/>
              <a:buChar char="Ø"/>
            </a:pPr>
            <a:r>
              <a:rPr lang="tr-TR" sz="2400" dirty="0">
                <a:latin typeface="Garamond" panose="02020404030301010803" pitchFamily="18" charset="0"/>
              </a:rPr>
              <a:t>Diğer sosyal ve mali haklar</a:t>
            </a:r>
          </a:p>
          <a:p>
            <a:pPr>
              <a:buFont typeface="Wingdings" panose="05000000000000000000" pitchFamily="2" charset="2"/>
              <a:buChar char="Ø"/>
            </a:pPr>
            <a:r>
              <a:rPr lang="tr-TR" sz="2400" dirty="0">
                <a:latin typeface="Garamond" panose="02020404030301010803" pitchFamily="18" charset="0"/>
              </a:rPr>
              <a:t>İzinler, bildirim önelleri ve kıdem tazminatı</a:t>
            </a:r>
          </a:p>
          <a:p>
            <a:pPr>
              <a:buFont typeface="Wingdings" panose="05000000000000000000" pitchFamily="2" charset="2"/>
              <a:buChar char="Ø"/>
            </a:pPr>
            <a:r>
              <a:rPr lang="tr-TR" sz="2400" dirty="0">
                <a:latin typeface="Garamond" panose="02020404030301010803" pitchFamily="18" charset="0"/>
              </a:rPr>
              <a:t>696 sayılı KHK’da konuya İlişkin diğer düzenlemeler</a:t>
            </a:r>
          </a:p>
          <a:p>
            <a:pPr>
              <a:buFont typeface="Wingdings" panose="05000000000000000000" pitchFamily="2" charset="2"/>
              <a:buChar char="Ø"/>
            </a:pPr>
            <a:r>
              <a:rPr lang="tr-TR" sz="2400" dirty="0">
                <a:latin typeface="Garamond" panose="02020404030301010803" pitchFamily="18" charset="0"/>
              </a:rPr>
              <a:t>Kıdem tazminatı ve ücretin hesabında dikkat edilecek hususlar</a:t>
            </a:r>
          </a:p>
          <a:p>
            <a:pPr>
              <a:buFont typeface="Wingdings" panose="05000000000000000000" pitchFamily="2" charset="2"/>
              <a:buChar char="Ø"/>
            </a:pPr>
            <a:endParaRPr lang="tr-TR" dirty="0" smtClean="0"/>
          </a:p>
          <a:p>
            <a:pPr>
              <a:buFont typeface="Wingdings" panose="05000000000000000000" pitchFamily="2" charset="2"/>
              <a:buChar char="Ø"/>
            </a:pPr>
            <a:endParaRPr lang="tr-TR" dirty="0" smtClean="0">
              <a:solidFill>
                <a:srgbClr val="FF0000"/>
              </a:solidFill>
            </a:endParaRPr>
          </a:p>
          <a:p>
            <a:pPr>
              <a:buFont typeface="Wingdings" panose="05000000000000000000" pitchFamily="2" charset="2"/>
              <a:buChar char="Ø"/>
            </a:pPr>
            <a:endParaRPr lang="tr-TR" dirty="0" smtClean="0">
              <a:solidFill>
                <a:srgbClr val="FF0000"/>
              </a:solidFill>
            </a:endParaRPr>
          </a:p>
          <a:p>
            <a:pPr>
              <a:buFont typeface="Wingdings" panose="05000000000000000000" pitchFamily="2" charset="2"/>
              <a:buChar char="Ø"/>
            </a:pPr>
            <a:endParaRPr lang="tr-TR" dirty="0" smtClean="0">
              <a:solidFill>
                <a:srgbClr val="FF0000"/>
              </a:solidFill>
            </a:endParaRPr>
          </a:p>
          <a:p>
            <a:pPr>
              <a:buFont typeface="Wingdings" panose="05000000000000000000" pitchFamily="2" charset="2"/>
              <a:buChar char="Ø"/>
            </a:pPr>
            <a:endParaRPr lang="tr-TR" b="1" dirty="0" smtClean="0">
              <a:solidFill>
                <a:srgbClr val="FF0000"/>
              </a:solidFill>
            </a:endParaRPr>
          </a:p>
          <a:p>
            <a:pPr>
              <a:buFont typeface="Wingdings" panose="05000000000000000000" pitchFamily="2" charset="2"/>
              <a:buChar char="Ø"/>
            </a:pPr>
            <a:endParaRPr lang="tr-TR" b="1" dirty="0" smtClean="0">
              <a:solidFill>
                <a:srgbClr val="FF0000"/>
              </a:solidFill>
            </a:endParaRPr>
          </a:p>
          <a:p>
            <a:pPr>
              <a:buFont typeface="Wingdings" panose="05000000000000000000" pitchFamily="2" charset="2"/>
              <a:buChar char="Ø"/>
            </a:pPr>
            <a:endParaRPr lang="tr-TR" dirty="0" smtClean="0"/>
          </a:p>
          <a:p>
            <a:pPr>
              <a:buFont typeface="Wingdings" panose="05000000000000000000" pitchFamily="2" charset="2"/>
              <a:buChar char="Ø"/>
            </a:pPr>
            <a:endParaRPr lang="tr-TR" sz="2032" b="1"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871" b="1">
                <a:solidFill>
                  <a:prstClr val="black">
                    <a:tint val="75000"/>
                  </a:prstClr>
                </a:solidFill>
                <a:latin typeface="Arial" charset="0"/>
              </a:rPr>
              <a:pPr defTabSz="663489" fontAlgn="base">
                <a:spcBef>
                  <a:spcPct val="0"/>
                </a:spcBef>
                <a:spcAft>
                  <a:spcPct val="0"/>
                </a:spcAft>
                <a:defRPr/>
              </a:pPr>
              <a:t>2</a:t>
            </a:fld>
            <a:endParaRPr lang="tr-TR" sz="871" b="1">
              <a:solidFill>
                <a:prstClr val="black">
                  <a:tint val="75000"/>
                </a:prstClr>
              </a:solidFill>
              <a:latin typeface="Arial"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7783" y="3103316"/>
            <a:ext cx="1453084" cy="1550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6014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25881" y="155764"/>
            <a:ext cx="8229600" cy="920642"/>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b="1" dirty="0" smtClean="0">
                <a:solidFill>
                  <a:schemeClr val="bg1"/>
                </a:solidFill>
              </a:rPr>
              <a:t>ÜCRET ZAMLARI (1)</a:t>
            </a:r>
            <a:endParaRPr lang="tr-TR" sz="2902" b="1" dirty="0">
              <a:solidFill>
                <a:schemeClr val="bg1"/>
              </a:solidFill>
            </a:endParaRPr>
          </a:p>
        </p:txBody>
      </p:sp>
      <p:sp>
        <p:nvSpPr>
          <p:cNvPr id="8" name="İçerik Yer Tutucusu 7"/>
          <p:cNvSpPr>
            <a:spLocks noGrp="1"/>
          </p:cNvSpPr>
          <p:nvPr>
            <p:ph sz="half" idx="1"/>
          </p:nvPr>
        </p:nvSpPr>
        <p:spPr>
          <a:xfrm>
            <a:off x="391944" y="1756978"/>
            <a:ext cx="8464613" cy="4599375"/>
          </a:xfrm>
        </p:spPr>
        <p:txBody>
          <a:bodyPr>
            <a:normAutofit fontScale="92500" lnSpcReduction="20000"/>
          </a:bodyPr>
          <a:lstStyle/>
          <a:p>
            <a:pPr marL="0" indent="0" algn="just">
              <a:buNone/>
            </a:pPr>
            <a:endParaRPr lang="tr-TR" sz="1451" dirty="0"/>
          </a:p>
          <a:p>
            <a:pPr marL="0" indent="0">
              <a:buNone/>
            </a:pPr>
            <a:r>
              <a:rPr lang="tr-TR" sz="3000" dirty="0" smtClean="0">
                <a:latin typeface="Garamond" panose="02020404030301010803" pitchFamily="18" charset="0"/>
              </a:rPr>
              <a:t>696 sayılı KHK uyarınca geçişi sağlanan işçilerin ücretlerine;</a:t>
            </a:r>
          </a:p>
          <a:p>
            <a:pPr marL="0" indent="0">
              <a:buNone/>
            </a:pPr>
            <a:r>
              <a:rPr lang="tr-TR" sz="3000" dirty="0" smtClean="0">
                <a:latin typeface="Garamond" panose="02020404030301010803" pitchFamily="18" charset="0"/>
              </a:rPr>
              <a:t> </a:t>
            </a:r>
          </a:p>
          <a:p>
            <a:pPr lvl="1">
              <a:buFont typeface="Wingdings" panose="05000000000000000000" pitchFamily="2" charset="2"/>
              <a:buChar char="ü"/>
            </a:pPr>
            <a:r>
              <a:rPr lang="tr-TR" sz="3000" b="1" dirty="0">
                <a:latin typeface="Garamond" panose="02020404030301010803" pitchFamily="18" charset="0"/>
              </a:rPr>
              <a:t>01.01.2018- 30.06.2018 tarihleri arası:</a:t>
            </a:r>
            <a:endParaRPr lang="tr-TR" sz="3000" dirty="0">
              <a:latin typeface="Garamond" panose="02020404030301010803" pitchFamily="18" charset="0"/>
            </a:endParaRPr>
          </a:p>
          <a:p>
            <a:pPr>
              <a:buFont typeface="Wingdings" panose="05000000000000000000" pitchFamily="2" charset="2"/>
              <a:buChar char="v"/>
            </a:pPr>
            <a:r>
              <a:rPr lang="tr-TR" sz="3000" dirty="0" smtClean="0">
                <a:latin typeface="Garamond" panose="02020404030301010803" pitchFamily="18" charset="0"/>
              </a:rPr>
              <a:t>İşçilerin </a:t>
            </a:r>
            <a:r>
              <a:rPr lang="tr-TR" sz="3000" dirty="0">
                <a:latin typeface="Garamond" panose="02020404030301010803" pitchFamily="18" charset="0"/>
              </a:rPr>
              <a:t>01.01.2018 tarihinde almakta oldukları günlük çıplak ücretlerine aynı tarihten itibaren (Bu dönemde verilmiş bir ücret zammı varsa %4’ten mahsup edilmek kaydıyla</a:t>
            </a:r>
            <a:r>
              <a:rPr lang="tr-TR" sz="3000" dirty="0" smtClean="0">
                <a:latin typeface="Garamond" panose="02020404030301010803" pitchFamily="18" charset="0"/>
              </a:rPr>
              <a:t>.) %4 oranında, </a:t>
            </a:r>
          </a:p>
          <a:p>
            <a:pPr>
              <a:buFont typeface="Wingdings" panose="05000000000000000000" pitchFamily="2" charset="2"/>
              <a:buChar char="v"/>
            </a:pPr>
            <a:endParaRPr lang="tr-TR" sz="3000" dirty="0" smtClean="0">
              <a:latin typeface="Garamond" panose="02020404030301010803" pitchFamily="18" charset="0"/>
            </a:endParaRPr>
          </a:p>
          <a:p>
            <a:pPr lvl="1">
              <a:buFont typeface="Wingdings" panose="05000000000000000000" pitchFamily="2" charset="2"/>
              <a:buChar char="ü"/>
            </a:pPr>
            <a:r>
              <a:rPr lang="tr-TR" sz="3000" b="1" dirty="0">
                <a:latin typeface="Garamond" panose="02020404030301010803" pitchFamily="18" charset="0"/>
              </a:rPr>
              <a:t>01.07.2018-31.12.2018 tarihleri arası,</a:t>
            </a:r>
            <a:endParaRPr lang="tr-TR" sz="3000" dirty="0">
              <a:latin typeface="Garamond" panose="02020404030301010803" pitchFamily="18" charset="0"/>
            </a:endParaRPr>
          </a:p>
          <a:p>
            <a:pPr algn="just">
              <a:buFont typeface="Wingdings" panose="05000000000000000000" pitchFamily="2" charset="2"/>
              <a:buChar char="v"/>
            </a:pPr>
            <a:r>
              <a:rPr lang="tr-TR" sz="3000" dirty="0">
                <a:latin typeface="Garamond" panose="02020404030301010803" pitchFamily="18" charset="0"/>
              </a:rPr>
              <a:t>İşçilerin 30.06.2018 tarihinde almakta oldukları günlük çıplak ücretlerine 01.07.2018 tarihinden itibaren %</a:t>
            </a:r>
            <a:r>
              <a:rPr lang="tr-TR" sz="3000" dirty="0" smtClean="0">
                <a:latin typeface="Garamond" panose="02020404030301010803" pitchFamily="18" charset="0"/>
              </a:rPr>
              <a:t>4 oranında, </a:t>
            </a:r>
            <a:endParaRPr lang="tr-TR" sz="3000" dirty="0">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20</a:t>
            </a:fld>
            <a:endParaRPr lang="tr-TR"/>
          </a:p>
        </p:txBody>
      </p:sp>
    </p:spTree>
    <p:extLst>
      <p:ext uri="{BB962C8B-B14F-4D97-AF65-F5344CB8AC3E}">
        <p14:creationId xmlns:p14="http://schemas.microsoft.com/office/powerpoint/2010/main" val="1759019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545337" y="155764"/>
            <a:ext cx="8229600" cy="920642"/>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b="1" dirty="0" smtClean="0">
                <a:solidFill>
                  <a:schemeClr val="bg1"/>
                </a:solidFill>
              </a:rPr>
              <a:t>ÜCRET ZAMLARI (2)</a:t>
            </a:r>
            <a:endParaRPr lang="tr-TR" sz="2902" b="1" dirty="0">
              <a:solidFill>
                <a:schemeClr val="bg1"/>
              </a:solidFill>
            </a:endParaRPr>
          </a:p>
        </p:txBody>
      </p:sp>
      <p:sp>
        <p:nvSpPr>
          <p:cNvPr id="8" name="İçerik Yer Tutucusu 7"/>
          <p:cNvSpPr>
            <a:spLocks noGrp="1"/>
          </p:cNvSpPr>
          <p:nvPr>
            <p:ph sz="half" idx="1"/>
          </p:nvPr>
        </p:nvSpPr>
        <p:spPr>
          <a:xfrm>
            <a:off x="391944" y="1756978"/>
            <a:ext cx="8464613" cy="4521274"/>
          </a:xfrm>
        </p:spPr>
        <p:txBody>
          <a:bodyPr>
            <a:normAutofit fontScale="92500" lnSpcReduction="10000"/>
          </a:bodyPr>
          <a:lstStyle/>
          <a:p>
            <a:pPr lvl="0">
              <a:buFont typeface="Wingdings" panose="05000000000000000000" pitchFamily="2" charset="2"/>
              <a:buChar char="ü"/>
            </a:pPr>
            <a:r>
              <a:rPr lang="tr-TR" sz="2400" b="1" dirty="0" smtClean="0">
                <a:latin typeface="Garamond" panose="02020404030301010803" pitchFamily="18" charset="0"/>
              </a:rPr>
              <a:t>01.01.2019-30.06.2019 </a:t>
            </a:r>
            <a:r>
              <a:rPr lang="tr-TR" sz="2400" b="1" dirty="0">
                <a:latin typeface="Garamond" panose="02020404030301010803" pitchFamily="18" charset="0"/>
              </a:rPr>
              <a:t>tarihleri arası,</a:t>
            </a:r>
          </a:p>
          <a:p>
            <a:pPr algn="just">
              <a:buFont typeface="Wingdings" panose="05000000000000000000" pitchFamily="2" charset="2"/>
              <a:buChar char="v"/>
            </a:pPr>
            <a:r>
              <a:rPr lang="tr-TR" sz="2400" dirty="0">
                <a:latin typeface="Garamond" panose="02020404030301010803" pitchFamily="18" charset="0"/>
              </a:rPr>
              <a:t>İşçilerin 01.01.2019 tarihinde almakta oldukları günlük çıplak ücretlerine aynı tarihten itibaren %4 oranında</a:t>
            </a:r>
            <a:r>
              <a:rPr lang="tr-TR" sz="2400" dirty="0" smtClean="0">
                <a:latin typeface="Garamond" panose="02020404030301010803" pitchFamily="18" charset="0"/>
              </a:rPr>
              <a:t>,</a:t>
            </a:r>
          </a:p>
          <a:p>
            <a:pPr algn="just">
              <a:buFont typeface="Wingdings" panose="05000000000000000000" pitchFamily="2" charset="2"/>
              <a:buChar char="v"/>
            </a:pPr>
            <a:endParaRPr lang="tr-TR" sz="2400" dirty="0">
              <a:latin typeface="Garamond" panose="02020404030301010803" pitchFamily="18" charset="0"/>
            </a:endParaRPr>
          </a:p>
          <a:p>
            <a:pPr lvl="0">
              <a:buFont typeface="Wingdings" panose="05000000000000000000" pitchFamily="2" charset="2"/>
              <a:buChar char="ü"/>
            </a:pPr>
            <a:r>
              <a:rPr lang="tr-TR" sz="2400" b="1" dirty="0">
                <a:latin typeface="Garamond" panose="02020404030301010803" pitchFamily="18" charset="0"/>
              </a:rPr>
              <a:t>01.07.2019-31.12.2019 tarihleri arası,</a:t>
            </a:r>
            <a:endParaRPr lang="tr-TR" sz="2400" dirty="0">
              <a:latin typeface="Garamond" panose="02020404030301010803" pitchFamily="18" charset="0"/>
            </a:endParaRPr>
          </a:p>
          <a:p>
            <a:pPr algn="just">
              <a:buFont typeface="Wingdings" panose="05000000000000000000" pitchFamily="2" charset="2"/>
              <a:buChar char="v"/>
            </a:pPr>
            <a:r>
              <a:rPr lang="tr-TR" sz="2400" dirty="0">
                <a:latin typeface="Garamond" panose="02020404030301010803" pitchFamily="18" charset="0"/>
              </a:rPr>
              <a:t>İşçilerin 30.06.2019 tarihinde almakta oldukları günlük çıplak ücretlerine 01.07.2019 tarihinden itibaren %4 oranında</a:t>
            </a:r>
            <a:r>
              <a:rPr lang="tr-TR" sz="2400" dirty="0" smtClean="0">
                <a:latin typeface="Garamond" panose="02020404030301010803" pitchFamily="18" charset="0"/>
              </a:rPr>
              <a:t>,</a:t>
            </a:r>
          </a:p>
          <a:p>
            <a:pPr algn="just">
              <a:buFont typeface="Wingdings" panose="05000000000000000000" pitchFamily="2" charset="2"/>
              <a:buChar char="v"/>
            </a:pPr>
            <a:endParaRPr lang="tr-TR" sz="2400" dirty="0">
              <a:latin typeface="Garamond" panose="02020404030301010803" pitchFamily="18" charset="0"/>
            </a:endParaRPr>
          </a:p>
          <a:p>
            <a:pPr lvl="0">
              <a:buFont typeface="Wingdings" panose="05000000000000000000" pitchFamily="2" charset="2"/>
              <a:buChar char="ü"/>
            </a:pPr>
            <a:r>
              <a:rPr lang="tr-TR" sz="2400" b="1" dirty="0">
                <a:latin typeface="Garamond" panose="02020404030301010803" pitchFamily="18" charset="0"/>
              </a:rPr>
              <a:t>01.01.2020-30.06.2020 tarihleri arası,</a:t>
            </a:r>
            <a:endParaRPr lang="tr-TR" sz="2400" dirty="0">
              <a:latin typeface="Garamond" panose="02020404030301010803" pitchFamily="18" charset="0"/>
            </a:endParaRPr>
          </a:p>
          <a:p>
            <a:pPr algn="just">
              <a:buFont typeface="Wingdings" panose="05000000000000000000" pitchFamily="2" charset="2"/>
              <a:buChar char="v"/>
            </a:pPr>
            <a:r>
              <a:rPr lang="tr-TR" sz="2400" dirty="0">
                <a:latin typeface="Garamond" panose="02020404030301010803" pitchFamily="18" charset="0"/>
              </a:rPr>
              <a:t>İşçilerin 01.01.2020 tarihinde almakta oldukları günlük çıplak ücretlerine aynı tarihten itibaren %4 oranında</a:t>
            </a:r>
          </a:p>
          <a:p>
            <a:pPr marL="0" indent="0">
              <a:buNone/>
            </a:pPr>
            <a:r>
              <a:rPr lang="tr-TR" sz="2400" dirty="0">
                <a:latin typeface="Garamond" panose="02020404030301010803" pitchFamily="18" charset="0"/>
              </a:rPr>
              <a:t> zam yapılacaktır.   </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21</a:t>
            </a:fld>
            <a:endParaRPr lang="tr-TR"/>
          </a:p>
        </p:txBody>
      </p:sp>
    </p:spTree>
    <p:extLst>
      <p:ext uri="{BB962C8B-B14F-4D97-AF65-F5344CB8AC3E}">
        <p14:creationId xmlns:p14="http://schemas.microsoft.com/office/powerpoint/2010/main" val="4098926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p:cNvSpPr>
            <a:spLocks noGrp="1"/>
          </p:cNvSpPr>
          <p:nvPr>
            <p:ph type="title"/>
          </p:nvPr>
        </p:nvSpPr>
        <p:spPr>
          <a:xfrm>
            <a:off x="1460754" y="223831"/>
            <a:ext cx="7886700" cy="1325563"/>
          </a:xfrm>
        </p:spPr>
        <p:txBody>
          <a:bodyPr/>
          <a:lstStyle/>
          <a:p>
            <a:r>
              <a:rPr lang="tr-TR" b="1" dirty="0" smtClean="0">
                <a:solidFill>
                  <a:schemeClr val="bg1"/>
                </a:solidFill>
              </a:rPr>
              <a:t>ÜCRET ZAMLARI (3)</a:t>
            </a:r>
            <a:endParaRPr lang="tr-TR" b="1" dirty="0">
              <a:solidFill>
                <a:schemeClr val="bg1"/>
              </a:solidFill>
            </a:endParaRPr>
          </a:p>
        </p:txBody>
      </p:sp>
      <p:sp>
        <p:nvSpPr>
          <p:cNvPr id="4" name="İçerik Yer Tutucusu 3"/>
          <p:cNvSpPr>
            <a:spLocks noGrp="1"/>
          </p:cNvSpPr>
          <p:nvPr>
            <p:ph sz="half" idx="1"/>
          </p:nvPr>
        </p:nvSpPr>
        <p:spPr>
          <a:xfrm>
            <a:off x="457201" y="2101988"/>
            <a:ext cx="8229600" cy="3284145"/>
          </a:xfrm>
        </p:spPr>
        <p:txBody>
          <a:bodyPr/>
          <a:lstStyle/>
          <a:p>
            <a:pPr marL="0" indent="0" algn="just">
              <a:buNone/>
            </a:pPr>
            <a:r>
              <a:rPr lang="tr-TR" dirty="0" smtClean="0"/>
              <a:t>İhale süresi </a:t>
            </a:r>
            <a:r>
              <a:rPr lang="tr-TR" dirty="0"/>
              <a:t>696 sayılı KHK’nın yürürlük tarihinden sonra </a:t>
            </a:r>
            <a:r>
              <a:rPr lang="tr-TR" dirty="0" smtClean="0"/>
              <a:t>(kamuya </a:t>
            </a:r>
            <a:r>
              <a:rPr lang="tr-TR" dirty="0"/>
              <a:t>geçiş süreci tamamlanmadan önce) </a:t>
            </a:r>
            <a:r>
              <a:rPr lang="tr-TR" dirty="0" smtClean="0"/>
              <a:t>sona </a:t>
            </a:r>
            <a:r>
              <a:rPr lang="tr-TR" dirty="0"/>
              <a:t>ermesi gerektiği halde KHK gereğince geçiş süreci sonuna kadar uzatılan ihalelerde mevcut olan toplu iş sözleşmeleri de, yapılan Yönetmelik değişikliği ile kamuya geçiş tarihine kadar uzatılmış ancak uzatılan döneme ilişkin ücret zamlarının </a:t>
            </a:r>
            <a:r>
              <a:rPr lang="tr-TR" dirty="0" smtClean="0"/>
              <a:t>Çalışma </a:t>
            </a:r>
            <a:r>
              <a:rPr lang="tr-TR" dirty="0"/>
              <a:t>ve Sosyal </a:t>
            </a:r>
            <a:r>
              <a:rPr lang="tr-TR" dirty="0" smtClean="0"/>
              <a:t>Güvenlik Bakanlığınca </a:t>
            </a:r>
            <a:r>
              <a:rPr lang="tr-TR" dirty="0"/>
              <a:t>ilan edilmesi benimsenmiştir. </a:t>
            </a:r>
          </a:p>
        </p:txBody>
      </p:sp>
    </p:spTree>
    <p:extLst>
      <p:ext uri="{BB962C8B-B14F-4D97-AF65-F5344CB8AC3E}">
        <p14:creationId xmlns:p14="http://schemas.microsoft.com/office/powerpoint/2010/main" val="35209448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p:cNvSpPr>
            <a:spLocks noGrp="1"/>
          </p:cNvSpPr>
          <p:nvPr>
            <p:ph type="title"/>
          </p:nvPr>
        </p:nvSpPr>
        <p:spPr>
          <a:xfrm>
            <a:off x="1323594" y="227968"/>
            <a:ext cx="7886700" cy="1325563"/>
          </a:xfrm>
        </p:spPr>
        <p:txBody>
          <a:bodyPr/>
          <a:lstStyle/>
          <a:p>
            <a:r>
              <a:rPr lang="tr-TR" b="1" dirty="0" smtClean="0">
                <a:solidFill>
                  <a:schemeClr val="bg1"/>
                </a:solidFill>
              </a:rPr>
              <a:t>ÜCRET ZAMLARI (4)</a:t>
            </a:r>
            <a:endParaRPr lang="tr-TR" b="1" dirty="0">
              <a:solidFill>
                <a:schemeClr val="bg1"/>
              </a:solidFill>
            </a:endParaRPr>
          </a:p>
        </p:txBody>
      </p:sp>
      <p:sp>
        <p:nvSpPr>
          <p:cNvPr id="4" name="İçerik Yer Tutucusu 3"/>
          <p:cNvSpPr>
            <a:spLocks noGrp="1"/>
          </p:cNvSpPr>
          <p:nvPr>
            <p:ph sz="half" idx="1"/>
          </p:nvPr>
        </p:nvSpPr>
        <p:spPr>
          <a:xfrm>
            <a:off x="457201" y="2101988"/>
            <a:ext cx="8229600" cy="3284145"/>
          </a:xfrm>
        </p:spPr>
        <p:txBody>
          <a:bodyPr/>
          <a:lstStyle/>
          <a:p>
            <a:pPr marL="0" indent="0" algn="just">
              <a:buNone/>
            </a:pPr>
            <a:endParaRPr lang="tr-TR" dirty="0" smtClean="0"/>
          </a:p>
          <a:p>
            <a:pPr marL="0" indent="0" algn="just">
              <a:buNone/>
            </a:pPr>
            <a:r>
              <a:rPr lang="tr-TR" dirty="0" smtClean="0"/>
              <a:t>Bakanlık </a:t>
            </a:r>
            <a:r>
              <a:rPr lang="tr-TR" dirty="0"/>
              <a:t>tarafından; normal ihale süresinin bittiği tarihte sona ermesi gerektiği halde ihale süresi ile birlikte uzatılan T.İ.S. </a:t>
            </a:r>
            <a:r>
              <a:rPr lang="tr-TR" dirty="0" smtClean="0"/>
              <a:t>kapsamındaki işçilerin </a:t>
            </a:r>
            <a:r>
              <a:rPr lang="tr-TR" dirty="0"/>
              <a:t>günlük çıplak ücretlerine 3 aya kadar uzayan ihalelerde %3 oranında, 2 aya kadar uzayan ihalelerde %2 oranında zam yapılması ön görülmüştür.</a:t>
            </a:r>
          </a:p>
        </p:txBody>
      </p:sp>
    </p:spTree>
    <p:extLst>
      <p:ext uri="{BB962C8B-B14F-4D97-AF65-F5344CB8AC3E}">
        <p14:creationId xmlns:p14="http://schemas.microsoft.com/office/powerpoint/2010/main" val="7466162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536193" y="155764"/>
            <a:ext cx="8229600" cy="920642"/>
          </a:xfrm>
        </p:spPr>
        <p:txBody>
          <a:bodyPr>
            <a:normAutofit fontScale="90000"/>
          </a:bodyPr>
          <a:lstStyle/>
          <a:p>
            <a:pPr>
              <a:spcBef>
                <a:spcPts val="0"/>
              </a:spcBef>
            </a:pPr>
            <a:r>
              <a:rPr lang="tr-TR" dirty="0" smtClean="0">
                <a:solidFill>
                  <a:srgbClr val="FF0000"/>
                </a:solidFill>
              </a:rPr>
              <a:t> </a:t>
            </a:r>
            <a:r>
              <a:rPr lang="tr-TR" b="1" dirty="0" smtClean="0">
                <a:solidFill>
                  <a:srgbClr val="FF0000"/>
                </a:solidFill>
              </a:rPr>
              <a:t/>
            </a:r>
            <a:br>
              <a:rPr lang="tr-TR" b="1" dirty="0" smtClean="0">
                <a:solidFill>
                  <a:srgbClr val="FF0000"/>
                </a:solidFill>
              </a:rPr>
            </a:br>
            <a:r>
              <a:rPr lang="tr-TR" b="1" dirty="0" smtClean="0">
                <a:solidFill>
                  <a:schemeClr val="bg1"/>
                </a:solidFill>
              </a:rPr>
              <a:t>İKRAMİYE</a:t>
            </a:r>
            <a:endParaRPr lang="tr-TR" sz="2902" b="1" dirty="0">
              <a:solidFill>
                <a:schemeClr val="bg1"/>
              </a:solidFill>
            </a:endParaRPr>
          </a:p>
        </p:txBody>
      </p:sp>
      <p:sp>
        <p:nvSpPr>
          <p:cNvPr id="8" name="İçerik Yer Tutucusu 7"/>
          <p:cNvSpPr>
            <a:spLocks noGrp="1"/>
          </p:cNvSpPr>
          <p:nvPr>
            <p:ph sz="half" idx="1"/>
          </p:nvPr>
        </p:nvSpPr>
        <p:spPr>
          <a:xfrm>
            <a:off x="391944" y="1756978"/>
            <a:ext cx="8464613" cy="3918803"/>
          </a:xfrm>
        </p:spPr>
        <p:txBody>
          <a:bodyPr>
            <a:normAutofit/>
          </a:bodyPr>
          <a:lstStyle/>
          <a:p>
            <a:pPr lvl="0" algn="just">
              <a:buFont typeface="Wingdings" panose="05000000000000000000" pitchFamily="2" charset="2"/>
              <a:buChar char="ü"/>
            </a:pPr>
            <a:endParaRPr lang="tr-TR" dirty="0" smtClean="0"/>
          </a:p>
          <a:p>
            <a:pPr lvl="0" algn="just">
              <a:buFont typeface="Wingdings" panose="05000000000000000000" pitchFamily="2" charset="2"/>
              <a:buChar char="Ø"/>
            </a:pPr>
            <a:endParaRPr lang="tr-TR" dirty="0" smtClean="0"/>
          </a:p>
          <a:p>
            <a:pPr lvl="0" algn="just">
              <a:buFont typeface="Wingdings" panose="05000000000000000000" pitchFamily="2" charset="2"/>
              <a:buChar char="Ø"/>
            </a:pPr>
            <a:r>
              <a:rPr lang="tr-TR" dirty="0" smtClean="0"/>
              <a:t>Ekim </a:t>
            </a:r>
            <a:r>
              <a:rPr lang="tr-TR" dirty="0"/>
              <a:t>ve Nisan aylarında 5’er günlük olmak üzere yılda toplam 10 günlük (5x2=10) ücretleri tutarında ikramiye ödenir. </a:t>
            </a:r>
            <a:endParaRPr lang="tr-TR" dirty="0" smtClean="0"/>
          </a:p>
          <a:p>
            <a:pPr lvl="0" algn="just">
              <a:buFont typeface="Wingdings" panose="05000000000000000000" pitchFamily="2" charset="2"/>
              <a:buChar char="Ø"/>
            </a:pPr>
            <a:r>
              <a:rPr lang="tr-TR" dirty="0" smtClean="0"/>
              <a:t>Bu </a:t>
            </a:r>
            <a:r>
              <a:rPr lang="tr-TR" dirty="0"/>
              <a:t>ödeme, işçinin çalıştığı sürenin bir yıldan az olması durumunda çalışma süresi ile orantılı olarak ödenir.</a:t>
            </a:r>
          </a:p>
          <a:p>
            <a:pPr lvl="0" algn="just">
              <a:buFont typeface="Wingdings" panose="05000000000000000000" pitchFamily="2" charset="2"/>
              <a:buChar char="ü"/>
            </a:pPr>
            <a:endParaRPr lang="tr-TR" dirty="0" smtClean="0"/>
          </a:p>
          <a:p>
            <a:pPr marL="0" indent="0" algn="just">
              <a:buNone/>
            </a:pPr>
            <a:endParaRPr lang="tr-TR" dirty="0" smtClean="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24</a:t>
            </a:fld>
            <a:endParaRPr lang="tr-TR"/>
          </a:p>
        </p:txBody>
      </p:sp>
    </p:spTree>
    <p:extLst>
      <p:ext uri="{BB962C8B-B14F-4D97-AF65-F5344CB8AC3E}">
        <p14:creationId xmlns:p14="http://schemas.microsoft.com/office/powerpoint/2010/main" val="38814389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523176" y="290025"/>
            <a:ext cx="7511097" cy="1045014"/>
          </a:xfrm>
        </p:spPr>
        <p:txBody>
          <a:bodyPr/>
          <a:lstStyle/>
          <a:p>
            <a:r>
              <a:rPr lang="tr-TR" sz="2902" b="1" dirty="0">
                <a:solidFill>
                  <a:schemeClr val="bg1"/>
                </a:solidFill>
              </a:rPr>
              <a:t>AYLIK ÜCRETLE BİRLİKTE VERİLECEK SOSYAL YARDIMLAR (1)</a:t>
            </a:r>
          </a:p>
        </p:txBody>
      </p:sp>
      <p:sp>
        <p:nvSpPr>
          <p:cNvPr id="8" name="İçerik Yer Tutucusu 7"/>
          <p:cNvSpPr>
            <a:spLocks noGrp="1"/>
          </p:cNvSpPr>
          <p:nvPr>
            <p:ph sz="half" idx="1"/>
          </p:nvPr>
        </p:nvSpPr>
        <p:spPr>
          <a:xfrm>
            <a:off x="391944" y="1756978"/>
            <a:ext cx="8464613" cy="3918803"/>
          </a:xfrm>
        </p:spPr>
        <p:txBody>
          <a:bodyPr>
            <a:normAutofit fontScale="92500" lnSpcReduction="20000"/>
          </a:bodyPr>
          <a:lstStyle/>
          <a:p>
            <a:pPr marL="0" indent="0" algn="just">
              <a:buNone/>
            </a:pPr>
            <a:endParaRPr lang="tr-TR" sz="1451" dirty="0"/>
          </a:p>
          <a:p>
            <a:pPr marL="0" indent="0">
              <a:buNone/>
            </a:pPr>
            <a:r>
              <a:rPr lang="tr-TR" dirty="0" smtClean="0"/>
              <a:t>	</a:t>
            </a:r>
          </a:p>
          <a:p>
            <a:pPr marL="0" indent="0">
              <a:buNone/>
            </a:pPr>
            <a:r>
              <a:rPr lang="tr-TR" b="1" dirty="0" smtClean="0">
                <a:latin typeface="Garamond" panose="02020404030301010803" pitchFamily="18" charset="0"/>
              </a:rPr>
              <a:t>A-ÇOCUK </a:t>
            </a:r>
            <a:r>
              <a:rPr lang="tr-TR" b="1" dirty="0">
                <a:latin typeface="Garamond" panose="02020404030301010803" pitchFamily="18" charset="0"/>
              </a:rPr>
              <a:t>YARDIMI:</a:t>
            </a:r>
            <a:r>
              <a:rPr lang="tr-TR" dirty="0">
                <a:latin typeface="Garamond" panose="02020404030301010803" pitchFamily="18" charset="0"/>
              </a:rPr>
              <a:t> </a:t>
            </a:r>
          </a:p>
          <a:p>
            <a:pPr marL="0" indent="0">
              <a:buNone/>
            </a:pPr>
            <a:r>
              <a:rPr lang="tr-TR" dirty="0">
                <a:latin typeface="Garamond" panose="02020404030301010803" pitchFamily="18" charset="0"/>
              </a:rPr>
              <a:t>İşçilere, üç çocukla sınırlı olmak üzere her bir çocuk için her ay </a:t>
            </a:r>
            <a:r>
              <a:rPr lang="tr-TR" dirty="0" smtClean="0">
                <a:latin typeface="Garamond" panose="02020404030301010803" pitchFamily="18" charset="0"/>
              </a:rPr>
              <a:t>25,00-TL </a:t>
            </a:r>
            <a:r>
              <a:rPr lang="tr-TR" dirty="0">
                <a:latin typeface="Garamond" panose="02020404030301010803" pitchFamily="18" charset="0"/>
              </a:rPr>
              <a:t>çocuk yardımı yapılır</a:t>
            </a:r>
            <a:r>
              <a:rPr lang="tr-TR" dirty="0" smtClean="0">
                <a:latin typeface="Garamond" panose="02020404030301010803" pitchFamily="18" charset="0"/>
              </a:rPr>
              <a:t>.</a:t>
            </a:r>
          </a:p>
          <a:p>
            <a:pPr marL="0" indent="0">
              <a:buNone/>
            </a:pPr>
            <a:r>
              <a:rPr lang="tr-TR" dirty="0" smtClean="0">
                <a:latin typeface="Garamond" panose="02020404030301010803" pitchFamily="18" charset="0"/>
              </a:rPr>
              <a:t>	</a:t>
            </a:r>
          </a:p>
          <a:p>
            <a:pPr marL="0" indent="0">
              <a:buNone/>
            </a:pPr>
            <a:r>
              <a:rPr lang="tr-TR" b="1" dirty="0" smtClean="0">
                <a:latin typeface="Garamond" panose="02020404030301010803" pitchFamily="18" charset="0"/>
              </a:rPr>
              <a:t>B-YEMEK </a:t>
            </a:r>
            <a:r>
              <a:rPr lang="tr-TR" b="1" dirty="0">
                <a:latin typeface="Garamond" panose="02020404030301010803" pitchFamily="18" charset="0"/>
              </a:rPr>
              <a:t>YARDIMI:</a:t>
            </a:r>
          </a:p>
          <a:p>
            <a:pPr marL="0" indent="0" algn="just">
              <a:buNone/>
            </a:pPr>
            <a:r>
              <a:rPr lang="tr-TR" dirty="0">
                <a:latin typeface="Garamond" panose="02020404030301010803" pitchFamily="18" charset="0"/>
              </a:rPr>
              <a:t>İşçilere </a:t>
            </a:r>
            <a:r>
              <a:rPr lang="tr-TR" b="1" dirty="0">
                <a:latin typeface="Garamond" panose="02020404030301010803" pitchFamily="18" charset="0"/>
              </a:rPr>
              <a:t>fiilen çalışılan günler için</a:t>
            </a:r>
            <a:r>
              <a:rPr lang="tr-TR" dirty="0">
                <a:latin typeface="Garamond" panose="02020404030301010803" pitchFamily="18" charset="0"/>
              </a:rPr>
              <a:t> bir öğün yemek verilir. </a:t>
            </a:r>
            <a:r>
              <a:rPr lang="tr-TR" sz="2032" dirty="0">
                <a:latin typeface="Garamond" panose="02020404030301010803" pitchFamily="18" charset="0"/>
              </a:rPr>
              <a:t>Yemek verilmediği takdirde karar tarihinden itibaren fiilen çalışılan günler için 5,00-TL tutarında yemek bedeli ödenir.</a:t>
            </a:r>
          </a:p>
          <a:p>
            <a:pPr marL="0" indent="0">
              <a:buNone/>
            </a:pPr>
            <a:r>
              <a:rPr lang="tr-TR" dirty="0"/>
              <a:t>	</a:t>
            </a:r>
            <a:endParaRPr lang="tr-TR" dirty="0" smtClean="0"/>
          </a:p>
          <a:p>
            <a:pPr marL="0" indent="0">
              <a:buNone/>
            </a:pPr>
            <a:endParaRPr lang="tr-TR" sz="1451" dirty="0"/>
          </a:p>
          <a:p>
            <a:pPr lvl="0">
              <a:buFont typeface="Wingdings" panose="05000000000000000000" pitchFamily="2" charset="2"/>
              <a:buChar char="ü"/>
            </a:pPr>
            <a:endParaRPr lang="tr-TR" sz="1741"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25</a:t>
            </a:fld>
            <a:endParaRPr lang="tr-TR"/>
          </a:p>
        </p:txBody>
      </p:sp>
    </p:spTree>
    <p:extLst>
      <p:ext uri="{BB962C8B-B14F-4D97-AF65-F5344CB8AC3E}">
        <p14:creationId xmlns:p14="http://schemas.microsoft.com/office/powerpoint/2010/main" val="3414325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76151" y="397803"/>
            <a:ext cx="7667849" cy="888262"/>
          </a:xfrm>
        </p:spPr>
        <p:txBody>
          <a:bodyPr>
            <a:normAutofit/>
          </a:bodyPr>
          <a:lstStyle/>
          <a:p>
            <a:r>
              <a:rPr lang="tr-TR" sz="2902" b="1" dirty="0">
                <a:solidFill>
                  <a:schemeClr val="bg1"/>
                </a:solidFill>
              </a:rPr>
              <a:t>AYLIK ÜCRETLE BİRLİKTE VERİLECEK SOSYAL YARDIMLAR (2)</a:t>
            </a:r>
          </a:p>
        </p:txBody>
      </p:sp>
      <p:sp>
        <p:nvSpPr>
          <p:cNvPr id="8" name="İçerik Yer Tutucusu 7"/>
          <p:cNvSpPr>
            <a:spLocks noGrp="1"/>
          </p:cNvSpPr>
          <p:nvPr>
            <p:ph sz="half" idx="1"/>
          </p:nvPr>
        </p:nvSpPr>
        <p:spPr>
          <a:xfrm>
            <a:off x="391944" y="2070482"/>
            <a:ext cx="8464613" cy="3605299"/>
          </a:xfrm>
        </p:spPr>
        <p:txBody>
          <a:bodyPr>
            <a:normAutofit fontScale="92500" lnSpcReduction="20000"/>
          </a:bodyPr>
          <a:lstStyle/>
          <a:p>
            <a:pPr marL="0" indent="0">
              <a:buNone/>
            </a:pPr>
            <a:r>
              <a:rPr lang="tr-TR" sz="2000" b="1" dirty="0">
                <a:latin typeface="Garamond" panose="02020404030301010803" pitchFamily="18" charset="0"/>
              </a:rPr>
              <a:t>C- TAŞIT YARDIMI:</a:t>
            </a:r>
          </a:p>
          <a:p>
            <a:pPr marL="0" indent="0">
              <a:buNone/>
            </a:pPr>
            <a:r>
              <a:rPr lang="tr-TR" sz="2000" dirty="0">
                <a:latin typeface="Garamond" panose="02020404030301010803" pitchFamily="18" charset="0"/>
              </a:rPr>
              <a:t>Mevcut uygulamaya devam edilir.  </a:t>
            </a:r>
          </a:p>
          <a:p>
            <a:pPr marL="0" indent="0">
              <a:buNone/>
            </a:pPr>
            <a:r>
              <a:rPr lang="tr-TR" sz="2000" b="1" dirty="0">
                <a:latin typeface="Garamond" panose="02020404030301010803" pitchFamily="18" charset="0"/>
              </a:rPr>
              <a:t>D-YAKACAK YARDIMI:</a:t>
            </a:r>
            <a:r>
              <a:rPr lang="tr-TR" sz="2000" dirty="0">
                <a:latin typeface="Garamond" panose="02020404030301010803" pitchFamily="18" charset="0"/>
              </a:rPr>
              <a:t>  </a:t>
            </a:r>
          </a:p>
          <a:p>
            <a:pPr marL="0" indent="0">
              <a:buNone/>
            </a:pPr>
            <a:r>
              <a:rPr lang="tr-TR" sz="2000" dirty="0">
                <a:latin typeface="Garamond" panose="02020404030301010803" pitchFamily="18" charset="0"/>
              </a:rPr>
              <a:t>İşçilere </a:t>
            </a:r>
            <a:r>
              <a:rPr lang="tr-TR" sz="2000" b="1" dirty="0">
                <a:latin typeface="Garamond" panose="02020404030301010803" pitchFamily="18" charset="0"/>
              </a:rPr>
              <a:t>her ay</a:t>
            </a:r>
            <a:r>
              <a:rPr lang="tr-TR" sz="2000" dirty="0">
                <a:latin typeface="Garamond" panose="02020404030301010803" pitchFamily="18" charset="0"/>
              </a:rPr>
              <a:t> 30,00-TL yakacak yardımı yapılır. </a:t>
            </a:r>
          </a:p>
          <a:p>
            <a:pPr marL="0" indent="0">
              <a:buNone/>
            </a:pPr>
            <a:r>
              <a:rPr lang="tr-TR" sz="2000" b="1" dirty="0">
                <a:latin typeface="Garamond" panose="02020404030301010803" pitchFamily="18" charset="0"/>
              </a:rPr>
              <a:t>E- SORUMLULUK PRİMİ:</a:t>
            </a:r>
          </a:p>
          <a:p>
            <a:pPr marL="0" indent="0">
              <a:buNone/>
            </a:pPr>
            <a:r>
              <a:rPr lang="tr-TR" sz="2000" dirty="0">
                <a:latin typeface="Garamond" panose="02020404030301010803" pitchFamily="18" charset="0"/>
              </a:rPr>
              <a:t>            </a:t>
            </a:r>
            <a:r>
              <a:rPr lang="tr-TR" sz="2000" b="1" dirty="0">
                <a:latin typeface="Garamond" panose="02020404030301010803" pitchFamily="18" charset="0"/>
              </a:rPr>
              <a:t>1) DİREKSİYON PRİMİ:</a:t>
            </a:r>
          </a:p>
          <a:p>
            <a:pPr marL="0" indent="0">
              <a:buNone/>
            </a:pPr>
            <a:r>
              <a:rPr lang="tr-TR" sz="2000" dirty="0">
                <a:latin typeface="Garamond" panose="02020404030301010803" pitchFamily="18" charset="0"/>
              </a:rPr>
              <a:t>            Şoför, operatör ve yardımcılarına </a:t>
            </a:r>
            <a:r>
              <a:rPr lang="tr-TR" sz="2000" b="1" dirty="0">
                <a:latin typeface="Garamond" panose="02020404030301010803" pitchFamily="18" charset="0"/>
              </a:rPr>
              <a:t>fiilen çalışılan günler için</a:t>
            </a:r>
            <a:r>
              <a:rPr lang="tr-TR" sz="2000" dirty="0">
                <a:latin typeface="Garamond" panose="02020404030301010803" pitchFamily="18" charset="0"/>
              </a:rPr>
              <a:t> 2,00-TL direksiyon primi verilir. </a:t>
            </a:r>
          </a:p>
          <a:p>
            <a:pPr marL="0" indent="0">
              <a:buNone/>
            </a:pPr>
            <a:r>
              <a:rPr lang="tr-TR" sz="2000" dirty="0">
                <a:latin typeface="Garamond" panose="02020404030301010803" pitchFamily="18" charset="0"/>
              </a:rPr>
              <a:t> </a:t>
            </a:r>
            <a:r>
              <a:rPr lang="tr-TR" sz="2000" dirty="0" smtClean="0">
                <a:latin typeface="Garamond" panose="02020404030301010803" pitchFamily="18" charset="0"/>
              </a:rPr>
              <a:t>           </a:t>
            </a:r>
            <a:r>
              <a:rPr lang="tr-TR" sz="2000" b="1" dirty="0" smtClean="0">
                <a:latin typeface="Garamond" panose="02020404030301010803" pitchFamily="18" charset="0"/>
              </a:rPr>
              <a:t>2</a:t>
            </a:r>
            <a:r>
              <a:rPr lang="tr-TR" sz="2000" b="1" dirty="0">
                <a:latin typeface="Garamond" panose="02020404030301010803" pitchFamily="18" charset="0"/>
              </a:rPr>
              <a:t>) SİLAH TAZMİNATI:</a:t>
            </a:r>
          </a:p>
          <a:p>
            <a:pPr marL="0" indent="0">
              <a:buNone/>
            </a:pPr>
            <a:r>
              <a:rPr lang="tr-TR" sz="2000" dirty="0">
                <a:latin typeface="Garamond" panose="02020404030301010803" pitchFamily="18" charset="0"/>
              </a:rPr>
              <a:t> </a:t>
            </a:r>
            <a:r>
              <a:rPr lang="tr-TR" sz="2000" dirty="0" smtClean="0">
                <a:latin typeface="Garamond" panose="02020404030301010803" pitchFamily="18" charset="0"/>
              </a:rPr>
              <a:t>            Görevini </a:t>
            </a:r>
            <a:r>
              <a:rPr lang="tr-TR" sz="2000" dirty="0">
                <a:latin typeface="Garamond" panose="02020404030301010803" pitchFamily="18" charset="0"/>
              </a:rPr>
              <a:t>ateşli silahlarla icra eden güvenlik görevlilerine, </a:t>
            </a:r>
            <a:r>
              <a:rPr lang="tr-TR" sz="2000" b="1" dirty="0">
                <a:latin typeface="Garamond" panose="02020404030301010803" pitchFamily="18" charset="0"/>
              </a:rPr>
              <a:t>fiilen çalışılan günler için</a:t>
            </a:r>
            <a:r>
              <a:rPr lang="tr-TR" sz="2000" dirty="0">
                <a:latin typeface="Garamond" panose="02020404030301010803" pitchFamily="18" charset="0"/>
              </a:rPr>
              <a:t> 2,00-TL silah tazminatı verilir.</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26</a:t>
            </a:fld>
            <a:endParaRPr lang="tr-TR"/>
          </a:p>
        </p:txBody>
      </p:sp>
    </p:spTree>
    <p:extLst>
      <p:ext uri="{BB962C8B-B14F-4D97-AF65-F5344CB8AC3E}">
        <p14:creationId xmlns:p14="http://schemas.microsoft.com/office/powerpoint/2010/main" val="434195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76877" y="444447"/>
            <a:ext cx="7876852" cy="763890"/>
          </a:xfrm>
        </p:spPr>
        <p:txBody>
          <a:bodyPr>
            <a:normAutofit/>
          </a:bodyPr>
          <a:lstStyle/>
          <a:p>
            <a:r>
              <a:rPr lang="tr-TR" sz="2902" b="1" dirty="0">
                <a:solidFill>
                  <a:schemeClr val="bg1"/>
                </a:solidFill>
              </a:rPr>
              <a:t>YILLIK ÖDENEN SOSYAL YARDIMLAR</a:t>
            </a:r>
            <a:endParaRPr lang="tr-TR" sz="2612" b="1" dirty="0">
              <a:solidFill>
                <a:schemeClr val="bg1"/>
              </a:solidFill>
            </a:endParaRPr>
          </a:p>
        </p:txBody>
      </p:sp>
      <p:sp>
        <p:nvSpPr>
          <p:cNvPr id="8" name="İçerik Yer Tutucusu 7"/>
          <p:cNvSpPr>
            <a:spLocks noGrp="1"/>
          </p:cNvSpPr>
          <p:nvPr>
            <p:ph sz="half" idx="1"/>
          </p:nvPr>
        </p:nvSpPr>
        <p:spPr>
          <a:xfrm>
            <a:off x="391944" y="1756978"/>
            <a:ext cx="8464613" cy="3918803"/>
          </a:xfrm>
        </p:spPr>
        <p:txBody>
          <a:bodyPr>
            <a:normAutofit fontScale="70000" lnSpcReduction="20000"/>
          </a:bodyPr>
          <a:lstStyle/>
          <a:p>
            <a:pPr marL="0" indent="0">
              <a:buNone/>
            </a:pPr>
            <a:r>
              <a:rPr lang="tr-TR" b="1" dirty="0" smtClean="0">
                <a:latin typeface="Garamond" panose="02020404030301010803" pitchFamily="18" charset="0"/>
              </a:rPr>
              <a:t>A-ÖĞRENİM </a:t>
            </a:r>
            <a:r>
              <a:rPr lang="tr-TR" b="1" dirty="0">
                <a:latin typeface="Garamond" panose="02020404030301010803" pitchFamily="18" charset="0"/>
              </a:rPr>
              <a:t>YARDIMI:</a:t>
            </a:r>
          </a:p>
          <a:p>
            <a:pPr marL="0" indent="0">
              <a:buNone/>
            </a:pPr>
            <a:r>
              <a:rPr lang="tr-TR" dirty="0">
                <a:latin typeface="Garamond" panose="02020404030301010803" pitchFamily="18" charset="0"/>
              </a:rPr>
              <a:t>İşveren, işçinin öğrenimdeki her çocuğu için belge ibraz etmek şartı ile yılda bir kez Eylül ayında ödenmek üzere;</a:t>
            </a:r>
          </a:p>
          <a:p>
            <a:pPr marL="0" indent="0">
              <a:buNone/>
            </a:pPr>
            <a:r>
              <a:rPr lang="tr-TR" dirty="0" smtClean="0">
                <a:latin typeface="Garamond" panose="02020404030301010803" pitchFamily="18" charset="0"/>
              </a:rPr>
              <a:t>	İlkokul </a:t>
            </a:r>
            <a:r>
              <a:rPr lang="tr-TR" dirty="0">
                <a:latin typeface="Garamond" panose="02020404030301010803" pitchFamily="18" charset="0"/>
              </a:rPr>
              <a:t>için </a:t>
            </a:r>
            <a:r>
              <a:rPr lang="tr-TR" dirty="0" smtClean="0">
                <a:latin typeface="Garamond" panose="02020404030301010803" pitchFamily="18" charset="0"/>
              </a:rPr>
              <a:t>100,00 TL</a:t>
            </a:r>
            <a:r>
              <a:rPr lang="tr-TR" dirty="0">
                <a:latin typeface="Garamond" panose="02020404030301010803" pitchFamily="18" charset="0"/>
              </a:rPr>
              <a:t>.</a:t>
            </a:r>
          </a:p>
          <a:p>
            <a:pPr marL="0" indent="0">
              <a:buNone/>
            </a:pPr>
            <a:r>
              <a:rPr lang="tr-TR" dirty="0" smtClean="0">
                <a:latin typeface="Garamond" panose="02020404030301010803" pitchFamily="18" charset="0"/>
              </a:rPr>
              <a:t>	Ortaokullar </a:t>
            </a:r>
            <a:r>
              <a:rPr lang="tr-TR" dirty="0">
                <a:latin typeface="Garamond" panose="02020404030301010803" pitchFamily="18" charset="0"/>
              </a:rPr>
              <a:t>için </a:t>
            </a:r>
            <a:r>
              <a:rPr lang="tr-TR" dirty="0" smtClean="0">
                <a:latin typeface="Garamond" panose="02020404030301010803" pitchFamily="18" charset="0"/>
              </a:rPr>
              <a:t>110,00 TL</a:t>
            </a:r>
            <a:r>
              <a:rPr lang="tr-TR" dirty="0">
                <a:latin typeface="Garamond" panose="02020404030301010803" pitchFamily="18" charset="0"/>
              </a:rPr>
              <a:t>.</a:t>
            </a:r>
          </a:p>
          <a:p>
            <a:pPr marL="0" indent="0">
              <a:buNone/>
            </a:pPr>
            <a:r>
              <a:rPr lang="tr-TR" dirty="0" smtClean="0">
                <a:latin typeface="Garamond" panose="02020404030301010803" pitchFamily="18" charset="0"/>
              </a:rPr>
              <a:t>	Lise </a:t>
            </a:r>
            <a:r>
              <a:rPr lang="tr-TR" dirty="0">
                <a:latin typeface="Garamond" panose="02020404030301010803" pitchFamily="18" charset="0"/>
              </a:rPr>
              <a:t>ve dengi okullar için </a:t>
            </a:r>
            <a:r>
              <a:rPr lang="tr-TR" dirty="0" smtClean="0">
                <a:latin typeface="Garamond" panose="02020404030301010803" pitchFamily="18" charset="0"/>
              </a:rPr>
              <a:t>120,00 TL</a:t>
            </a:r>
            <a:r>
              <a:rPr lang="tr-TR" dirty="0">
                <a:latin typeface="Garamond" panose="02020404030301010803" pitchFamily="18" charset="0"/>
              </a:rPr>
              <a:t>.</a:t>
            </a:r>
          </a:p>
          <a:p>
            <a:pPr marL="0" indent="0">
              <a:buNone/>
            </a:pPr>
            <a:r>
              <a:rPr lang="tr-TR" dirty="0" smtClean="0">
                <a:latin typeface="Garamond" panose="02020404030301010803" pitchFamily="18" charset="0"/>
              </a:rPr>
              <a:t>	Yüksekokullar </a:t>
            </a:r>
            <a:r>
              <a:rPr lang="tr-TR" dirty="0">
                <a:latin typeface="Garamond" panose="02020404030301010803" pitchFamily="18" charset="0"/>
              </a:rPr>
              <a:t>ve üniversite için (okulun normal eğitim süresi artı bir yıl süreyle sınırlı olmak üzere) </a:t>
            </a:r>
            <a:r>
              <a:rPr lang="tr-TR" dirty="0" smtClean="0">
                <a:latin typeface="Garamond" panose="02020404030301010803" pitchFamily="18" charset="0"/>
              </a:rPr>
              <a:t>140,00 TL. tutarında </a:t>
            </a:r>
            <a:r>
              <a:rPr lang="tr-TR" dirty="0">
                <a:latin typeface="Garamond" panose="02020404030301010803" pitchFamily="18" charset="0"/>
              </a:rPr>
              <a:t>öğrenim yardımı </a:t>
            </a:r>
            <a:r>
              <a:rPr lang="tr-TR" dirty="0" smtClean="0">
                <a:latin typeface="Garamond" panose="02020404030301010803" pitchFamily="18" charset="0"/>
              </a:rPr>
              <a:t>yapılır.</a:t>
            </a:r>
          </a:p>
          <a:p>
            <a:pPr marL="0" indent="0">
              <a:buNone/>
            </a:pPr>
            <a:endParaRPr lang="tr-TR" dirty="0" smtClean="0">
              <a:latin typeface="Garamond" panose="02020404030301010803" pitchFamily="18" charset="0"/>
            </a:endParaRPr>
          </a:p>
          <a:p>
            <a:pPr marL="0" indent="0">
              <a:buNone/>
            </a:pPr>
            <a:r>
              <a:rPr lang="tr-TR" b="1" dirty="0" smtClean="0">
                <a:latin typeface="Garamond" panose="02020404030301010803" pitchFamily="18" charset="0"/>
              </a:rPr>
              <a:t>B-BAYRAM </a:t>
            </a:r>
            <a:r>
              <a:rPr lang="tr-TR" b="1" dirty="0">
                <a:latin typeface="Garamond" panose="02020404030301010803" pitchFamily="18" charset="0"/>
              </a:rPr>
              <a:t>YARDIMI:</a:t>
            </a:r>
          </a:p>
          <a:p>
            <a:pPr marL="0" indent="0" algn="just">
              <a:buNone/>
            </a:pPr>
            <a:r>
              <a:rPr lang="tr-TR" dirty="0">
                <a:latin typeface="Garamond" panose="02020404030301010803" pitchFamily="18" charset="0"/>
              </a:rPr>
              <a:t>İşçilere her yıl Ramazan ve Kurban Bayramlarından bir hafta önce </a:t>
            </a:r>
            <a:r>
              <a:rPr lang="tr-TR" dirty="0" smtClean="0">
                <a:latin typeface="Garamond" panose="02020404030301010803" pitchFamily="18" charset="0"/>
              </a:rPr>
              <a:t>75,00’er </a:t>
            </a:r>
            <a:r>
              <a:rPr lang="tr-TR" dirty="0">
                <a:latin typeface="Garamond" panose="02020404030301010803" pitchFamily="18" charset="0"/>
              </a:rPr>
              <a:t>TL. bayram harçlığı verilir.</a:t>
            </a:r>
            <a:endParaRPr lang="tr-TR" sz="1451" dirty="0">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27</a:t>
            </a:fld>
            <a:endParaRPr lang="tr-TR"/>
          </a:p>
        </p:txBody>
      </p:sp>
    </p:spTree>
    <p:extLst>
      <p:ext uri="{BB962C8B-B14F-4D97-AF65-F5344CB8AC3E}">
        <p14:creationId xmlns:p14="http://schemas.microsoft.com/office/powerpoint/2010/main" val="451902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36963" y="667511"/>
            <a:ext cx="7615598" cy="493777"/>
          </a:xfrm>
        </p:spPr>
        <p:txBody>
          <a:bodyPr>
            <a:noAutofit/>
          </a:bodyPr>
          <a:lstStyle/>
          <a:p>
            <a:r>
              <a:rPr lang="tr-TR" sz="3200" b="1" dirty="0" smtClean="0">
                <a:solidFill>
                  <a:schemeClr val="bg1"/>
                </a:solidFill>
              </a:rPr>
              <a:t>OLAYA BAĞLI SOSYAL YARDIMLAR VE DİĞER SOSYAL YARDIMLAR (1)</a:t>
            </a:r>
            <a:endParaRPr lang="tr-TR" sz="3200" b="1" dirty="0">
              <a:solidFill>
                <a:schemeClr val="bg1"/>
              </a:solidFill>
            </a:endParaRPr>
          </a:p>
        </p:txBody>
      </p:sp>
      <p:sp>
        <p:nvSpPr>
          <p:cNvPr id="8" name="İçerik Yer Tutucusu 7"/>
          <p:cNvSpPr>
            <a:spLocks noGrp="1"/>
          </p:cNvSpPr>
          <p:nvPr>
            <p:ph sz="half" idx="1"/>
          </p:nvPr>
        </p:nvSpPr>
        <p:spPr>
          <a:xfrm>
            <a:off x="391944" y="1838227"/>
            <a:ext cx="8464613" cy="3837554"/>
          </a:xfrm>
        </p:spPr>
        <p:txBody>
          <a:bodyPr>
            <a:normAutofit fontScale="70000" lnSpcReduction="20000"/>
          </a:bodyPr>
          <a:lstStyle/>
          <a:p>
            <a:pPr marL="0" indent="0">
              <a:buNone/>
            </a:pPr>
            <a:endParaRPr lang="tr-TR" dirty="0" smtClean="0"/>
          </a:p>
          <a:p>
            <a:pPr marL="0" indent="0" algn="just">
              <a:buNone/>
            </a:pPr>
            <a:r>
              <a:rPr lang="tr-TR" b="1" dirty="0" smtClean="0">
                <a:latin typeface="Garamond" panose="02020404030301010803" pitchFamily="18" charset="0"/>
              </a:rPr>
              <a:t>A-EVLENME </a:t>
            </a:r>
            <a:r>
              <a:rPr lang="tr-TR" b="1" dirty="0">
                <a:latin typeface="Garamond" panose="02020404030301010803" pitchFamily="18" charset="0"/>
              </a:rPr>
              <a:t>YARDIMI:</a:t>
            </a:r>
          </a:p>
          <a:p>
            <a:pPr marL="0" indent="0" algn="just">
              <a:buNone/>
            </a:pPr>
            <a:r>
              <a:rPr lang="tr-TR" dirty="0">
                <a:latin typeface="Garamond" panose="02020404030301010803" pitchFamily="18" charset="0"/>
              </a:rPr>
              <a:t>İşyerinde çalışan işçilerin evlenmeleri halinde </a:t>
            </a:r>
            <a:r>
              <a:rPr lang="tr-TR" dirty="0" smtClean="0">
                <a:latin typeface="Garamond" panose="02020404030301010803" pitchFamily="18" charset="0"/>
              </a:rPr>
              <a:t>140,00 TL </a:t>
            </a:r>
            <a:r>
              <a:rPr lang="tr-TR" dirty="0">
                <a:latin typeface="Garamond" panose="02020404030301010803" pitchFamily="18" charset="0"/>
              </a:rPr>
              <a:t>evlenme yardımı yapılır</a:t>
            </a:r>
            <a:r>
              <a:rPr lang="tr-TR" dirty="0" smtClean="0">
                <a:latin typeface="Garamond" panose="02020404030301010803" pitchFamily="18" charset="0"/>
              </a:rPr>
              <a:t>. </a:t>
            </a:r>
            <a:endParaRPr lang="tr-TR" dirty="0">
              <a:latin typeface="Garamond" panose="02020404030301010803" pitchFamily="18" charset="0"/>
            </a:endParaRPr>
          </a:p>
          <a:p>
            <a:pPr marL="0" indent="0">
              <a:buNone/>
            </a:pPr>
            <a:endParaRPr lang="tr-TR" dirty="0" smtClean="0">
              <a:latin typeface="Garamond" panose="02020404030301010803" pitchFamily="18" charset="0"/>
            </a:endParaRPr>
          </a:p>
          <a:p>
            <a:pPr marL="0" indent="0">
              <a:buNone/>
            </a:pPr>
            <a:endParaRPr lang="tr-TR" dirty="0" smtClean="0">
              <a:latin typeface="Garamond" panose="02020404030301010803" pitchFamily="18" charset="0"/>
            </a:endParaRPr>
          </a:p>
          <a:p>
            <a:pPr marL="0" indent="0">
              <a:buNone/>
            </a:pPr>
            <a:r>
              <a:rPr lang="tr-TR" b="1" dirty="0" smtClean="0">
                <a:latin typeface="Garamond" panose="02020404030301010803" pitchFamily="18" charset="0"/>
              </a:rPr>
              <a:t>B-DOĞUM </a:t>
            </a:r>
            <a:r>
              <a:rPr lang="tr-TR" b="1" dirty="0">
                <a:latin typeface="Garamond" panose="02020404030301010803" pitchFamily="18" charset="0"/>
              </a:rPr>
              <a:t>YARDIMI:</a:t>
            </a:r>
          </a:p>
          <a:p>
            <a:pPr marL="0" indent="0">
              <a:buNone/>
            </a:pPr>
            <a:r>
              <a:rPr lang="tr-TR" dirty="0" smtClean="0">
                <a:latin typeface="Garamond" panose="02020404030301010803" pitchFamily="18" charset="0"/>
              </a:rPr>
              <a:t>Mevzuat </a:t>
            </a:r>
            <a:r>
              <a:rPr lang="tr-TR" dirty="0">
                <a:latin typeface="Garamond" panose="02020404030301010803" pitchFamily="18" charset="0"/>
              </a:rPr>
              <a:t>hükümleri uygulanır</a:t>
            </a:r>
            <a:r>
              <a:rPr lang="tr-TR" dirty="0" smtClean="0">
                <a:latin typeface="Garamond" panose="02020404030301010803" pitchFamily="18" charset="0"/>
              </a:rPr>
              <a:t>. Başkaca bir ödeme yapılmaz. </a:t>
            </a:r>
          </a:p>
          <a:p>
            <a:pPr marL="0" indent="0">
              <a:buNone/>
            </a:pPr>
            <a:r>
              <a:rPr lang="tr-TR" dirty="0" smtClean="0">
                <a:latin typeface="Garamond" panose="02020404030301010803" pitchFamily="18" charset="0"/>
              </a:rPr>
              <a:t>(</a:t>
            </a:r>
            <a:r>
              <a:rPr lang="tr-TR" dirty="0">
                <a:latin typeface="Garamond" panose="02020404030301010803" pitchFamily="18" charset="0"/>
              </a:rPr>
              <a:t>SGK tarafından 2019 </a:t>
            </a:r>
            <a:r>
              <a:rPr lang="tr-TR" dirty="0" smtClean="0">
                <a:latin typeface="Garamond" panose="02020404030301010803" pitchFamily="18" charset="0"/>
              </a:rPr>
              <a:t>yılı için;</a:t>
            </a:r>
          </a:p>
          <a:p>
            <a:pPr marL="0" indent="0">
              <a:buNone/>
            </a:pPr>
            <a:r>
              <a:rPr lang="tr-TR" dirty="0" smtClean="0">
                <a:latin typeface="Garamond" panose="02020404030301010803" pitchFamily="18" charset="0"/>
              </a:rPr>
              <a:t>Birinci çocukta </a:t>
            </a:r>
            <a:r>
              <a:rPr lang="tr-TR" dirty="0">
                <a:latin typeface="Garamond" panose="02020404030301010803" pitchFamily="18" charset="0"/>
              </a:rPr>
              <a:t>300 TL</a:t>
            </a:r>
          </a:p>
          <a:p>
            <a:pPr marL="0" indent="0">
              <a:buNone/>
            </a:pPr>
            <a:r>
              <a:rPr lang="tr-TR" dirty="0" smtClean="0">
                <a:latin typeface="Garamond" panose="02020404030301010803" pitchFamily="18" charset="0"/>
              </a:rPr>
              <a:t>İkinci çocukta </a:t>
            </a:r>
            <a:r>
              <a:rPr lang="tr-TR" dirty="0">
                <a:latin typeface="Garamond" panose="02020404030301010803" pitchFamily="18" charset="0"/>
              </a:rPr>
              <a:t>400 TL,</a:t>
            </a:r>
          </a:p>
          <a:p>
            <a:pPr marL="0" indent="0">
              <a:buNone/>
            </a:pPr>
            <a:r>
              <a:rPr lang="tr-TR" dirty="0" smtClean="0">
                <a:latin typeface="Garamond" panose="02020404030301010803" pitchFamily="18" charset="0"/>
              </a:rPr>
              <a:t>Üçüncü </a:t>
            </a:r>
            <a:r>
              <a:rPr lang="tr-TR" dirty="0">
                <a:latin typeface="Garamond" panose="02020404030301010803" pitchFamily="18" charset="0"/>
              </a:rPr>
              <a:t>ve sonraki </a:t>
            </a:r>
            <a:r>
              <a:rPr lang="tr-TR" dirty="0" smtClean="0">
                <a:latin typeface="Garamond" panose="02020404030301010803" pitchFamily="18" charset="0"/>
              </a:rPr>
              <a:t>çocuklarda </a:t>
            </a:r>
            <a:r>
              <a:rPr lang="tr-TR" dirty="0">
                <a:latin typeface="Garamond" panose="02020404030301010803" pitchFamily="18" charset="0"/>
              </a:rPr>
              <a:t>da 600 </a:t>
            </a:r>
            <a:r>
              <a:rPr lang="tr-TR" dirty="0" smtClean="0">
                <a:latin typeface="Garamond" panose="02020404030301010803" pitchFamily="18" charset="0"/>
              </a:rPr>
              <a:t>TL)</a:t>
            </a:r>
          </a:p>
          <a:p>
            <a:pPr marL="0" indent="0">
              <a:buNone/>
            </a:pPr>
            <a:endParaRPr lang="tr-TR" sz="3193" dirty="0"/>
          </a:p>
          <a:p>
            <a:pPr marL="0" indent="0" algn="just">
              <a:buNone/>
            </a:pPr>
            <a:endParaRPr lang="tr-TR" dirty="0" smtClean="0"/>
          </a:p>
          <a:p>
            <a:endParaRPr lang="tr-TR" dirty="0" smtClean="0"/>
          </a:p>
          <a:p>
            <a:pPr marL="0" indent="0">
              <a:buNone/>
            </a:pPr>
            <a:endParaRPr lang="tr-TR" sz="1451"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28</a:t>
            </a:fld>
            <a:endParaRPr lang="tr-TR"/>
          </a:p>
        </p:txBody>
      </p:sp>
    </p:spTree>
    <p:extLst>
      <p:ext uri="{BB962C8B-B14F-4D97-AF65-F5344CB8AC3E}">
        <p14:creationId xmlns:p14="http://schemas.microsoft.com/office/powerpoint/2010/main" val="805260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45518" y="483358"/>
            <a:ext cx="7249843" cy="836011"/>
          </a:xfrm>
        </p:spPr>
        <p:txBody>
          <a:bodyPr>
            <a:noAutofit/>
          </a:bodyPr>
          <a:lstStyle/>
          <a:p>
            <a:r>
              <a:rPr lang="tr-TR" sz="3200" b="1" dirty="0" smtClean="0">
                <a:solidFill>
                  <a:schemeClr val="bg1"/>
                </a:solidFill>
              </a:rPr>
              <a:t>OLAYA BAĞLI SOSYAL YARDIMLAR VE DİĞER SOSYAL YARDIMLAR (2)</a:t>
            </a:r>
            <a:endParaRPr lang="tr-TR" sz="3200" b="1" dirty="0">
              <a:solidFill>
                <a:schemeClr val="bg1"/>
              </a:solidFill>
            </a:endParaRPr>
          </a:p>
        </p:txBody>
      </p:sp>
      <p:sp>
        <p:nvSpPr>
          <p:cNvPr id="8" name="İçerik Yer Tutucusu 7"/>
          <p:cNvSpPr>
            <a:spLocks noGrp="1"/>
          </p:cNvSpPr>
          <p:nvPr>
            <p:ph sz="half" idx="1"/>
          </p:nvPr>
        </p:nvSpPr>
        <p:spPr>
          <a:xfrm>
            <a:off x="391944" y="1756978"/>
            <a:ext cx="8464613" cy="4530700"/>
          </a:xfrm>
        </p:spPr>
        <p:txBody>
          <a:bodyPr>
            <a:normAutofit fontScale="85000" lnSpcReduction="10000"/>
          </a:bodyPr>
          <a:lstStyle/>
          <a:p>
            <a:pPr marL="0" indent="0">
              <a:buNone/>
            </a:pPr>
            <a:r>
              <a:rPr lang="tr-TR" dirty="0"/>
              <a:t> </a:t>
            </a:r>
            <a:r>
              <a:rPr lang="tr-TR" dirty="0" smtClean="0"/>
              <a:t> </a:t>
            </a:r>
          </a:p>
          <a:p>
            <a:pPr marL="0" indent="0">
              <a:buNone/>
            </a:pPr>
            <a:r>
              <a:rPr lang="tr-TR" b="1" dirty="0" smtClean="0">
                <a:latin typeface="Garamond" panose="02020404030301010803" pitchFamily="18" charset="0"/>
              </a:rPr>
              <a:t>C-HASTALIK </a:t>
            </a:r>
            <a:r>
              <a:rPr lang="tr-TR" b="1" dirty="0">
                <a:latin typeface="Garamond" panose="02020404030301010803" pitchFamily="18" charset="0"/>
              </a:rPr>
              <a:t>YARDIMI:</a:t>
            </a:r>
          </a:p>
          <a:p>
            <a:pPr marL="0" indent="0" algn="just">
              <a:buNone/>
            </a:pPr>
            <a:r>
              <a:rPr lang="tr-TR" dirty="0" smtClean="0">
                <a:latin typeface="Garamond" panose="02020404030301010803" pitchFamily="18" charset="0"/>
              </a:rPr>
              <a:t>	</a:t>
            </a:r>
            <a:r>
              <a:rPr lang="tr-TR" b="1" dirty="0" smtClean="0">
                <a:latin typeface="Garamond" panose="02020404030301010803" pitchFamily="18" charset="0"/>
              </a:rPr>
              <a:t>1.</a:t>
            </a:r>
            <a:r>
              <a:rPr lang="tr-TR" dirty="0" smtClean="0">
                <a:latin typeface="Garamond" panose="02020404030301010803" pitchFamily="18" charset="0"/>
              </a:rPr>
              <a:t> Hastalık </a:t>
            </a:r>
            <a:r>
              <a:rPr lang="tr-TR" dirty="0">
                <a:latin typeface="Garamond" panose="02020404030301010803" pitchFamily="18" charset="0"/>
              </a:rPr>
              <a:t>nedeni ile iş göremezliğe uğrayan işçilerin 3 (üç) gün ve daha fazla istirahatli olmaları hâlinde Sosyal Güvenlik Kurumunca ödeme yapılmayan günlere ait ücretlerin tamamı ve eksik ödeme yapılan günlere ait ücretlerin bakiyesi işverence </a:t>
            </a:r>
            <a:r>
              <a:rPr lang="tr-TR" dirty="0" smtClean="0">
                <a:latin typeface="Garamond" panose="02020404030301010803" pitchFamily="18" charset="0"/>
              </a:rPr>
              <a:t>ödenir.</a:t>
            </a:r>
          </a:p>
          <a:p>
            <a:pPr marL="0" indent="0" algn="just">
              <a:buNone/>
            </a:pPr>
            <a:r>
              <a:rPr lang="tr-TR" sz="2032" dirty="0">
                <a:latin typeface="Garamond" panose="02020404030301010803" pitchFamily="18" charset="0"/>
              </a:rPr>
              <a:t>	</a:t>
            </a:r>
            <a:r>
              <a:rPr lang="tr-TR" sz="2400" i="1" dirty="0">
                <a:latin typeface="Garamond" panose="02020404030301010803" pitchFamily="18" charset="0"/>
              </a:rPr>
              <a:t>İşçinin hastalık nedeniyle işe devam edemediği veya raporlu olduğu sürelere ait yılda 5 defayı geçmemek üzere SGK tarafından ödenmeyen ilk 2 günün ücreti işveren tarafından ödenir.</a:t>
            </a:r>
            <a:r>
              <a:rPr lang="tr-TR" sz="2032" dirty="0">
                <a:latin typeface="Garamond" panose="02020404030301010803" pitchFamily="18" charset="0"/>
              </a:rPr>
              <a:t> </a:t>
            </a:r>
          </a:p>
          <a:p>
            <a:pPr marL="0" indent="0" algn="just">
              <a:buNone/>
            </a:pPr>
            <a:r>
              <a:rPr lang="tr-TR" dirty="0" smtClean="0">
                <a:latin typeface="Garamond" panose="02020404030301010803" pitchFamily="18" charset="0"/>
              </a:rPr>
              <a:t>	</a:t>
            </a:r>
            <a:r>
              <a:rPr lang="tr-TR" b="1" dirty="0" smtClean="0">
                <a:latin typeface="Garamond" panose="02020404030301010803" pitchFamily="18" charset="0"/>
              </a:rPr>
              <a:t>2.</a:t>
            </a:r>
            <a:r>
              <a:rPr lang="tr-TR" dirty="0" smtClean="0">
                <a:latin typeface="Garamond" panose="02020404030301010803" pitchFamily="18" charset="0"/>
              </a:rPr>
              <a:t> İşçinin</a:t>
            </a:r>
            <a:r>
              <a:rPr lang="tr-TR" dirty="0">
                <a:latin typeface="Garamond" panose="02020404030301010803" pitchFamily="18" charset="0"/>
              </a:rPr>
              <a:t>, işyerinin bulunduğu mahal veya başka bir </a:t>
            </a:r>
            <a:r>
              <a:rPr lang="tr-TR" dirty="0" err="1">
                <a:latin typeface="Garamond" panose="02020404030301010803" pitchFamily="18" charset="0"/>
              </a:rPr>
              <a:t>mahale</a:t>
            </a:r>
            <a:r>
              <a:rPr lang="tr-TR" dirty="0">
                <a:latin typeface="Garamond" panose="02020404030301010803" pitchFamily="18" charset="0"/>
              </a:rPr>
              <a:t> sevk suretiyle viziteye çıkması hâlinde, işyerinden ayrı kalacağı zamanlarda; işçiye istirahat verilmeksizin ayakta tedavisine lüzum görüldüğü taktirde geçirdiği süreler için işçi ücretli izinli sayılır. </a:t>
            </a:r>
            <a:endParaRPr lang="tr-TR" dirty="0" smtClean="0">
              <a:latin typeface="Garamond" panose="02020404030301010803" pitchFamily="18" charset="0"/>
            </a:endParaRPr>
          </a:p>
          <a:p>
            <a:pPr marL="0" indent="0">
              <a:buNone/>
            </a:pPr>
            <a:endParaRPr lang="tr-TR" sz="1451"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29</a:t>
            </a:fld>
            <a:endParaRPr lang="tr-TR"/>
          </a:p>
        </p:txBody>
      </p:sp>
    </p:spTree>
    <p:extLst>
      <p:ext uri="{BB962C8B-B14F-4D97-AF65-F5344CB8AC3E}">
        <p14:creationId xmlns:p14="http://schemas.microsoft.com/office/powerpoint/2010/main" val="1608755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89889" y="457598"/>
            <a:ext cx="8229600" cy="649117"/>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sz="2902" b="1" dirty="0">
                <a:solidFill>
                  <a:schemeClr val="bg1"/>
                </a:solidFill>
              </a:rPr>
              <a:t>696 SAYILI KHK’YA GENEL BİR BAKIŞ</a:t>
            </a:r>
            <a:r>
              <a:rPr lang="tr-TR" b="1" dirty="0">
                <a:solidFill>
                  <a:srgbClr val="FF0000"/>
                </a:solidFill>
              </a:rPr>
              <a:t/>
            </a:r>
            <a:br>
              <a:rPr lang="tr-TR" b="1" dirty="0">
                <a:solidFill>
                  <a:srgbClr val="FF0000"/>
                </a:solidFill>
              </a:rPr>
            </a:br>
            <a:endParaRPr lang="tr-TR" sz="2902" b="1" dirty="0">
              <a:solidFill>
                <a:srgbClr val="FF0000"/>
              </a:solidFill>
            </a:endParaRPr>
          </a:p>
        </p:txBody>
      </p:sp>
      <p:sp>
        <p:nvSpPr>
          <p:cNvPr id="3" name="İçerik Yer Tutucusu 2"/>
          <p:cNvSpPr>
            <a:spLocks noGrp="1"/>
          </p:cNvSpPr>
          <p:nvPr>
            <p:ph sz="half" idx="1"/>
          </p:nvPr>
        </p:nvSpPr>
        <p:spPr>
          <a:xfrm>
            <a:off x="377163" y="1721513"/>
            <a:ext cx="8255611" cy="4020041"/>
          </a:xfrm>
        </p:spPr>
        <p:txBody>
          <a:bodyPr>
            <a:noAutofit/>
          </a:bodyPr>
          <a:lstStyle/>
          <a:p>
            <a:pPr algn="just">
              <a:buFont typeface="Wingdings" panose="05000000000000000000" pitchFamily="2" charset="2"/>
              <a:buChar char="Ø"/>
            </a:pPr>
            <a:r>
              <a:rPr lang="tr-TR" dirty="0">
                <a:latin typeface="Garamond" panose="02020404030301010803" pitchFamily="18" charset="0"/>
              </a:rPr>
              <a:t>24.12.2017 tarihli ve 30280 sayılı Resmi </a:t>
            </a:r>
            <a:r>
              <a:rPr lang="tr-TR" dirty="0" err="1">
                <a:latin typeface="Garamond" panose="02020404030301010803" pitchFamily="18" charset="0"/>
              </a:rPr>
              <a:t>Gazete’de</a:t>
            </a:r>
            <a:r>
              <a:rPr lang="tr-TR" dirty="0">
                <a:latin typeface="Garamond" panose="02020404030301010803" pitchFamily="18" charset="0"/>
              </a:rPr>
              <a:t> yayımlanan 696 sayılı KHK’nın 127 </a:t>
            </a:r>
            <a:r>
              <a:rPr lang="tr-TR" dirty="0" err="1">
                <a:latin typeface="Garamond" panose="02020404030301010803" pitchFamily="18" charset="0"/>
              </a:rPr>
              <a:t>nci</a:t>
            </a:r>
            <a:r>
              <a:rPr lang="tr-TR" dirty="0">
                <a:latin typeface="Garamond" panose="02020404030301010803" pitchFamily="18" charset="0"/>
              </a:rPr>
              <a:t> maddesi ile 27.06.1989 tarihli ve 375 sayılı KHK’ya eklenen </a:t>
            </a:r>
            <a:r>
              <a:rPr lang="tr-TR" b="1" dirty="0">
                <a:latin typeface="Garamond" panose="02020404030301010803" pitchFamily="18" charset="0"/>
              </a:rPr>
              <a:t>Geçici Madde 23</a:t>
            </a:r>
            <a:r>
              <a:rPr lang="tr-TR" dirty="0">
                <a:latin typeface="Garamond" panose="02020404030301010803" pitchFamily="18" charset="0"/>
              </a:rPr>
              <a:t> ve </a:t>
            </a:r>
            <a:r>
              <a:rPr lang="tr-TR" b="1" dirty="0">
                <a:latin typeface="Garamond" panose="02020404030301010803" pitchFamily="18" charset="0"/>
              </a:rPr>
              <a:t>Geçici Madde 24 </a:t>
            </a:r>
            <a:r>
              <a:rPr lang="tr-TR" dirty="0">
                <a:latin typeface="Garamond" panose="02020404030301010803" pitchFamily="18" charset="0"/>
              </a:rPr>
              <a:t>ile belirtilen kamu kurum ve kuruluşlarında 4/1/2002 tarihli ve 4734 sayılı Kamu İhale Kanunu ve diğer mevzuat hükümleri uyarınca personel çalıştırılmasına dayalı hizmet alım sözleşmeleri kapsamında yükleniciler tarafından </a:t>
            </a:r>
            <a:r>
              <a:rPr lang="tr-TR" b="1" dirty="0">
                <a:latin typeface="Garamond" panose="02020404030301010803" pitchFamily="18" charset="0"/>
              </a:rPr>
              <a:t>04.12.2017</a:t>
            </a:r>
            <a:r>
              <a:rPr lang="tr-TR" dirty="0">
                <a:latin typeface="Garamond" panose="02020404030301010803" pitchFamily="18" charset="0"/>
              </a:rPr>
              <a:t> tarihi itibariyle çalıştırılan işçiler sürekli işçi kadrolarına veya mahalli idare şirketlerinde </a:t>
            </a:r>
            <a:r>
              <a:rPr lang="tr-TR" b="1" dirty="0">
                <a:latin typeface="Garamond" panose="02020404030301010803" pitchFamily="18" charset="0"/>
              </a:rPr>
              <a:t>işçi statüsüne</a:t>
            </a:r>
            <a:r>
              <a:rPr lang="tr-TR" dirty="0">
                <a:latin typeface="Garamond" panose="02020404030301010803" pitchFamily="18" charset="0"/>
              </a:rPr>
              <a:t> geçirildiler. </a:t>
            </a:r>
          </a:p>
          <a:p>
            <a:pPr algn="just">
              <a:buFont typeface="Wingdings" panose="05000000000000000000" pitchFamily="2" charset="2"/>
              <a:buChar char="Ø"/>
            </a:pPr>
            <a:endParaRPr lang="tr-TR" sz="2177" dirty="0"/>
          </a:p>
          <a:p>
            <a:pPr algn="just">
              <a:buFont typeface="Wingdings" panose="05000000000000000000" pitchFamily="2" charset="2"/>
              <a:buChar char="Ø"/>
            </a:pPr>
            <a:endParaRPr lang="tr-TR" sz="2177" dirty="0"/>
          </a:p>
          <a:p>
            <a:pPr>
              <a:buFont typeface="Wingdings" panose="05000000000000000000" pitchFamily="2" charset="2"/>
              <a:buChar char="Ø"/>
            </a:pPr>
            <a:endParaRPr lang="tr-TR" sz="2177" dirty="0">
              <a:solidFill>
                <a:srgbClr val="FF0000"/>
              </a:solidFill>
            </a:endParaRPr>
          </a:p>
          <a:p>
            <a:pPr marL="0" indent="0">
              <a:buNone/>
            </a:pPr>
            <a:endParaRPr lang="tr-TR" sz="2177" dirty="0">
              <a:solidFill>
                <a:srgbClr val="FF0000"/>
              </a:solidFill>
            </a:endParaRPr>
          </a:p>
          <a:p>
            <a:pPr>
              <a:buFont typeface="Wingdings" panose="05000000000000000000" pitchFamily="2" charset="2"/>
              <a:buChar char="Ø"/>
            </a:pPr>
            <a:endParaRPr lang="tr-TR" sz="2177" dirty="0">
              <a:solidFill>
                <a:srgbClr val="FF0000"/>
              </a:solidFill>
            </a:endParaRPr>
          </a:p>
          <a:p>
            <a:pPr>
              <a:buFont typeface="Wingdings" panose="05000000000000000000" pitchFamily="2" charset="2"/>
              <a:buChar char="Ø"/>
            </a:pPr>
            <a:endParaRPr lang="tr-TR" sz="2177" dirty="0">
              <a:solidFill>
                <a:srgbClr val="FF0000"/>
              </a:solidFill>
            </a:endParaRPr>
          </a:p>
          <a:p>
            <a:pPr>
              <a:buFont typeface="Wingdings" panose="05000000000000000000" pitchFamily="2" charset="2"/>
              <a:buChar char="Ø"/>
            </a:pPr>
            <a:endParaRPr lang="tr-TR" sz="2177" b="1" dirty="0">
              <a:solidFill>
                <a:srgbClr val="FF0000"/>
              </a:solidFill>
            </a:endParaRPr>
          </a:p>
          <a:p>
            <a:pPr>
              <a:buFont typeface="Wingdings" panose="05000000000000000000" pitchFamily="2" charset="2"/>
              <a:buChar char="Ø"/>
            </a:pPr>
            <a:endParaRPr lang="tr-TR" sz="2177" b="1" dirty="0">
              <a:solidFill>
                <a:srgbClr val="FF0000"/>
              </a:solidFill>
            </a:endParaRPr>
          </a:p>
          <a:p>
            <a:pPr>
              <a:buFont typeface="Wingdings" panose="05000000000000000000" pitchFamily="2" charset="2"/>
              <a:buChar char="Ø"/>
            </a:pPr>
            <a:endParaRPr lang="tr-TR" sz="2177" dirty="0"/>
          </a:p>
          <a:p>
            <a:pPr>
              <a:buFont typeface="Wingdings" panose="05000000000000000000" pitchFamily="2" charset="2"/>
              <a:buChar char="Ø"/>
            </a:pPr>
            <a:endParaRPr lang="tr-TR" sz="2177" b="1"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a:t>
            </a:fld>
            <a:endParaRPr lang="tr-TR" dirty="0"/>
          </a:p>
        </p:txBody>
      </p:sp>
      <p:sp>
        <p:nvSpPr>
          <p:cNvPr id="6" name="Rectangle 3"/>
          <p:cNvSpPr>
            <a:spLocks noChangeArrowheads="1"/>
          </p:cNvSpPr>
          <p:nvPr/>
        </p:nvSpPr>
        <p:spPr bwMode="auto">
          <a:xfrm>
            <a:off x="4504969" y="972739"/>
            <a:ext cx="134063"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663489" fontAlgn="base">
              <a:spcBef>
                <a:spcPct val="0"/>
              </a:spcBef>
              <a:spcAft>
                <a:spcPct val="0"/>
              </a:spcAft>
            </a:pPr>
            <a:endParaRPr lang="tr-TR" altLang="tr-TR" sz="1306" dirty="0"/>
          </a:p>
        </p:txBody>
      </p:sp>
    </p:spTree>
    <p:extLst>
      <p:ext uri="{BB962C8B-B14F-4D97-AF65-F5344CB8AC3E}">
        <p14:creationId xmlns:p14="http://schemas.microsoft.com/office/powerpoint/2010/main" val="3798623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50019" y="730247"/>
            <a:ext cx="7145342" cy="470256"/>
          </a:xfrm>
        </p:spPr>
        <p:txBody>
          <a:bodyPr>
            <a:noAutofit/>
          </a:bodyPr>
          <a:lstStyle/>
          <a:p>
            <a:r>
              <a:rPr lang="tr-TR" sz="3600" b="1" dirty="0" smtClean="0">
                <a:solidFill>
                  <a:schemeClr val="bg1"/>
                </a:solidFill>
              </a:rPr>
              <a:t>RAPOR PARALARININ ÖDENMESİ (1)</a:t>
            </a:r>
            <a:endParaRPr lang="tr-TR" sz="3600" b="1" dirty="0">
              <a:solidFill>
                <a:schemeClr val="bg1"/>
              </a:solidFill>
            </a:endParaRPr>
          </a:p>
        </p:txBody>
      </p:sp>
      <p:sp>
        <p:nvSpPr>
          <p:cNvPr id="3" name="İçerik Yer Tutucusu 2"/>
          <p:cNvSpPr>
            <a:spLocks noGrp="1"/>
          </p:cNvSpPr>
          <p:nvPr>
            <p:ph sz="half" idx="1"/>
          </p:nvPr>
        </p:nvSpPr>
        <p:spPr>
          <a:xfrm>
            <a:off x="287443" y="1775883"/>
            <a:ext cx="8196858" cy="3634292"/>
          </a:xfrm>
        </p:spPr>
        <p:txBody>
          <a:bodyPr>
            <a:normAutofit fontScale="92500" lnSpcReduction="10000"/>
          </a:bodyPr>
          <a:lstStyle/>
          <a:p>
            <a:pPr marL="0" indent="0">
              <a:buNone/>
            </a:pPr>
            <a:r>
              <a:rPr lang="tr-TR" sz="2322" b="1" dirty="0">
                <a:latin typeface="Garamond" panose="02020404030301010803" pitchFamily="18" charset="0"/>
              </a:rPr>
              <a:t>C-HASTALIK YARDIMI:</a:t>
            </a:r>
          </a:p>
          <a:p>
            <a:pPr algn="just">
              <a:buFont typeface="Wingdings" panose="05000000000000000000" pitchFamily="2" charset="2"/>
              <a:buChar char="ü"/>
            </a:pPr>
            <a:r>
              <a:rPr lang="tr-TR" sz="2322" dirty="0">
                <a:latin typeface="Garamond" panose="02020404030301010803" pitchFamily="18" charset="0"/>
              </a:rPr>
              <a:t>Ön koşul, işçinin hastalık nedeniyle geçici iş göremezliğe uğramış olmasıdır. Yani işçinin, a) </a:t>
            </a:r>
            <a:r>
              <a:rPr lang="tr-TR" sz="2322" u="sng" dirty="0">
                <a:latin typeface="Garamond" panose="02020404030301010803" pitchFamily="18" charset="0"/>
              </a:rPr>
              <a:t>İş kazası, b) Meslek hastalığı, c) Analık halleri… </a:t>
            </a:r>
            <a:r>
              <a:rPr lang="tr-TR" sz="2322" dirty="0">
                <a:latin typeface="Garamond" panose="02020404030301010803" pitchFamily="18" charset="0"/>
              </a:rPr>
              <a:t>gibi nedenlerle geçici iş göremezliğe uğraması halinde bu madde uygulanmayacaktır.</a:t>
            </a:r>
          </a:p>
          <a:p>
            <a:pPr algn="just">
              <a:buFont typeface="Wingdings" panose="05000000000000000000" pitchFamily="2" charset="2"/>
              <a:buChar char="ü"/>
            </a:pPr>
            <a:r>
              <a:rPr lang="tr-TR" sz="2322" dirty="0">
                <a:latin typeface="Garamond" panose="02020404030301010803" pitchFamily="18" charset="0"/>
              </a:rPr>
              <a:t>“…3 (üç) gün ve daha fazla istirahatli olmaları halinde…” denildiğinden 1 gün veya 2 gün süreli rapor alan işçiler açısından bu hüküm uygulanmayacaktır</a:t>
            </a:r>
          </a:p>
          <a:p>
            <a:pPr algn="just">
              <a:buFont typeface="Wingdings" panose="05000000000000000000" pitchFamily="2" charset="2"/>
              <a:buChar char="Ø"/>
            </a:pPr>
            <a:r>
              <a:rPr lang="tr-TR" sz="2322" dirty="0">
                <a:latin typeface="Garamond" panose="02020404030301010803" pitchFamily="18" charset="0"/>
              </a:rPr>
              <a:t>Sosyal Güvenlik Kurumunca ödeme yapılmayan günler (ilk 2 gün) ve eksik ödeme yapılan </a:t>
            </a:r>
            <a:r>
              <a:rPr lang="tr-TR" sz="2322" dirty="0" smtClean="0">
                <a:latin typeface="Garamond" panose="02020404030301010803" pitchFamily="18" charset="0"/>
              </a:rPr>
              <a:t>günler ödenecek </a:t>
            </a:r>
            <a:r>
              <a:rPr lang="tr-TR" sz="2322" dirty="0">
                <a:latin typeface="Garamond" panose="02020404030301010803" pitchFamily="18" charset="0"/>
              </a:rPr>
              <a:t>(yatarak tedavilerde 1/2 ve ayakta tedavilerde 1/3 oranında yapılan kesinti).</a:t>
            </a:r>
          </a:p>
          <a:p>
            <a:pPr marL="0" indent="0" algn="just">
              <a:buNone/>
            </a:pPr>
            <a:endParaRPr lang="tr-TR" sz="2177"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30</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896169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70008" y="739391"/>
            <a:ext cx="7145342" cy="470256"/>
          </a:xfrm>
        </p:spPr>
        <p:txBody>
          <a:bodyPr>
            <a:noAutofit/>
          </a:bodyPr>
          <a:lstStyle/>
          <a:p>
            <a:r>
              <a:rPr lang="tr-TR" sz="3600" b="1" dirty="0" smtClean="0">
                <a:solidFill>
                  <a:schemeClr val="bg1"/>
                </a:solidFill>
              </a:rPr>
              <a:t>RAPOR PARALARININ ÖDENMESİ (2)</a:t>
            </a:r>
            <a:endParaRPr lang="tr-TR" sz="3600" b="1" dirty="0">
              <a:solidFill>
                <a:schemeClr val="bg1"/>
              </a:solidFill>
            </a:endParaRPr>
          </a:p>
        </p:txBody>
      </p:sp>
      <p:sp>
        <p:nvSpPr>
          <p:cNvPr id="3" name="İçerik Yer Tutucusu 2"/>
          <p:cNvSpPr>
            <a:spLocks noGrp="1"/>
          </p:cNvSpPr>
          <p:nvPr>
            <p:ph sz="half" idx="1"/>
          </p:nvPr>
        </p:nvSpPr>
        <p:spPr>
          <a:xfrm>
            <a:off x="287443" y="1775883"/>
            <a:ext cx="8196858" cy="3634292"/>
          </a:xfrm>
        </p:spPr>
        <p:txBody>
          <a:bodyPr>
            <a:normAutofit/>
          </a:bodyPr>
          <a:lstStyle/>
          <a:p>
            <a:pPr marL="0" indent="0" algn="just">
              <a:buNone/>
            </a:pPr>
            <a:endParaRPr lang="tr-TR" sz="2322" dirty="0"/>
          </a:p>
          <a:p>
            <a:pPr marL="0" indent="0" algn="just">
              <a:buNone/>
            </a:pPr>
            <a:r>
              <a:rPr lang="tr-TR" sz="2322" dirty="0">
                <a:latin typeface="Garamond" panose="02020404030301010803" pitchFamily="18" charset="0"/>
              </a:rPr>
              <a:t>Sonuç olarak;</a:t>
            </a:r>
          </a:p>
          <a:p>
            <a:pPr marL="0" indent="0" algn="just">
              <a:buNone/>
            </a:pPr>
            <a:r>
              <a:rPr lang="tr-TR" sz="2322" dirty="0">
                <a:latin typeface="Garamond" panose="02020404030301010803" pitchFamily="18" charset="0"/>
              </a:rPr>
              <a:t>İşçinin 3 gün ve daha fazla süreli aldığı raporların SGK tarafından ödenmeyen günlerinin parası (yani raporun ilk 2 günü) yıl içinde sınır olmadan ödenecek ancak 1 ve 2 günlük raporlarda yapılacak ödemelerde ise yılda 5 defa bu ödeme yapılacak 6 ve daha fazla istirahat raporlarının parası ödenmeyecektir. </a:t>
            </a:r>
            <a:endParaRPr lang="tr-TR" sz="2177" dirty="0">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31</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1294364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00382" y="551284"/>
            <a:ext cx="7249843" cy="731510"/>
          </a:xfrm>
        </p:spPr>
        <p:txBody>
          <a:bodyPr>
            <a:noAutofit/>
          </a:bodyPr>
          <a:lstStyle/>
          <a:p>
            <a:r>
              <a:rPr lang="tr-TR" sz="3200" b="1" dirty="0" smtClean="0">
                <a:solidFill>
                  <a:schemeClr val="bg1"/>
                </a:solidFill>
              </a:rPr>
              <a:t>OLAYA BAĞLI SOSYAL YARDIMLAR VE DİĞER SOSYAL YARDIMLAR (3)</a:t>
            </a:r>
            <a:endParaRPr lang="tr-TR" sz="3200" b="1" dirty="0">
              <a:solidFill>
                <a:schemeClr val="bg1"/>
              </a:solidFill>
            </a:endParaRPr>
          </a:p>
        </p:txBody>
      </p:sp>
      <p:sp>
        <p:nvSpPr>
          <p:cNvPr id="8" name="İçerik Yer Tutucusu 7"/>
          <p:cNvSpPr>
            <a:spLocks noGrp="1"/>
          </p:cNvSpPr>
          <p:nvPr>
            <p:ph sz="half" idx="1"/>
          </p:nvPr>
        </p:nvSpPr>
        <p:spPr>
          <a:xfrm>
            <a:off x="391944" y="1766405"/>
            <a:ext cx="8464613" cy="3918803"/>
          </a:xfrm>
        </p:spPr>
        <p:txBody>
          <a:bodyPr>
            <a:normAutofit fontScale="85000" lnSpcReduction="10000"/>
          </a:bodyPr>
          <a:lstStyle/>
          <a:p>
            <a:pPr marL="0" indent="0">
              <a:buNone/>
            </a:pPr>
            <a:r>
              <a:rPr lang="tr-TR" b="1" dirty="0" smtClean="0">
                <a:latin typeface="Garamond" panose="02020404030301010803" pitchFamily="18" charset="0"/>
              </a:rPr>
              <a:t>D-TABİİ </a:t>
            </a:r>
            <a:r>
              <a:rPr lang="tr-TR" b="1" dirty="0">
                <a:latin typeface="Garamond" panose="02020404030301010803" pitchFamily="18" charset="0"/>
              </a:rPr>
              <a:t>AFET YARDIMI:</a:t>
            </a:r>
          </a:p>
          <a:p>
            <a:pPr marL="0" indent="0" algn="just">
              <a:buNone/>
            </a:pPr>
            <a:r>
              <a:rPr lang="tr-TR" dirty="0" smtClean="0">
                <a:latin typeface="Garamond" panose="02020404030301010803" pitchFamily="18" charset="0"/>
              </a:rPr>
              <a:t>İşçilerin </a:t>
            </a:r>
            <a:r>
              <a:rPr lang="tr-TR" dirty="0">
                <a:latin typeface="Garamond" panose="02020404030301010803" pitchFamily="18" charset="0"/>
              </a:rPr>
              <a:t>yangın, deprem, sel ve benzeri afetlerden zarar görmeleri halinde </a:t>
            </a:r>
            <a:r>
              <a:rPr lang="tr-TR" dirty="0" smtClean="0">
                <a:latin typeface="Garamond" panose="02020404030301010803" pitchFamily="18" charset="0"/>
              </a:rPr>
              <a:t>1.000,00-TL</a:t>
            </a:r>
            <a:r>
              <a:rPr lang="tr-TR" dirty="0">
                <a:latin typeface="Garamond" panose="02020404030301010803" pitchFamily="18" charset="0"/>
              </a:rPr>
              <a:t>.’ye </a:t>
            </a:r>
            <a:r>
              <a:rPr lang="tr-TR" b="1" dirty="0">
                <a:latin typeface="Garamond" panose="02020404030301010803" pitchFamily="18" charset="0"/>
              </a:rPr>
              <a:t>kadar</a:t>
            </a:r>
            <a:r>
              <a:rPr lang="tr-TR" dirty="0">
                <a:latin typeface="Garamond" panose="02020404030301010803" pitchFamily="18" charset="0"/>
              </a:rPr>
              <a:t> tabii afet yardımı yapılır. </a:t>
            </a:r>
          </a:p>
          <a:p>
            <a:pPr marL="0" indent="0">
              <a:buNone/>
            </a:pPr>
            <a:endParaRPr lang="tr-TR" dirty="0" smtClean="0">
              <a:latin typeface="Garamond" panose="02020404030301010803" pitchFamily="18" charset="0"/>
            </a:endParaRPr>
          </a:p>
          <a:p>
            <a:pPr marL="0" indent="0">
              <a:buNone/>
            </a:pPr>
            <a:r>
              <a:rPr lang="tr-TR" b="1" dirty="0" smtClean="0">
                <a:latin typeface="Garamond" panose="02020404030301010803" pitchFamily="18" charset="0"/>
              </a:rPr>
              <a:t>E-ÖLÜM </a:t>
            </a:r>
            <a:r>
              <a:rPr lang="tr-TR" b="1" dirty="0">
                <a:latin typeface="Garamond" panose="02020404030301010803" pitchFamily="18" charset="0"/>
              </a:rPr>
              <a:t>YARDIMI:</a:t>
            </a:r>
          </a:p>
          <a:p>
            <a:pPr marL="0" indent="0" algn="just">
              <a:buNone/>
            </a:pPr>
            <a:r>
              <a:rPr lang="tr-TR" dirty="0">
                <a:latin typeface="Garamond" panose="02020404030301010803" pitchFamily="18" charset="0"/>
              </a:rPr>
              <a:t>İşçilerin iş kazası sonucu ölümleri halinde yasal mirasçılarına </a:t>
            </a:r>
            <a:r>
              <a:rPr lang="tr-TR" dirty="0" smtClean="0">
                <a:latin typeface="Garamond" panose="02020404030301010803" pitchFamily="18" charset="0"/>
              </a:rPr>
              <a:t>1.200,00-TL </a:t>
            </a:r>
            <a:r>
              <a:rPr lang="tr-TR" dirty="0">
                <a:latin typeface="Garamond" panose="02020404030301010803" pitchFamily="18" charset="0"/>
              </a:rPr>
              <a:t>tutarında; normal ölümleri halinde ise </a:t>
            </a:r>
            <a:r>
              <a:rPr lang="tr-TR" dirty="0" smtClean="0">
                <a:latin typeface="Garamond" panose="02020404030301010803" pitchFamily="18" charset="0"/>
              </a:rPr>
              <a:t>800,00-TL </a:t>
            </a:r>
            <a:r>
              <a:rPr lang="tr-TR" dirty="0">
                <a:latin typeface="Garamond" panose="02020404030301010803" pitchFamily="18" charset="0"/>
              </a:rPr>
              <a:t>tutarında ölüm yardımı yapılır. İşçinin eş, çocuklarının, anne ve babasının ölümleri halinde </a:t>
            </a:r>
            <a:r>
              <a:rPr lang="tr-TR" dirty="0" smtClean="0">
                <a:latin typeface="Garamond" panose="02020404030301010803" pitchFamily="18" charset="0"/>
              </a:rPr>
              <a:t>300,00-TL </a:t>
            </a:r>
            <a:r>
              <a:rPr lang="tr-TR" dirty="0">
                <a:latin typeface="Garamond" panose="02020404030301010803" pitchFamily="18" charset="0"/>
              </a:rPr>
              <a:t>tutarında ölüm yardım yapılır.</a:t>
            </a:r>
            <a:r>
              <a:rPr lang="tr-TR" dirty="0"/>
              <a:t>        </a:t>
            </a:r>
          </a:p>
          <a:p>
            <a:pPr marL="0" indent="0">
              <a:buNone/>
            </a:pPr>
            <a:r>
              <a:rPr lang="tr-TR" b="1" dirty="0"/>
              <a:t>	</a:t>
            </a:r>
            <a:endParaRPr lang="tr-TR"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32</a:t>
            </a:fld>
            <a:endParaRPr lang="tr-TR"/>
          </a:p>
        </p:txBody>
      </p:sp>
    </p:spTree>
    <p:extLst>
      <p:ext uri="{BB962C8B-B14F-4D97-AF65-F5344CB8AC3E}">
        <p14:creationId xmlns:p14="http://schemas.microsoft.com/office/powerpoint/2010/main" val="4598215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504888" y="527769"/>
            <a:ext cx="7563346" cy="659389"/>
          </a:xfrm>
        </p:spPr>
        <p:txBody>
          <a:bodyPr>
            <a:normAutofit fontScale="90000"/>
          </a:bodyPr>
          <a:lstStyle/>
          <a:p>
            <a:r>
              <a:rPr lang="tr-TR" b="1" dirty="0" smtClean="0">
                <a:solidFill>
                  <a:schemeClr val="bg1"/>
                </a:solidFill>
              </a:rPr>
              <a:t>ASKERLİK YARDIMI</a:t>
            </a:r>
            <a:endParaRPr lang="tr-TR" sz="2902" b="1" dirty="0">
              <a:solidFill>
                <a:schemeClr val="bg1"/>
              </a:solidFill>
            </a:endParaRPr>
          </a:p>
        </p:txBody>
      </p:sp>
      <p:sp>
        <p:nvSpPr>
          <p:cNvPr id="8" name="İçerik Yer Tutucusu 7"/>
          <p:cNvSpPr>
            <a:spLocks noGrp="1"/>
          </p:cNvSpPr>
          <p:nvPr>
            <p:ph sz="half" idx="1"/>
          </p:nvPr>
        </p:nvSpPr>
        <p:spPr>
          <a:xfrm>
            <a:off x="391944" y="1756978"/>
            <a:ext cx="8464613" cy="3918803"/>
          </a:xfrm>
        </p:spPr>
        <p:txBody>
          <a:bodyPr/>
          <a:lstStyle/>
          <a:p>
            <a:pPr marL="0" indent="0">
              <a:buNone/>
            </a:pPr>
            <a:r>
              <a:rPr lang="tr-TR" dirty="0"/>
              <a:t>	</a:t>
            </a:r>
            <a:endParaRPr lang="tr-TR" dirty="0" smtClean="0"/>
          </a:p>
          <a:p>
            <a:pPr marL="0" indent="0">
              <a:buNone/>
            </a:pPr>
            <a:endParaRPr lang="tr-TR" dirty="0"/>
          </a:p>
          <a:p>
            <a:pPr marL="0" indent="0" algn="just">
              <a:buNone/>
            </a:pPr>
            <a:r>
              <a:rPr lang="tr-TR" dirty="0" smtClean="0">
                <a:latin typeface="Garamond" panose="02020404030301010803" pitchFamily="18" charset="0"/>
              </a:rPr>
              <a:t>Muvazzaf </a:t>
            </a:r>
            <a:r>
              <a:rPr lang="tr-TR" dirty="0">
                <a:latin typeface="Garamond" panose="02020404030301010803" pitchFamily="18" charset="0"/>
              </a:rPr>
              <a:t>askerlik hizmeti nedeni ile </a:t>
            </a:r>
            <a:r>
              <a:rPr lang="tr-TR" dirty="0" smtClean="0">
                <a:latin typeface="Garamond" panose="02020404030301010803" pitchFamily="18" charset="0"/>
              </a:rPr>
              <a:t>ayrılan </a:t>
            </a:r>
            <a:r>
              <a:rPr lang="tr-TR" dirty="0">
                <a:latin typeface="Garamond" panose="02020404030301010803" pitchFamily="18" charset="0"/>
              </a:rPr>
              <a:t>işçiye </a:t>
            </a:r>
            <a:r>
              <a:rPr lang="tr-TR" dirty="0" smtClean="0">
                <a:latin typeface="Garamond" panose="02020404030301010803" pitchFamily="18" charset="0"/>
              </a:rPr>
              <a:t>300,00-TL </a:t>
            </a:r>
            <a:r>
              <a:rPr lang="tr-TR" dirty="0">
                <a:latin typeface="Garamond" panose="02020404030301010803" pitchFamily="18" charset="0"/>
              </a:rPr>
              <a:t>askerlik yardımı yapılır.</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33</a:t>
            </a:fld>
            <a:endParaRPr lang="tr-TR"/>
          </a:p>
        </p:txBody>
      </p:sp>
    </p:spTree>
    <p:extLst>
      <p:ext uri="{BB962C8B-B14F-4D97-AF65-F5344CB8AC3E}">
        <p14:creationId xmlns:p14="http://schemas.microsoft.com/office/powerpoint/2010/main" val="2681530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63041" y="360569"/>
            <a:ext cx="8229600" cy="920642"/>
          </a:xfrm>
        </p:spPr>
        <p:txBody>
          <a:bodyPr/>
          <a:lstStyle/>
          <a:p>
            <a:r>
              <a:rPr lang="tr-TR" sz="2902" b="1" dirty="0">
                <a:solidFill>
                  <a:schemeClr val="bg1"/>
                </a:solidFill>
              </a:rPr>
              <a:t>DİĞER SOSYAL VE MALİ HAKLAR (1)</a:t>
            </a:r>
          </a:p>
        </p:txBody>
      </p:sp>
      <p:sp>
        <p:nvSpPr>
          <p:cNvPr id="8" name="İçerik Yer Tutucusu 7"/>
          <p:cNvSpPr>
            <a:spLocks noGrp="1"/>
          </p:cNvSpPr>
          <p:nvPr>
            <p:ph sz="half" idx="1"/>
          </p:nvPr>
        </p:nvSpPr>
        <p:spPr>
          <a:xfrm>
            <a:off x="391944" y="1899295"/>
            <a:ext cx="8464613" cy="3918803"/>
          </a:xfrm>
        </p:spPr>
        <p:txBody>
          <a:bodyPr>
            <a:normAutofit fontScale="77500" lnSpcReduction="20000"/>
          </a:bodyPr>
          <a:lstStyle/>
          <a:p>
            <a:pPr marL="0" indent="0">
              <a:buNone/>
            </a:pPr>
            <a:r>
              <a:rPr lang="tr-TR" dirty="0"/>
              <a:t>	</a:t>
            </a:r>
            <a:r>
              <a:rPr lang="tr-TR" b="1" dirty="0" smtClean="0">
                <a:latin typeface="Garamond" panose="02020404030301010803" pitchFamily="18" charset="0"/>
              </a:rPr>
              <a:t>Hafta </a:t>
            </a:r>
            <a:r>
              <a:rPr lang="tr-TR" b="1" dirty="0">
                <a:latin typeface="Garamond" panose="02020404030301010803" pitchFamily="18" charset="0"/>
              </a:rPr>
              <a:t>v</a:t>
            </a:r>
            <a:r>
              <a:rPr lang="tr-TR" b="1" dirty="0" smtClean="0">
                <a:latin typeface="Garamond" panose="02020404030301010803" pitchFamily="18" charset="0"/>
              </a:rPr>
              <a:t>e </a:t>
            </a:r>
            <a:r>
              <a:rPr lang="tr-TR" b="1" dirty="0">
                <a:latin typeface="Garamond" panose="02020404030301010803" pitchFamily="18" charset="0"/>
              </a:rPr>
              <a:t>Genel Tatillerde Çalışma ve Ücreti: </a:t>
            </a:r>
            <a:endParaRPr lang="tr-TR" dirty="0">
              <a:latin typeface="Garamond" panose="02020404030301010803" pitchFamily="18" charset="0"/>
            </a:endParaRPr>
          </a:p>
          <a:p>
            <a:pPr marL="0" indent="0" algn="just">
              <a:buNone/>
            </a:pPr>
            <a:r>
              <a:rPr lang="tr-TR" dirty="0" smtClean="0">
                <a:latin typeface="Garamond" panose="02020404030301010803" pitchFamily="18" charset="0"/>
              </a:rPr>
              <a:t>	A- </a:t>
            </a:r>
            <a:r>
              <a:rPr lang="tr-TR" dirty="0">
                <a:latin typeface="Garamond" panose="02020404030301010803" pitchFamily="18" charset="0"/>
              </a:rPr>
              <a:t>Normal çalışma yapılan yerlerde hafta tatili pazar günüdür. Vardiyalı çalışma yapılan yerlerde hafta tatili çalışmaya başlandığı 6. günü takip eden 7. gündür.</a:t>
            </a:r>
          </a:p>
          <a:p>
            <a:pPr marL="0" indent="0" algn="just">
              <a:buNone/>
            </a:pPr>
            <a:r>
              <a:rPr lang="tr-TR" dirty="0" smtClean="0">
                <a:latin typeface="Garamond" panose="02020404030301010803" pitchFamily="18" charset="0"/>
              </a:rPr>
              <a:t>	Hafta </a:t>
            </a:r>
            <a:r>
              <a:rPr lang="tr-TR" dirty="0">
                <a:latin typeface="Garamond" panose="02020404030301010803" pitchFamily="18" charset="0"/>
              </a:rPr>
              <a:t>tatillerinde çalıştırılan işçilere takip eden hafta içinde bir gün izin verilir. Çalışılan bu hafta tatili günü için toplam iki yevmiye ödenir. </a:t>
            </a:r>
          </a:p>
          <a:p>
            <a:pPr marL="0" indent="0" algn="just">
              <a:buNone/>
            </a:pPr>
            <a:r>
              <a:rPr lang="tr-TR" dirty="0">
                <a:latin typeface="Garamond" panose="02020404030301010803" pitchFamily="18" charset="0"/>
              </a:rPr>
              <a:t>	</a:t>
            </a:r>
            <a:r>
              <a:rPr lang="tr-TR" dirty="0" smtClean="0">
                <a:latin typeface="Garamond" panose="02020404030301010803" pitchFamily="18" charset="0"/>
              </a:rPr>
              <a:t>B- </a:t>
            </a:r>
            <a:r>
              <a:rPr lang="tr-TR" dirty="0">
                <a:latin typeface="Garamond" panose="02020404030301010803" pitchFamily="18" charset="0"/>
              </a:rPr>
              <a:t>Kanunda belirtilen ulusal bayram ve genel tatil günlerinde yapılacak çalışmalar, önceden işçiye duyurulur</a:t>
            </a:r>
            <a:r>
              <a:rPr lang="tr-TR" dirty="0" smtClean="0">
                <a:latin typeface="Garamond" panose="02020404030301010803" pitchFamily="18" charset="0"/>
              </a:rPr>
              <a:t>. </a:t>
            </a:r>
            <a:r>
              <a:rPr lang="tr-TR" dirty="0">
                <a:latin typeface="Garamond" panose="02020404030301010803" pitchFamily="18" charset="0"/>
              </a:rPr>
              <a:t>Ulusal bayram, genel tatil günlerinde çalıştırılan işçilere çalıştıkları her bir gün için toplam 3 (üç) yevmiye ödenir.</a:t>
            </a:r>
          </a:p>
          <a:p>
            <a:pPr marL="0" indent="0" algn="just">
              <a:buNone/>
            </a:pPr>
            <a:r>
              <a:rPr lang="tr-TR" dirty="0">
                <a:latin typeface="Garamond" panose="02020404030301010803" pitchFamily="18" charset="0"/>
              </a:rPr>
              <a:t>	</a:t>
            </a:r>
            <a:r>
              <a:rPr lang="tr-TR" dirty="0" smtClean="0">
                <a:latin typeface="Garamond" panose="02020404030301010803" pitchFamily="18" charset="0"/>
              </a:rPr>
              <a:t>C- (A</a:t>
            </a:r>
            <a:r>
              <a:rPr lang="tr-TR" dirty="0">
                <a:latin typeface="Garamond" panose="02020404030301010803" pitchFamily="18" charset="0"/>
              </a:rPr>
              <a:t>) ve (B) bentlerindeki ödemeler için haftalık çalışma süresi şartı aranmaz.</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34</a:t>
            </a:fld>
            <a:endParaRPr lang="tr-TR"/>
          </a:p>
        </p:txBody>
      </p:sp>
    </p:spTree>
    <p:extLst>
      <p:ext uri="{BB962C8B-B14F-4D97-AF65-F5344CB8AC3E}">
        <p14:creationId xmlns:p14="http://schemas.microsoft.com/office/powerpoint/2010/main" val="1166715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53313" y="407082"/>
            <a:ext cx="8229600" cy="920642"/>
          </a:xfrm>
        </p:spPr>
        <p:txBody>
          <a:bodyPr/>
          <a:lstStyle/>
          <a:p>
            <a:r>
              <a:rPr lang="tr-TR" b="1" dirty="0">
                <a:solidFill>
                  <a:schemeClr val="bg1"/>
                </a:solidFill>
              </a:rPr>
              <a:t>DİĞER SOSYAL </a:t>
            </a:r>
            <a:r>
              <a:rPr lang="tr-TR" b="1" dirty="0" smtClean="0">
                <a:solidFill>
                  <a:schemeClr val="bg1"/>
                </a:solidFill>
              </a:rPr>
              <a:t>VE </a:t>
            </a:r>
            <a:r>
              <a:rPr lang="tr-TR" b="1" dirty="0">
                <a:solidFill>
                  <a:schemeClr val="bg1"/>
                </a:solidFill>
              </a:rPr>
              <a:t>MALİ </a:t>
            </a:r>
            <a:r>
              <a:rPr lang="tr-TR" b="1" dirty="0" smtClean="0">
                <a:solidFill>
                  <a:schemeClr val="bg1"/>
                </a:solidFill>
              </a:rPr>
              <a:t>HAKLAR (2)</a:t>
            </a:r>
            <a:endParaRPr lang="tr-TR" sz="2902" dirty="0">
              <a:solidFill>
                <a:schemeClr val="bg1"/>
              </a:solidFill>
            </a:endParaRPr>
          </a:p>
        </p:txBody>
      </p:sp>
      <p:sp>
        <p:nvSpPr>
          <p:cNvPr id="8" name="İçerik Yer Tutucusu 7"/>
          <p:cNvSpPr>
            <a:spLocks noGrp="1"/>
          </p:cNvSpPr>
          <p:nvPr>
            <p:ph sz="half" idx="1"/>
          </p:nvPr>
        </p:nvSpPr>
        <p:spPr>
          <a:xfrm>
            <a:off x="391944" y="1547975"/>
            <a:ext cx="8464613" cy="4127806"/>
          </a:xfrm>
        </p:spPr>
        <p:txBody>
          <a:bodyPr>
            <a:normAutofit fontScale="77500" lnSpcReduction="20000"/>
          </a:bodyPr>
          <a:lstStyle/>
          <a:p>
            <a:pPr marL="0" indent="0">
              <a:buNone/>
            </a:pPr>
            <a:r>
              <a:rPr lang="tr-TR" dirty="0" smtClean="0"/>
              <a:t>	</a:t>
            </a:r>
          </a:p>
          <a:p>
            <a:pPr lvl="0">
              <a:buFont typeface="Wingdings" panose="05000000000000000000" pitchFamily="2" charset="2"/>
              <a:buChar char="Ø"/>
            </a:pPr>
            <a:r>
              <a:rPr lang="tr-TR" b="1" dirty="0" smtClean="0">
                <a:latin typeface="Garamond" panose="02020404030301010803" pitchFamily="18" charset="0"/>
              </a:rPr>
              <a:t>Gece </a:t>
            </a:r>
            <a:r>
              <a:rPr lang="tr-TR" b="1" dirty="0">
                <a:latin typeface="Garamond" panose="02020404030301010803" pitchFamily="18" charset="0"/>
              </a:rPr>
              <a:t>Çalışması</a:t>
            </a:r>
            <a:r>
              <a:rPr lang="tr-TR" dirty="0">
                <a:latin typeface="Garamond" panose="02020404030301010803" pitchFamily="18" charset="0"/>
              </a:rPr>
              <a:t>: </a:t>
            </a:r>
          </a:p>
          <a:p>
            <a:pPr marL="0" indent="0" algn="just">
              <a:buNone/>
            </a:pPr>
            <a:r>
              <a:rPr lang="tr-TR" dirty="0" smtClean="0">
                <a:latin typeface="Garamond" panose="02020404030301010803" pitchFamily="18" charset="0"/>
              </a:rPr>
              <a:t>İş Kanunu 69. maddede belirtildiği üzere saat </a:t>
            </a:r>
            <a:r>
              <a:rPr lang="tr-TR" dirty="0">
                <a:latin typeface="Garamond" panose="02020404030301010803" pitchFamily="18" charset="0"/>
              </a:rPr>
              <a:t>20.00-06.00 arasında yapılan çalışmalar gece çalışmalarıdır. Güvenlik görevlileri hariç bu saatlerde çalıştırılan işçilere ücretleri % 10 zamlı ödenir</a:t>
            </a:r>
            <a:r>
              <a:rPr lang="tr-TR" dirty="0" smtClean="0">
                <a:latin typeface="Garamond" panose="02020404030301010803" pitchFamily="18" charset="0"/>
              </a:rPr>
              <a:t>.</a:t>
            </a:r>
            <a:endParaRPr lang="tr-TR" b="1" dirty="0">
              <a:solidFill>
                <a:srgbClr val="00B050"/>
              </a:solidFill>
              <a:latin typeface="Garamond" panose="02020404030301010803" pitchFamily="18" charset="0"/>
            </a:endParaRPr>
          </a:p>
          <a:p>
            <a:pPr marL="0" indent="0">
              <a:buNone/>
            </a:pPr>
            <a:r>
              <a:rPr lang="tr-TR" b="1" dirty="0" smtClean="0">
                <a:latin typeface="Garamond" panose="02020404030301010803" pitchFamily="18" charset="0"/>
              </a:rPr>
              <a:t>	</a:t>
            </a:r>
          </a:p>
          <a:p>
            <a:pPr lvl="0">
              <a:buFont typeface="Wingdings" panose="05000000000000000000" pitchFamily="2" charset="2"/>
              <a:buChar char="Ø"/>
            </a:pPr>
            <a:r>
              <a:rPr lang="tr-TR" b="1" dirty="0" smtClean="0">
                <a:latin typeface="Garamond" panose="02020404030301010803" pitchFamily="18" charset="0"/>
              </a:rPr>
              <a:t>Fazla </a:t>
            </a:r>
            <a:r>
              <a:rPr lang="tr-TR" b="1" dirty="0">
                <a:latin typeface="Garamond" panose="02020404030301010803" pitchFamily="18" charset="0"/>
              </a:rPr>
              <a:t>Çalışma Ücreti ve Ödenmesi</a:t>
            </a:r>
            <a:r>
              <a:rPr lang="tr-TR" dirty="0">
                <a:latin typeface="Garamond" panose="02020404030301010803" pitchFamily="18" charset="0"/>
              </a:rPr>
              <a:t>: </a:t>
            </a:r>
          </a:p>
          <a:p>
            <a:pPr marL="0" indent="0" algn="just">
              <a:buNone/>
            </a:pPr>
            <a:r>
              <a:rPr lang="tr-TR" dirty="0">
                <a:latin typeface="Garamond" panose="02020404030301010803" pitchFamily="18" charset="0"/>
              </a:rPr>
              <a:t>Fazla çalışma ücreti normal ücretin %60 zamlısı olarak ödenir</a:t>
            </a:r>
            <a:r>
              <a:rPr lang="tr-TR" dirty="0" smtClean="0">
                <a:latin typeface="Garamond" panose="02020404030301010803" pitchFamily="18" charset="0"/>
              </a:rPr>
              <a:t>. İşçinin saatlik ücreti bulunup bu </a:t>
            </a:r>
            <a:r>
              <a:rPr lang="tr-TR" dirty="0">
                <a:latin typeface="Garamond" panose="02020404030301010803" pitchFamily="18" charset="0"/>
              </a:rPr>
              <a:t>ücretin %</a:t>
            </a:r>
            <a:r>
              <a:rPr lang="tr-TR" dirty="0" smtClean="0">
                <a:latin typeface="Garamond" panose="02020404030301010803" pitchFamily="18" charset="0"/>
              </a:rPr>
              <a:t>60 fazlası, 1 saatlik fazla çalışma ücretidir. İşçinin çalışması yasal çalışma süresi olan 45 saat ise, işçinin aylık brüt ücreti, 225 saate bölünüp 1 saatlik ücret bulunur. Bunun </a:t>
            </a:r>
            <a:r>
              <a:rPr lang="tr-TR" dirty="0">
                <a:latin typeface="Garamond" panose="02020404030301010803" pitchFamily="18" charset="0"/>
              </a:rPr>
              <a:t>%</a:t>
            </a:r>
            <a:r>
              <a:rPr lang="tr-TR" dirty="0" smtClean="0">
                <a:latin typeface="Garamond" panose="02020404030301010803" pitchFamily="18" charset="0"/>
              </a:rPr>
              <a:t>60 zamlı tutarı ile fazla çalışma saati çarpılarak brüt tutar bulunur.</a:t>
            </a:r>
          </a:p>
          <a:p>
            <a:pPr marL="0" indent="0">
              <a:buNone/>
            </a:pPr>
            <a:r>
              <a:rPr lang="tr-TR" b="1" dirty="0">
                <a:solidFill>
                  <a:srgbClr val="00B050"/>
                </a:solidFill>
              </a:rPr>
              <a:t> </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35</a:t>
            </a:fld>
            <a:endParaRPr lang="tr-TR"/>
          </a:p>
        </p:txBody>
      </p:sp>
    </p:spTree>
    <p:extLst>
      <p:ext uri="{BB962C8B-B14F-4D97-AF65-F5344CB8AC3E}">
        <p14:creationId xmlns:p14="http://schemas.microsoft.com/office/powerpoint/2010/main" val="3489735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554481" y="234796"/>
            <a:ext cx="8229600" cy="1181896"/>
          </a:xfrm>
        </p:spPr>
        <p:txBody>
          <a:bodyPr/>
          <a:lstStyle/>
          <a:p>
            <a:r>
              <a:rPr lang="tr-TR" b="1" dirty="0" smtClean="0">
                <a:solidFill>
                  <a:schemeClr val="bg1"/>
                </a:solidFill>
              </a:rPr>
              <a:t>İZİNLER (1)</a:t>
            </a:r>
            <a:endParaRPr lang="tr-TR" sz="2902" dirty="0">
              <a:solidFill>
                <a:schemeClr val="bg1"/>
              </a:solidFill>
            </a:endParaRPr>
          </a:p>
        </p:txBody>
      </p:sp>
      <p:sp>
        <p:nvSpPr>
          <p:cNvPr id="8" name="İçerik Yer Tutucusu 7"/>
          <p:cNvSpPr>
            <a:spLocks noGrp="1"/>
          </p:cNvSpPr>
          <p:nvPr>
            <p:ph sz="half" idx="1"/>
          </p:nvPr>
        </p:nvSpPr>
        <p:spPr>
          <a:xfrm>
            <a:off x="391944" y="1756978"/>
            <a:ext cx="8464613" cy="3918803"/>
          </a:xfrm>
        </p:spPr>
        <p:txBody>
          <a:bodyPr>
            <a:normAutofit fontScale="77500" lnSpcReduction="20000"/>
          </a:bodyPr>
          <a:lstStyle/>
          <a:p>
            <a:pPr marL="0" indent="0">
              <a:buNone/>
            </a:pPr>
            <a:r>
              <a:rPr lang="tr-TR" b="1" dirty="0" smtClean="0"/>
              <a:t>	</a:t>
            </a:r>
            <a:endParaRPr lang="tr-TR" dirty="0"/>
          </a:p>
          <a:p>
            <a:pPr marL="0" indent="0">
              <a:buNone/>
            </a:pPr>
            <a:r>
              <a:rPr lang="tr-TR" dirty="0" smtClean="0"/>
              <a:t>	</a:t>
            </a:r>
            <a:r>
              <a:rPr lang="tr-TR" b="1" dirty="0" smtClean="0">
                <a:latin typeface="Garamond" panose="02020404030301010803" pitchFamily="18" charset="0"/>
              </a:rPr>
              <a:t>A-YILLIK </a:t>
            </a:r>
            <a:r>
              <a:rPr lang="tr-TR" b="1" dirty="0">
                <a:latin typeface="Garamond" panose="02020404030301010803" pitchFamily="18" charset="0"/>
              </a:rPr>
              <a:t>ÜCRETLİ İZİNLER:</a:t>
            </a:r>
          </a:p>
          <a:p>
            <a:pPr marL="0" indent="0" algn="just">
              <a:buNone/>
            </a:pPr>
            <a:r>
              <a:rPr lang="tr-TR" dirty="0" smtClean="0">
                <a:latin typeface="Garamond" panose="02020404030301010803" pitchFamily="18" charset="0"/>
              </a:rPr>
              <a:t>	Yıllık </a:t>
            </a:r>
            <a:r>
              <a:rPr lang="tr-TR" dirty="0">
                <a:latin typeface="Garamond" panose="02020404030301010803" pitchFamily="18" charset="0"/>
              </a:rPr>
              <a:t>ücretli izinler konusunda Kanun hükümleri uygulanır. Ancak, yıllık ücretli izin günleri aşağıdaki şekilde düzenlenmiştir.</a:t>
            </a:r>
          </a:p>
          <a:p>
            <a:pPr marL="0" indent="0">
              <a:buNone/>
            </a:pPr>
            <a:r>
              <a:rPr lang="tr-TR" dirty="0" smtClean="0">
                <a:latin typeface="Garamond" panose="02020404030301010803" pitchFamily="18" charset="0"/>
              </a:rPr>
              <a:t>	Hizmet </a:t>
            </a:r>
            <a:r>
              <a:rPr lang="tr-TR" dirty="0">
                <a:latin typeface="Garamond" panose="02020404030301010803" pitchFamily="18" charset="0"/>
              </a:rPr>
              <a:t>süresi; </a:t>
            </a:r>
          </a:p>
          <a:p>
            <a:pPr marL="0" indent="0">
              <a:buNone/>
            </a:pPr>
            <a:r>
              <a:rPr lang="tr-TR" dirty="0" smtClean="0">
                <a:latin typeface="Garamond" panose="02020404030301010803" pitchFamily="18" charset="0"/>
              </a:rPr>
              <a:t>	1 </a:t>
            </a:r>
            <a:r>
              <a:rPr lang="tr-TR" dirty="0">
                <a:latin typeface="Garamond" panose="02020404030301010803" pitchFamily="18" charset="0"/>
              </a:rPr>
              <a:t>yıldan 5 yıla kadar olanlara 16 gün,</a:t>
            </a:r>
          </a:p>
          <a:p>
            <a:pPr marL="0" indent="0">
              <a:buNone/>
            </a:pPr>
            <a:r>
              <a:rPr lang="tr-TR" dirty="0" smtClean="0">
                <a:latin typeface="Garamond" panose="02020404030301010803" pitchFamily="18" charset="0"/>
              </a:rPr>
              <a:t>	5 </a:t>
            </a:r>
            <a:r>
              <a:rPr lang="tr-TR" dirty="0">
                <a:latin typeface="Garamond" panose="02020404030301010803" pitchFamily="18" charset="0"/>
              </a:rPr>
              <a:t>yıldan fazla 15 yıldan az olanlara 22 gün,</a:t>
            </a:r>
          </a:p>
          <a:p>
            <a:pPr marL="0" indent="0">
              <a:buNone/>
            </a:pPr>
            <a:r>
              <a:rPr lang="tr-TR" dirty="0" smtClean="0">
                <a:latin typeface="Garamond" panose="02020404030301010803" pitchFamily="18" charset="0"/>
              </a:rPr>
              <a:t>	15 </a:t>
            </a:r>
            <a:r>
              <a:rPr lang="tr-TR" dirty="0">
                <a:latin typeface="Garamond" panose="02020404030301010803" pitchFamily="18" charset="0"/>
              </a:rPr>
              <a:t>yıl ve daha fazla olanlara 28 gün.</a:t>
            </a:r>
          </a:p>
          <a:p>
            <a:pPr marL="0" indent="0">
              <a:buNone/>
            </a:pPr>
            <a:r>
              <a:rPr lang="tr-TR" dirty="0" smtClean="0">
                <a:latin typeface="Garamond" panose="02020404030301010803" pitchFamily="18" charset="0"/>
              </a:rPr>
              <a:t>	yıllık </a:t>
            </a:r>
            <a:r>
              <a:rPr lang="tr-TR" dirty="0">
                <a:latin typeface="Garamond" panose="02020404030301010803" pitchFamily="18" charset="0"/>
              </a:rPr>
              <a:t>izin verilir. </a:t>
            </a:r>
            <a:endParaRPr lang="tr-TR" dirty="0" smtClean="0">
              <a:latin typeface="Garamond" panose="02020404030301010803" pitchFamily="18" charset="0"/>
            </a:endParaRPr>
          </a:p>
          <a:p>
            <a:pPr marL="0" indent="0" algn="just">
              <a:buNone/>
            </a:pPr>
            <a:r>
              <a:rPr lang="tr-TR" dirty="0" smtClean="0">
                <a:latin typeface="Garamond" panose="02020404030301010803" pitchFamily="18" charset="0"/>
              </a:rPr>
              <a:t>	Özetle, 4857 sayılı İş Kanunun 53 üncü maddesinde belirtilen izin günlerine 2’şer gün ilave edilmiştir. </a:t>
            </a:r>
            <a:endParaRPr lang="tr-TR" dirty="0">
              <a:latin typeface="Garamond" panose="02020404030301010803" pitchFamily="18" charset="0"/>
            </a:endParaRPr>
          </a:p>
          <a:p>
            <a:pPr marL="0" indent="0">
              <a:buNone/>
            </a:pPr>
            <a:endParaRPr lang="tr-TR"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36</a:t>
            </a:fld>
            <a:endParaRPr lang="tr-TR"/>
          </a:p>
        </p:txBody>
      </p:sp>
    </p:spTree>
    <p:extLst>
      <p:ext uri="{BB962C8B-B14F-4D97-AF65-F5344CB8AC3E}">
        <p14:creationId xmlns:p14="http://schemas.microsoft.com/office/powerpoint/2010/main" val="3889992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536193" y="397145"/>
            <a:ext cx="8229600" cy="920642"/>
          </a:xfrm>
        </p:spPr>
        <p:txBody>
          <a:bodyPr/>
          <a:lstStyle/>
          <a:p>
            <a:r>
              <a:rPr lang="tr-TR" b="1" dirty="0" smtClean="0">
                <a:solidFill>
                  <a:schemeClr val="bg1"/>
                </a:solidFill>
              </a:rPr>
              <a:t>İZİNLER (2)</a:t>
            </a:r>
            <a:endParaRPr lang="tr-TR" sz="2902" dirty="0">
              <a:solidFill>
                <a:schemeClr val="bg1"/>
              </a:solidFill>
            </a:endParaRPr>
          </a:p>
        </p:txBody>
      </p:sp>
      <p:sp>
        <p:nvSpPr>
          <p:cNvPr id="8" name="İçerik Yer Tutucusu 7"/>
          <p:cNvSpPr>
            <a:spLocks noGrp="1"/>
          </p:cNvSpPr>
          <p:nvPr>
            <p:ph sz="half" idx="1"/>
          </p:nvPr>
        </p:nvSpPr>
        <p:spPr>
          <a:xfrm>
            <a:off x="457201" y="1756977"/>
            <a:ext cx="8442417" cy="4160186"/>
          </a:xfrm>
        </p:spPr>
        <p:txBody>
          <a:bodyPr/>
          <a:lstStyle/>
          <a:p>
            <a:pPr marL="0" indent="0">
              <a:buNone/>
            </a:pPr>
            <a:r>
              <a:rPr lang="tr-TR" dirty="0" smtClean="0"/>
              <a:t>	</a:t>
            </a:r>
          </a:p>
          <a:p>
            <a:pPr marL="0" indent="0">
              <a:buNone/>
            </a:pPr>
            <a:r>
              <a:rPr lang="tr-TR" b="1" dirty="0" smtClean="0">
                <a:latin typeface="Garamond" panose="02020404030301010803" pitchFamily="18" charset="0"/>
              </a:rPr>
              <a:t>B- </a:t>
            </a:r>
            <a:r>
              <a:rPr lang="tr-TR" b="1" dirty="0">
                <a:latin typeface="Garamond" panose="02020404030301010803" pitchFamily="18" charset="0"/>
              </a:rPr>
              <a:t>ÜCRETSİZ MAZERET İZNİ:</a:t>
            </a:r>
          </a:p>
          <a:p>
            <a:pPr marL="0" indent="0">
              <a:buNone/>
            </a:pPr>
            <a:r>
              <a:rPr lang="tr-TR" dirty="0">
                <a:latin typeface="Garamond" panose="02020404030301010803" pitchFamily="18" charset="0"/>
              </a:rPr>
              <a:t>İşçinin talep etmesi ve mazeretinin makul görülmesi hâlinde işverence yılda 45 (</a:t>
            </a:r>
            <a:r>
              <a:rPr lang="tr-TR" dirty="0" err="1">
                <a:latin typeface="Garamond" panose="02020404030301010803" pitchFamily="18" charset="0"/>
              </a:rPr>
              <a:t>kırkbeş</a:t>
            </a:r>
            <a:r>
              <a:rPr lang="tr-TR" dirty="0">
                <a:latin typeface="Garamond" panose="02020404030301010803" pitchFamily="18" charset="0"/>
              </a:rPr>
              <a:t>) güne </a:t>
            </a:r>
            <a:r>
              <a:rPr lang="tr-TR" b="1" dirty="0">
                <a:latin typeface="Garamond" panose="02020404030301010803" pitchFamily="18" charset="0"/>
              </a:rPr>
              <a:t>kadar</a:t>
            </a:r>
            <a:r>
              <a:rPr lang="tr-TR" dirty="0">
                <a:latin typeface="Garamond" panose="02020404030301010803" pitchFamily="18" charset="0"/>
              </a:rPr>
              <a:t> </a:t>
            </a:r>
            <a:r>
              <a:rPr lang="tr-TR" b="1" dirty="0">
                <a:latin typeface="Garamond" panose="02020404030301010803" pitchFamily="18" charset="0"/>
              </a:rPr>
              <a:t>ücretsiz</a:t>
            </a:r>
            <a:r>
              <a:rPr lang="tr-TR" dirty="0">
                <a:latin typeface="Garamond" panose="02020404030301010803" pitchFamily="18" charset="0"/>
              </a:rPr>
              <a:t> mazeret izni verilebilir</a:t>
            </a:r>
            <a:r>
              <a:rPr lang="tr-TR" dirty="0" smtClean="0">
                <a:latin typeface="Garamond" panose="02020404030301010803" pitchFamily="18" charset="0"/>
              </a:rPr>
              <a:t>.</a:t>
            </a:r>
          </a:p>
          <a:p>
            <a:endParaRPr lang="tr-TR" dirty="0" smtClean="0"/>
          </a:p>
          <a:p>
            <a:pPr marL="0" indent="0">
              <a:buNone/>
            </a:pPr>
            <a:r>
              <a:rPr lang="tr-TR" b="1" dirty="0"/>
              <a:t>	</a:t>
            </a:r>
            <a:endParaRPr lang="tr-TR"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37</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2585259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35609" y="402141"/>
            <a:ext cx="8229600" cy="920642"/>
          </a:xfrm>
        </p:spPr>
        <p:txBody>
          <a:bodyPr/>
          <a:lstStyle/>
          <a:p>
            <a:r>
              <a:rPr lang="tr-TR" b="1" dirty="0" smtClean="0">
                <a:solidFill>
                  <a:schemeClr val="bg1"/>
                </a:solidFill>
              </a:rPr>
              <a:t>İZİNLER (3)</a:t>
            </a:r>
            <a:endParaRPr lang="tr-TR" sz="2902" dirty="0">
              <a:solidFill>
                <a:schemeClr val="bg1"/>
              </a:solidFill>
            </a:endParaRPr>
          </a:p>
        </p:txBody>
      </p:sp>
      <p:sp>
        <p:nvSpPr>
          <p:cNvPr id="8" name="İçerik Yer Tutucusu 7"/>
          <p:cNvSpPr>
            <a:spLocks noGrp="1"/>
          </p:cNvSpPr>
          <p:nvPr>
            <p:ph sz="half" idx="1"/>
          </p:nvPr>
        </p:nvSpPr>
        <p:spPr>
          <a:xfrm>
            <a:off x="548696" y="1600225"/>
            <a:ext cx="8350922" cy="4316938"/>
          </a:xfrm>
        </p:spPr>
        <p:txBody>
          <a:bodyPr/>
          <a:lstStyle/>
          <a:p>
            <a:pPr marL="0" indent="0">
              <a:buNone/>
            </a:pPr>
            <a:r>
              <a:rPr lang="tr-TR" b="1" dirty="0" smtClean="0"/>
              <a:t>C- </a:t>
            </a:r>
            <a:r>
              <a:rPr lang="tr-TR" b="1" dirty="0"/>
              <a:t>ÜCRETLİ SOSYAL İZİNLER</a:t>
            </a:r>
            <a:r>
              <a:rPr lang="tr-TR" b="1" dirty="0" smtClean="0"/>
              <a:t>:</a:t>
            </a:r>
            <a:endParaRPr lang="tr-TR" b="1"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38</a:t>
            </a:fld>
            <a:endParaRPr lang="tr-TR"/>
          </a:p>
        </p:txBody>
      </p:sp>
      <p:graphicFrame>
        <p:nvGraphicFramePr>
          <p:cNvPr id="14" name="Tablo 13"/>
          <p:cNvGraphicFramePr>
            <a:graphicFrameLocks noGrp="1"/>
          </p:cNvGraphicFramePr>
          <p:nvPr>
            <p:extLst/>
          </p:nvPr>
        </p:nvGraphicFramePr>
        <p:xfrm>
          <a:off x="548696" y="1965983"/>
          <a:ext cx="7576353" cy="3328177"/>
        </p:xfrm>
        <a:graphic>
          <a:graphicData uri="http://schemas.openxmlformats.org/drawingml/2006/table">
            <a:tbl>
              <a:tblPr firstRow="1" firstCol="1" bandRow="1" bandCol="1">
                <a:tableStyleId>{5C22544A-7EE6-4342-B048-85BDC9FD1C3A}</a:tableStyleId>
              </a:tblPr>
              <a:tblGrid>
                <a:gridCol w="5682264">
                  <a:extLst>
                    <a:ext uri="{9D8B030D-6E8A-4147-A177-3AD203B41FA5}">
                      <a16:colId xmlns="" xmlns:a16="http://schemas.microsoft.com/office/drawing/2014/main" val="244512386"/>
                    </a:ext>
                  </a:extLst>
                </a:gridCol>
                <a:gridCol w="1894089">
                  <a:extLst>
                    <a:ext uri="{9D8B030D-6E8A-4147-A177-3AD203B41FA5}">
                      <a16:colId xmlns="" xmlns:a16="http://schemas.microsoft.com/office/drawing/2014/main" val="1230596222"/>
                    </a:ext>
                  </a:extLst>
                </a:gridCol>
              </a:tblGrid>
              <a:tr h="464457">
                <a:tc gridSpan="2">
                  <a:txBody>
                    <a:bodyPr/>
                    <a:lstStyle/>
                    <a:p>
                      <a:pPr algn="just">
                        <a:lnSpc>
                          <a:spcPct val="150000"/>
                        </a:lnSpc>
                        <a:spcAft>
                          <a:spcPts val="0"/>
                        </a:spcAft>
                      </a:pPr>
                      <a:r>
                        <a:rPr lang="tr-TR" sz="2000" b="0" dirty="0" smtClean="0">
                          <a:solidFill>
                            <a:schemeClr val="tx1"/>
                          </a:solidFill>
                          <a:effectLst/>
                        </a:rPr>
                        <a:t>İşçiye,</a:t>
                      </a:r>
                      <a:endParaRPr lang="tr-TR" sz="2000" b="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hMerge="1">
                  <a:txBody>
                    <a:bodyPr/>
                    <a:lstStyle/>
                    <a:p>
                      <a:endParaRPr lang="tr-TR"/>
                    </a:p>
                  </a:txBody>
                  <a:tcPr/>
                </a:tc>
                <a:extLst>
                  <a:ext uri="{0D108BD9-81ED-4DB2-BD59-A6C34878D82A}">
                    <a16:rowId xmlns="" xmlns:a16="http://schemas.microsoft.com/office/drawing/2014/main" val="3581857217"/>
                  </a:ext>
                </a:extLst>
              </a:tr>
              <a:tr h="464457">
                <a:tc>
                  <a:txBody>
                    <a:bodyPr/>
                    <a:lstStyle/>
                    <a:p>
                      <a:pPr algn="just">
                        <a:lnSpc>
                          <a:spcPct val="150000"/>
                        </a:lnSpc>
                        <a:spcAft>
                          <a:spcPts val="0"/>
                        </a:spcAft>
                      </a:pPr>
                      <a:r>
                        <a:rPr lang="tr-TR" sz="2000" b="0" dirty="0">
                          <a:solidFill>
                            <a:schemeClr val="tx1"/>
                          </a:solidFill>
                          <a:effectLst/>
                        </a:rPr>
                        <a:t>Eşinin doğum yapması hâlinde                           </a:t>
                      </a:r>
                      <a:endParaRPr lang="tr-TR" sz="2000" b="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dirty="0">
                          <a:effectLst/>
                        </a:rPr>
                        <a:t>5 gün </a:t>
                      </a:r>
                      <a:endParaRPr lang="tr-TR" sz="2000" dirty="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3399386988"/>
                  </a:ext>
                </a:extLst>
              </a:tr>
              <a:tr h="464457">
                <a:tc>
                  <a:txBody>
                    <a:bodyPr/>
                    <a:lstStyle/>
                    <a:p>
                      <a:pPr algn="just">
                        <a:lnSpc>
                          <a:spcPct val="150000"/>
                        </a:lnSpc>
                        <a:spcAft>
                          <a:spcPts val="0"/>
                        </a:spcAft>
                      </a:pPr>
                      <a:r>
                        <a:rPr lang="tr-TR" sz="2000" b="0" dirty="0">
                          <a:solidFill>
                            <a:schemeClr val="tx1"/>
                          </a:solidFill>
                          <a:effectLst/>
                        </a:rPr>
                        <a:t>Evlenmesi hâlinde                                                    </a:t>
                      </a:r>
                      <a:endParaRPr lang="tr-TR" sz="2000" b="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dirty="0">
                          <a:effectLst/>
                        </a:rPr>
                        <a:t>5 gün </a:t>
                      </a:r>
                      <a:endParaRPr lang="tr-TR" sz="2000" dirty="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3114471542"/>
                  </a:ext>
                </a:extLst>
              </a:tr>
              <a:tr h="464457">
                <a:tc>
                  <a:txBody>
                    <a:bodyPr/>
                    <a:lstStyle/>
                    <a:p>
                      <a:pPr algn="just">
                        <a:lnSpc>
                          <a:spcPct val="150000"/>
                        </a:lnSpc>
                        <a:spcAft>
                          <a:spcPts val="0"/>
                        </a:spcAft>
                      </a:pPr>
                      <a:r>
                        <a:rPr lang="tr-TR" sz="2000" b="0" dirty="0">
                          <a:solidFill>
                            <a:schemeClr val="tx1"/>
                          </a:solidFill>
                          <a:effectLst/>
                        </a:rPr>
                        <a:t>Eş ve çocuğunun ölümünde                               </a:t>
                      </a:r>
                      <a:endParaRPr lang="tr-TR" sz="2000" b="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a:effectLst/>
                        </a:rPr>
                        <a:t>6 gün </a:t>
                      </a:r>
                      <a:endParaRPr lang="tr-TR" sz="200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3910987618"/>
                  </a:ext>
                </a:extLst>
              </a:tr>
              <a:tr h="464457">
                <a:tc>
                  <a:txBody>
                    <a:bodyPr/>
                    <a:lstStyle/>
                    <a:p>
                      <a:pPr algn="just">
                        <a:lnSpc>
                          <a:spcPct val="150000"/>
                        </a:lnSpc>
                        <a:spcAft>
                          <a:spcPts val="0"/>
                        </a:spcAft>
                      </a:pPr>
                      <a:r>
                        <a:rPr lang="tr-TR" sz="2000" b="0" dirty="0">
                          <a:solidFill>
                            <a:schemeClr val="tx1"/>
                          </a:solidFill>
                          <a:effectLst/>
                        </a:rPr>
                        <a:t>Ana, baba veya kardeşinin ölümünde                 </a:t>
                      </a:r>
                      <a:endParaRPr lang="tr-TR" sz="2000" b="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a:effectLst/>
                        </a:rPr>
                        <a:t>5 gün</a:t>
                      </a:r>
                      <a:endParaRPr lang="tr-TR" sz="200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859929121"/>
                  </a:ext>
                </a:extLst>
              </a:tr>
              <a:tr h="541435">
                <a:tc>
                  <a:txBody>
                    <a:bodyPr/>
                    <a:lstStyle/>
                    <a:p>
                      <a:pPr algn="just">
                        <a:lnSpc>
                          <a:spcPct val="150000"/>
                        </a:lnSpc>
                        <a:spcAft>
                          <a:spcPts val="0"/>
                        </a:spcAft>
                      </a:pPr>
                      <a:r>
                        <a:rPr lang="tr-TR" sz="2000" b="0" dirty="0">
                          <a:solidFill>
                            <a:schemeClr val="tx1"/>
                          </a:solidFill>
                          <a:effectLst/>
                        </a:rPr>
                        <a:t>Kayınpeder veya kayınvalidesinin </a:t>
                      </a:r>
                      <a:r>
                        <a:rPr lang="tr-TR" sz="2000" b="0" dirty="0" smtClean="0">
                          <a:solidFill>
                            <a:schemeClr val="tx1"/>
                          </a:solidFill>
                          <a:effectLst/>
                        </a:rPr>
                        <a:t>ölümünde  </a:t>
                      </a:r>
                      <a:endParaRPr lang="tr-TR" sz="2000" b="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dirty="0">
                          <a:effectLst/>
                        </a:rPr>
                        <a:t>2 gün</a:t>
                      </a:r>
                      <a:endParaRPr lang="tr-TR" sz="2000" dirty="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3114533925"/>
                  </a:ext>
                </a:extLst>
              </a:tr>
              <a:tr h="464457">
                <a:tc>
                  <a:txBody>
                    <a:bodyPr/>
                    <a:lstStyle/>
                    <a:p>
                      <a:pPr algn="just">
                        <a:lnSpc>
                          <a:spcPct val="150000"/>
                        </a:lnSpc>
                        <a:spcAft>
                          <a:spcPts val="0"/>
                        </a:spcAft>
                      </a:pPr>
                      <a:r>
                        <a:rPr lang="tr-TR" sz="2000" b="0" dirty="0">
                          <a:solidFill>
                            <a:schemeClr val="tx1"/>
                          </a:solidFill>
                          <a:effectLst/>
                        </a:rPr>
                        <a:t>Tabii afetten zarar görmesi hâlinde                    </a:t>
                      </a:r>
                      <a:endParaRPr lang="tr-TR" sz="2000" b="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dirty="0">
                          <a:effectLst/>
                        </a:rPr>
                        <a:t>10 güne </a:t>
                      </a:r>
                      <a:r>
                        <a:rPr lang="tr-TR" sz="2000" b="1" dirty="0">
                          <a:effectLst/>
                        </a:rPr>
                        <a:t>kadar</a:t>
                      </a:r>
                      <a:r>
                        <a:rPr lang="tr-TR" sz="2000" dirty="0">
                          <a:effectLst/>
                        </a:rPr>
                        <a:t> </a:t>
                      </a:r>
                      <a:endParaRPr lang="tr-TR" sz="2000" dirty="0" smtClean="0">
                        <a:effectLst/>
                      </a:endParaRPr>
                    </a:p>
                  </a:txBody>
                  <a:tcPr marL="49763" marR="49763" marT="0" marB="0"/>
                </a:tc>
                <a:extLst>
                  <a:ext uri="{0D108BD9-81ED-4DB2-BD59-A6C34878D82A}">
                    <a16:rowId xmlns="" xmlns:a16="http://schemas.microsoft.com/office/drawing/2014/main" val="762447544"/>
                  </a:ext>
                </a:extLst>
              </a:tr>
            </a:tbl>
          </a:graphicData>
        </a:graphic>
      </p:graphicFrame>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2034474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99593" y="474456"/>
            <a:ext cx="8229600" cy="920642"/>
          </a:xfrm>
        </p:spPr>
        <p:txBody>
          <a:bodyPr/>
          <a:lstStyle/>
          <a:p>
            <a:r>
              <a:rPr lang="tr-TR" b="1" dirty="0" smtClean="0">
                <a:solidFill>
                  <a:schemeClr val="bg1"/>
                </a:solidFill>
              </a:rPr>
              <a:t>BİLDİRİM ÖNELLERİ</a:t>
            </a:r>
            <a:endParaRPr lang="tr-TR" sz="2902" dirty="0">
              <a:solidFill>
                <a:schemeClr val="bg1"/>
              </a:solidFill>
            </a:endParaRPr>
          </a:p>
        </p:txBody>
      </p:sp>
      <p:graphicFrame>
        <p:nvGraphicFramePr>
          <p:cNvPr id="5" name="İçerik Yer Tutucusu 4"/>
          <p:cNvGraphicFramePr>
            <a:graphicFrameLocks noGrp="1"/>
          </p:cNvGraphicFramePr>
          <p:nvPr>
            <p:ph sz="half" idx="1"/>
            <p:extLst/>
          </p:nvPr>
        </p:nvGraphicFramePr>
        <p:xfrm>
          <a:off x="600946" y="1756978"/>
          <a:ext cx="7262847" cy="3396298"/>
        </p:xfrm>
        <a:graphic>
          <a:graphicData uri="http://schemas.openxmlformats.org/drawingml/2006/table">
            <a:tbl>
              <a:tblPr firstRow="1" firstCol="1" bandRow="1" bandCol="1">
                <a:tableStyleId>{5C22544A-7EE6-4342-B048-85BDC9FD1C3A}</a:tableStyleId>
              </a:tblPr>
              <a:tblGrid>
                <a:gridCol w="4471264">
                  <a:extLst>
                    <a:ext uri="{9D8B030D-6E8A-4147-A177-3AD203B41FA5}">
                      <a16:colId xmlns="" xmlns:a16="http://schemas.microsoft.com/office/drawing/2014/main" val="2552404065"/>
                    </a:ext>
                  </a:extLst>
                </a:gridCol>
                <a:gridCol w="2791583">
                  <a:extLst>
                    <a:ext uri="{9D8B030D-6E8A-4147-A177-3AD203B41FA5}">
                      <a16:colId xmlns="" xmlns:a16="http://schemas.microsoft.com/office/drawing/2014/main" val="3381506835"/>
                    </a:ext>
                  </a:extLst>
                </a:gridCol>
              </a:tblGrid>
              <a:tr h="541122">
                <a:tc gridSpan="2">
                  <a:txBody>
                    <a:bodyPr/>
                    <a:lstStyle/>
                    <a:p>
                      <a:pPr algn="just">
                        <a:spcAft>
                          <a:spcPts val="0"/>
                        </a:spcAft>
                      </a:pPr>
                      <a:r>
                        <a:rPr lang="tr-TR" sz="2000" dirty="0">
                          <a:solidFill>
                            <a:schemeClr val="tx1"/>
                          </a:solidFill>
                          <a:effectLst/>
                        </a:rPr>
                        <a:t>İşçinin hizmet </a:t>
                      </a:r>
                      <a:r>
                        <a:rPr lang="tr-TR" sz="2000" dirty="0" smtClean="0">
                          <a:solidFill>
                            <a:schemeClr val="tx1"/>
                          </a:solidFill>
                          <a:effectLst/>
                        </a:rPr>
                        <a:t>süresi,</a:t>
                      </a:r>
                      <a:endParaRPr lang="tr-TR" sz="200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hMerge="1">
                  <a:txBody>
                    <a:bodyPr/>
                    <a:lstStyle/>
                    <a:p>
                      <a:endParaRPr lang="tr-TR"/>
                    </a:p>
                  </a:txBody>
                  <a:tcPr/>
                </a:tc>
                <a:extLst>
                  <a:ext uri="{0D108BD9-81ED-4DB2-BD59-A6C34878D82A}">
                    <a16:rowId xmlns="" xmlns:a16="http://schemas.microsoft.com/office/drawing/2014/main" val="3413972657"/>
                  </a:ext>
                </a:extLst>
              </a:tr>
              <a:tr h="713794">
                <a:tc>
                  <a:txBody>
                    <a:bodyPr/>
                    <a:lstStyle/>
                    <a:p>
                      <a:pPr algn="just">
                        <a:lnSpc>
                          <a:spcPct val="150000"/>
                        </a:lnSpc>
                        <a:spcAft>
                          <a:spcPts val="0"/>
                        </a:spcAft>
                      </a:pPr>
                      <a:r>
                        <a:rPr lang="tr-TR" sz="2000" dirty="0">
                          <a:solidFill>
                            <a:schemeClr val="tx1"/>
                          </a:solidFill>
                          <a:effectLst/>
                        </a:rPr>
                        <a:t>6 aydan az sürmüşse                 </a:t>
                      </a:r>
                      <a:endParaRPr lang="tr-TR" sz="200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dirty="0">
                          <a:effectLst/>
                        </a:rPr>
                        <a:t>3 hafta sonunda</a:t>
                      </a:r>
                      <a:endParaRPr lang="tr-TR" sz="2000" dirty="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3478053295"/>
                  </a:ext>
                </a:extLst>
              </a:tr>
              <a:tr h="713794">
                <a:tc>
                  <a:txBody>
                    <a:bodyPr/>
                    <a:lstStyle/>
                    <a:p>
                      <a:pPr algn="just">
                        <a:lnSpc>
                          <a:spcPct val="150000"/>
                        </a:lnSpc>
                        <a:spcAft>
                          <a:spcPts val="0"/>
                        </a:spcAft>
                      </a:pPr>
                      <a:r>
                        <a:rPr lang="tr-TR" sz="2000" dirty="0">
                          <a:solidFill>
                            <a:schemeClr val="tx1"/>
                          </a:solidFill>
                          <a:effectLst/>
                        </a:rPr>
                        <a:t>6 ay-1,5 yıl arası sürmüşse       </a:t>
                      </a:r>
                      <a:endParaRPr lang="tr-TR" sz="200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dirty="0">
                          <a:effectLst/>
                        </a:rPr>
                        <a:t>5 hafta sonunda</a:t>
                      </a:r>
                      <a:endParaRPr lang="tr-TR" sz="2000" dirty="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1166385820"/>
                  </a:ext>
                </a:extLst>
              </a:tr>
              <a:tr h="713794">
                <a:tc>
                  <a:txBody>
                    <a:bodyPr/>
                    <a:lstStyle/>
                    <a:p>
                      <a:pPr algn="just">
                        <a:lnSpc>
                          <a:spcPct val="150000"/>
                        </a:lnSpc>
                        <a:spcAft>
                          <a:spcPts val="0"/>
                        </a:spcAft>
                      </a:pPr>
                      <a:r>
                        <a:rPr lang="tr-TR" sz="2000" dirty="0">
                          <a:solidFill>
                            <a:schemeClr val="tx1"/>
                          </a:solidFill>
                          <a:effectLst/>
                        </a:rPr>
                        <a:t>1.5 yıl-3 yıl arası sürmüşse       </a:t>
                      </a:r>
                      <a:endParaRPr lang="tr-TR" sz="200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dirty="0">
                          <a:effectLst/>
                        </a:rPr>
                        <a:t>7 hafta sonunda</a:t>
                      </a:r>
                      <a:endParaRPr lang="tr-TR" sz="2000" dirty="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1561595320"/>
                  </a:ext>
                </a:extLst>
              </a:tr>
              <a:tr h="713794">
                <a:tc>
                  <a:txBody>
                    <a:bodyPr/>
                    <a:lstStyle/>
                    <a:p>
                      <a:pPr algn="just">
                        <a:lnSpc>
                          <a:spcPct val="150000"/>
                        </a:lnSpc>
                        <a:spcAft>
                          <a:spcPts val="0"/>
                        </a:spcAft>
                      </a:pPr>
                      <a:r>
                        <a:rPr lang="tr-TR" sz="2000" dirty="0">
                          <a:solidFill>
                            <a:schemeClr val="tx1"/>
                          </a:solidFill>
                          <a:effectLst/>
                        </a:rPr>
                        <a:t>3 yıldan fazla sürmüşse            </a:t>
                      </a:r>
                      <a:endParaRPr lang="tr-TR" sz="2000" dirty="0">
                        <a:solidFill>
                          <a:schemeClr val="tx1"/>
                        </a:solidFill>
                        <a:effectLst/>
                        <a:latin typeface="Times New Roman" panose="02020603050405020304" pitchFamily="18" charset="0"/>
                        <a:ea typeface="Times New Roman" panose="02020603050405020304" pitchFamily="18" charset="0"/>
                      </a:endParaRPr>
                    </a:p>
                  </a:txBody>
                  <a:tcPr marL="49763" marR="49763" marT="0" marB="0"/>
                </a:tc>
                <a:tc>
                  <a:txBody>
                    <a:bodyPr/>
                    <a:lstStyle/>
                    <a:p>
                      <a:pPr algn="just">
                        <a:lnSpc>
                          <a:spcPct val="150000"/>
                        </a:lnSpc>
                        <a:spcAft>
                          <a:spcPts val="0"/>
                        </a:spcAft>
                      </a:pPr>
                      <a:r>
                        <a:rPr lang="tr-TR" sz="2000" dirty="0">
                          <a:effectLst/>
                        </a:rPr>
                        <a:t>9 hafta sonunda</a:t>
                      </a:r>
                      <a:endParaRPr lang="tr-TR" sz="2000" dirty="0">
                        <a:effectLst/>
                        <a:latin typeface="Times New Roman" panose="02020603050405020304" pitchFamily="18" charset="0"/>
                        <a:ea typeface="Times New Roman" panose="02020603050405020304" pitchFamily="18" charset="0"/>
                      </a:endParaRPr>
                    </a:p>
                  </a:txBody>
                  <a:tcPr marL="49763" marR="49763" marT="0" marB="0"/>
                </a:tc>
                <a:extLst>
                  <a:ext uri="{0D108BD9-81ED-4DB2-BD59-A6C34878D82A}">
                    <a16:rowId xmlns="" xmlns:a16="http://schemas.microsoft.com/office/drawing/2014/main" val="260474087"/>
                  </a:ext>
                </a:extLst>
              </a:tr>
            </a:tbl>
          </a:graphicData>
        </a:graphic>
      </p:graphicFrame>
      <p:sp>
        <p:nvSpPr>
          <p:cNvPr id="2" name="Slayt Numarası Yer Tutucusu 1"/>
          <p:cNvSpPr>
            <a:spLocks noGrp="1"/>
          </p:cNvSpPr>
          <p:nvPr>
            <p:ph type="sldNum" sz="quarter" idx="12"/>
          </p:nvPr>
        </p:nvSpPr>
        <p:spPr>
          <a:xfrm>
            <a:off x="391944" y="5048772"/>
            <a:ext cx="7680853" cy="769326"/>
          </a:xfrm>
        </p:spPr>
        <p:txBody>
          <a:bodyPr/>
          <a:lstStyle/>
          <a:p>
            <a:pPr>
              <a:defRPr/>
            </a:pPr>
            <a:endParaRPr lang="tr-TR" sz="2322" dirty="0">
              <a:solidFill>
                <a:schemeClr val="bg1"/>
              </a:solidFill>
            </a:endParaRPr>
          </a:p>
          <a:p>
            <a:pPr algn="just">
              <a:defRPr/>
            </a:pPr>
            <a:r>
              <a:rPr lang="tr-TR" sz="1741" dirty="0">
                <a:solidFill>
                  <a:schemeClr val="tx1"/>
                </a:solidFill>
              </a:rPr>
              <a:t>iş sözleşmesi feshedilmiş sayılır. Özetle, yasal bildirim önellerine birer hafta ilave edilmiştir. </a:t>
            </a: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3520337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08177" y="456452"/>
            <a:ext cx="8229600" cy="649117"/>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sz="2902" b="1" dirty="0">
                <a:solidFill>
                  <a:schemeClr val="bg1"/>
                </a:solidFill>
              </a:rPr>
              <a:t>696 SAYILI KHK’YA GENEL BİR BAKIŞ</a:t>
            </a:r>
            <a:r>
              <a:rPr lang="tr-TR" b="1" dirty="0" smtClean="0">
                <a:solidFill>
                  <a:schemeClr val="bg1"/>
                </a:solidFill>
              </a:rPr>
              <a:t/>
            </a:r>
            <a:br>
              <a:rPr lang="tr-TR" b="1" dirty="0" smtClean="0">
                <a:solidFill>
                  <a:schemeClr val="bg1"/>
                </a:solidFill>
              </a:rPr>
            </a:br>
            <a:endParaRPr lang="tr-TR" sz="2902" b="1" dirty="0">
              <a:solidFill>
                <a:schemeClr val="bg1"/>
              </a:solidFill>
            </a:endParaRPr>
          </a:p>
        </p:txBody>
      </p:sp>
      <p:sp>
        <p:nvSpPr>
          <p:cNvPr id="3" name="İçerik Yer Tutucusu 2"/>
          <p:cNvSpPr>
            <a:spLocks noGrp="1"/>
          </p:cNvSpPr>
          <p:nvPr>
            <p:ph sz="half" idx="1"/>
          </p:nvPr>
        </p:nvSpPr>
        <p:spPr>
          <a:xfrm>
            <a:off x="511226" y="1841819"/>
            <a:ext cx="8255611" cy="3629156"/>
          </a:xfrm>
        </p:spPr>
        <p:txBody>
          <a:bodyPr>
            <a:noAutofit/>
          </a:bodyPr>
          <a:lstStyle/>
          <a:p>
            <a:pPr marL="0" indent="0" algn="just">
              <a:buNone/>
            </a:pPr>
            <a:endParaRPr lang="tr-TR" sz="2177" dirty="0"/>
          </a:p>
          <a:p>
            <a:pPr algn="just">
              <a:buFont typeface="Wingdings" panose="05000000000000000000" pitchFamily="2" charset="2"/>
              <a:buChar char="Ø"/>
            </a:pPr>
            <a:r>
              <a:rPr lang="tr-TR" sz="2400" dirty="0">
                <a:latin typeface="Garamond" panose="02020404030301010803" pitchFamily="18" charset="0"/>
              </a:rPr>
              <a:t>08.03.2018 tarihli ve 30354 (Mükerrer) sayılı Resmi </a:t>
            </a:r>
            <a:r>
              <a:rPr lang="tr-TR" sz="2400" dirty="0" err="1">
                <a:latin typeface="Garamond" panose="02020404030301010803" pitchFamily="18" charset="0"/>
              </a:rPr>
              <a:t>Gazete’de</a:t>
            </a:r>
            <a:r>
              <a:rPr lang="tr-TR" sz="2400" dirty="0">
                <a:latin typeface="Garamond" panose="02020404030301010803" pitchFamily="18" charset="0"/>
              </a:rPr>
              <a:t> yayımlanan 01.02.2018 tarihli ve 7079 sayılı Olağanüstü Hal Kapsamında Bazı Düzenlemeler Yapılması Hakkında Kanun Hükmünde Kararnamenin Değiştirilerek Kabul Edilmesine Dair Kanun ile </a:t>
            </a:r>
            <a:r>
              <a:rPr lang="tr-TR" sz="2400" b="1" dirty="0">
                <a:latin typeface="Garamond" panose="02020404030301010803" pitchFamily="18" charset="0"/>
              </a:rPr>
              <a:t>696 sayılı KHK TBMM’de kabul edilerek yasalaşmıştır. </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4</a:t>
            </a:fld>
            <a:endParaRPr lang="tr-TR" dirty="0"/>
          </a:p>
        </p:txBody>
      </p:sp>
      <p:sp>
        <p:nvSpPr>
          <p:cNvPr id="6" name="Rectangle 3"/>
          <p:cNvSpPr>
            <a:spLocks noChangeArrowheads="1"/>
          </p:cNvSpPr>
          <p:nvPr/>
        </p:nvSpPr>
        <p:spPr bwMode="auto">
          <a:xfrm>
            <a:off x="4504969" y="972739"/>
            <a:ext cx="134063"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663489" fontAlgn="base">
              <a:spcBef>
                <a:spcPct val="0"/>
              </a:spcBef>
              <a:spcAft>
                <a:spcPct val="0"/>
              </a:spcAft>
            </a:pPr>
            <a:endParaRPr lang="tr-TR" altLang="tr-TR" sz="1306" dirty="0"/>
          </a:p>
        </p:txBody>
      </p:sp>
    </p:spTree>
    <p:extLst>
      <p:ext uri="{BB962C8B-B14F-4D97-AF65-F5344CB8AC3E}">
        <p14:creationId xmlns:p14="http://schemas.microsoft.com/office/powerpoint/2010/main" val="2180866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80932" y="583336"/>
            <a:ext cx="8229600" cy="515306"/>
          </a:xfrm>
        </p:spPr>
        <p:txBody>
          <a:bodyPr>
            <a:normAutofit fontScale="90000"/>
          </a:bodyPr>
          <a:lstStyle/>
          <a:p>
            <a:r>
              <a:rPr lang="tr-TR" b="1" dirty="0" smtClean="0">
                <a:solidFill>
                  <a:schemeClr val="bg1"/>
                </a:solidFill>
              </a:rPr>
              <a:t>KIDEM TAZMİNATI</a:t>
            </a:r>
            <a:endParaRPr lang="tr-TR" sz="2902" dirty="0">
              <a:solidFill>
                <a:schemeClr val="bg1"/>
              </a:solidFill>
            </a:endParaRPr>
          </a:p>
        </p:txBody>
      </p:sp>
      <p:sp>
        <p:nvSpPr>
          <p:cNvPr id="3" name="İçerik Yer Tutucusu 2"/>
          <p:cNvSpPr>
            <a:spLocks noGrp="1"/>
          </p:cNvSpPr>
          <p:nvPr>
            <p:ph sz="half" idx="1"/>
          </p:nvPr>
        </p:nvSpPr>
        <p:spPr>
          <a:xfrm>
            <a:off x="862200" y="1965981"/>
            <a:ext cx="7824600" cy="3420153"/>
          </a:xfrm>
        </p:spPr>
        <p:txBody>
          <a:bodyPr/>
          <a:lstStyle/>
          <a:p>
            <a:pPr marL="0" indent="0" algn="just">
              <a:buNone/>
            </a:pPr>
            <a:endParaRPr lang="tr-TR" dirty="0"/>
          </a:p>
          <a:p>
            <a:pPr marL="0" indent="0" algn="just">
              <a:buNone/>
            </a:pPr>
            <a:r>
              <a:rPr lang="tr-TR" sz="2177" dirty="0"/>
              <a:t>Her tam hizmet yılı için 35 (</a:t>
            </a:r>
            <a:r>
              <a:rPr lang="tr-TR" sz="2177" dirty="0" err="1"/>
              <a:t>otuzbeş</a:t>
            </a:r>
            <a:r>
              <a:rPr lang="tr-TR" sz="2177" dirty="0"/>
              <a:t>) gün, işçinin </a:t>
            </a:r>
            <a:r>
              <a:rPr lang="tr-TR" sz="2177" b="1" dirty="0"/>
              <a:t>işverenin işini yaparken iş kazası veya meslek hastalığı</a:t>
            </a:r>
            <a:r>
              <a:rPr lang="tr-TR" sz="2177" dirty="0"/>
              <a:t> sonucu ölümü halinde ise 40 (kırk) günlük ücreti tutarında kıdem tazminatı ödenir.</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40</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1368155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52940" y="541972"/>
            <a:ext cx="8229600" cy="552338"/>
          </a:xfrm>
        </p:spPr>
        <p:txBody>
          <a:bodyPr>
            <a:normAutofit/>
          </a:bodyPr>
          <a:lstStyle/>
          <a:p>
            <a:r>
              <a:rPr lang="tr-TR" sz="2322" b="1" dirty="0">
                <a:solidFill>
                  <a:schemeClr val="bg1"/>
                </a:solidFill>
              </a:rPr>
              <a:t>696 S. KHK İLE İŞÇİ STATÜSÜNE GEÇİRİLEN İŞÇİLER / İŞÇİ (1)</a:t>
            </a:r>
          </a:p>
        </p:txBody>
      </p:sp>
      <p:graphicFrame>
        <p:nvGraphicFramePr>
          <p:cNvPr id="4" name="İçerik Yer Tutucusu 3"/>
          <p:cNvGraphicFramePr>
            <a:graphicFrameLocks noGrp="1"/>
          </p:cNvGraphicFramePr>
          <p:nvPr>
            <p:ph sz="half" idx="1"/>
            <p:extLst/>
          </p:nvPr>
        </p:nvGraphicFramePr>
        <p:xfrm>
          <a:off x="705448" y="1902953"/>
          <a:ext cx="8255611" cy="3388452"/>
        </p:xfrm>
        <a:graphic>
          <a:graphicData uri="http://schemas.openxmlformats.org/drawingml/2006/table">
            <a:tbl>
              <a:tblPr firstRow="1" bandRow="1">
                <a:tableStyleId>{5C22544A-7EE6-4342-B048-85BDC9FD1C3A}</a:tableStyleId>
              </a:tblPr>
              <a:tblGrid>
                <a:gridCol w="2222666">
                  <a:extLst>
                    <a:ext uri="{9D8B030D-6E8A-4147-A177-3AD203B41FA5}">
                      <a16:colId xmlns="" xmlns:a16="http://schemas.microsoft.com/office/drawing/2014/main" val="3917815657"/>
                    </a:ext>
                  </a:extLst>
                </a:gridCol>
                <a:gridCol w="4604091">
                  <a:extLst>
                    <a:ext uri="{9D8B030D-6E8A-4147-A177-3AD203B41FA5}">
                      <a16:colId xmlns="" xmlns:a16="http://schemas.microsoft.com/office/drawing/2014/main" val="1495205116"/>
                    </a:ext>
                  </a:extLst>
                </a:gridCol>
                <a:gridCol w="1428854">
                  <a:extLst>
                    <a:ext uri="{9D8B030D-6E8A-4147-A177-3AD203B41FA5}">
                      <a16:colId xmlns="" xmlns:a16="http://schemas.microsoft.com/office/drawing/2014/main" val="1697871902"/>
                    </a:ext>
                  </a:extLst>
                </a:gridCol>
              </a:tblGrid>
              <a:tr h="265404">
                <a:tc>
                  <a:txBody>
                    <a:bodyPr/>
                    <a:lstStyle/>
                    <a:p>
                      <a:endParaRPr lang="tr-TR" sz="1300" dirty="0"/>
                    </a:p>
                  </a:txBody>
                  <a:tcPr marL="66351" marR="66351" marT="33176" marB="33176"/>
                </a:tc>
                <a:tc>
                  <a:txBody>
                    <a:bodyPr/>
                    <a:lstStyle/>
                    <a:p>
                      <a:r>
                        <a:rPr lang="tr-TR" sz="1300" dirty="0" smtClean="0"/>
                        <a:t>696 s. KHK. Kapsamında Alınan İşçiler</a:t>
                      </a:r>
                      <a:endParaRPr lang="tr-TR" sz="1300" dirty="0"/>
                    </a:p>
                  </a:txBody>
                  <a:tcPr marL="66351" marR="66351" marT="33176" marB="33176"/>
                </a:tc>
                <a:tc>
                  <a:txBody>
                    <a:bodyPr/>
                    <a:lstStyle/>
                    <a:p>
                      <a:r>
                        <a:rPr lang="tr-TR" sz="1300" dirty="0" smtClean="0"/>
                        <a:t>İşçi</a:t>
                      </a:r>
                      <a:endParaRPr lang="tr-TR" sz="1300" dirty="0"/>
                    </a:p>
                  </a:txBody>
                  <a:tcPr marL="66351" marR="66351" marT="33176" marB="33176"/>
                </a:tc>
                <a:extLst>
                  <a:ext uri="{0D108BD9-81ED-4DB2-BD59-A6C34878D82A}">
                    <a16:rowId xmlns="" xmlns:a16="http://schemas.microsoft.com/office/drawing/2014/main" val="2430658435"/>
                  </a:ext>
                </a:extLst>
              </a:tr>
              <a:tr h="3123048">
                <a:tc>
                  <a:txBody>
                    <a:bodyPr/>
                    <a:lstStyle/>
                    <a:p>
                      <a:r>
                        <a:rPr lang="tr-TR" sz="1300" dirty="0" smtClean="0"/>
                        <a:t>Ücret Zamları</a:t>
                      </a:r>
                      <a:endParaRPr lang="tr-TR" sz="1300" dirty="0"/>
                    </a:p>
                  </a:txBody>
                  <a:tcPr marL="66351" marR="66351" marT="33176" marB="33176"/>
                </a:tc>
                <a:tc>
                  <a:txBody>
                    <a:bodyPr/>
                    <a:lstStyle/>
                    <a:p>
                      <a:r>
                        <a:rPr lang="tr-TR" sz="1300" b="0" kern="1200" dirty="0" smtClean="0">
                          <a:solidFill>
                            <a:schemeClr val="dk1"/>
                          </a:solidFill>
                          <a:effectLst/>
                          <a:latin typeface="+mn-lt"/>
                          <a:ea typeface="+mn-ea"/>
                          <a:cs typeface="+mn-cs"/>
                        </a:rPr>
                        <a:t>01.01.2018- 30.06.2018  (01.01.2018) % 4</a:t>
                      </a:r>
                    </a:p>
                    <a:p>
                      <a:r>
                        <a:rPr lang="tr-TR" sz="1300" b="0" kern="1200" dirty="0" smtClean="0">
                          <a:solidFill>
                            <a:schemeClr val="dk1"/>
                          </a:solidFill>
                          <a:effectLst/>
                          <a:latin typeface="+mn-lt"/>
                          <a:ea typeface="+mn-ea"/>
                          <a:cs typeface="+mn-cs"/>
                        </a:rPr>
                        <a:t>01.07.2018-31.12.2018   (30.06.2018) % 4</a:t>
                      </a:r>
                    </a:p>
                    <a:p>
                      <a:r>
                        <a:rPr lang="tr-TR" sz="1300" b="0" kern="1200" dirty="0" smtClean="0">
                          <a:solidFill>
                            <a:schemeClr val="dk1"/>
                          </a:solidFill>
                          <a:effectLst/>
                          <a:latin typeface="+mn-lt"/>
                          <a:ea typeface="+mn-ea"/>
                          <a:cs typeface="+mn-cs"/>
                        </a:rPr>
                        <a:t>01.01.2019-30.06.2019   (01.01.2019) % 4</a:t>
                      </a:r>
                    </a:p>
                    <a:p>
                      <a:r>
                        <a:rPr lang="tr-TR" sz="1300" b="0" kern="1200" dirty="0" smtClean="0">
                          <a:solidFill>
                            <a:schemeClr val="dk1"/>
                          </a:solidFill>
                          <a:effectLst/>
                          <a:latin typeface="+mn-lt"/>
                          <a:ea typeface="+mn-ea"/>
                          <a:cs typeface="+mn-cs"/>
                        </a:rPr>
                        <a:t>01.07.2019-31.12.2019   (30.06.2019)</a:t>
                      </a:r>
                      <a:r>
                        <a:rPr lang="tr-TR" sz="1300" b="0" kern="1200" baseline="0" dirty="0" smtClean="0">
                          <a:solidFill>
                            <a:schemeClr val="dk1"/>
                          </a:solidFill>
                          <a:effectLst/>
                          <a:latin typeface="+mn-lt"/>
                          <a:ea typeface="+mn-ea"/>
                          <a:cs typeface="+mn-cs"/>
                        </a:rPr>
                        <a:t> </a:t>
                      </a:r>
                      <a:r>
                        <a:rPr lang="tr-TR" sz="1300" b="0" kern="1200" dirty="0" smtClean="0">
                          <a:solidFill>
                            <a:schemeClr val="dk1"/>
                          </a:solidFill>
                          <a:effectLst/>
                          <a:latin typeface="+mn-lt"/>
                          <a:ea typeface="+mn-ea"/>
                          <a:cs typeface="+mn-cs"/>
                        </a:rPr>
                        <a:t>% 4 </a:t>
                      </a:r>
                    </a:p>
                    <a:p>
                      <a:r>
                        <a:rPr lang="tr-TR" sz="1300" b="0" kern="1200" dirty="0" smtClean="0">
                          <a:solidFill>
                            <a:schemeClr val="dk1"/>
                          </a:solidFill>
                          <a:effectLst/>
                          <a:latin typeface="+mn-lt"/>
                          <a:ea typeface="+mn-ea"/>
                          <a:cs typeface="+mn-cs"/>
                        </a:rPr>
                        <a:t>01.01.2020-30.06.2020   (01.01.2020) % 4</a:t>
                      </a:r>
                    </a:p>
                    <a:p>
                      <a:r>
                        <a:rPr lang="tr-TR" sz="1300" b="0" kern="1200" dirty="0" smtClean="0">
                          <a:solidFill>
                            <a:schemeClr val="dk1"/>
                          </a:solidFill>
                          <a:effectLst/>
                          <a:latin typeface="+mn-lt"/>
                          <a:ea typeface="+mn-ea"/>
                          <a:cs typeface="+mn-cs"/>
                        </a:rPr>
                        <a:t>01.07.2020-31.10.2020   (30.06.2020) % 4</a:t>
                      </a:r>
                      <a:endParaRPr lang="tr-TR" sz="1300" b="0" dirty="0"/>
                    </a:p>
                  </a:txBody>
                  <a:tcPr marL="66351" marR="66351" marT="33176" marB="33176"/>
                </a:tc>
                <a:tc>
                  <a:txBody>
                    <a:bodyPr/>
                    <a:lstStyle/>
                    <a:p>
                      <a:endParaRPr lang="tr-TR" sz="1300" dirty="0" smtClean="0"/>
                    </a:p>
                    <a:p>
                      <a:r>
                        <a:rPr lang="tr-TR" sz="1300" dirty="0" smtClean="0"/>
                        <a:t>Asgari ücretin altında kalmamak şartıyla</a:t>
                      </a:r>
                      <a:r>
                        <a:rPr lang="tr-TR" sz="1300" baseline="0" dirty="0" smtClean="0"/>
                        <a:t> tarafların iradesi ile belirlenir.</a:t>
                      </a:r>
                      <a:endParaRPr lang="tr-TR" sz="1300" dirty="0"/>
                    </a:p>
                  </a:txBody>
                  <a:tcPr marL="66351" marR="66351" marT="33176" marB="33176"/>
                </a:tc>
                <a:extLst>
                  <a:ext uri="{0D108BD9-81ED-4DB2-BD59-A6C34878D82A}">
                    <a16:rowId xmlns="" xmlns:a16="http://schemas.microsoft.com/office/drawing/2014/main" val="475136810"/>
                  </a:ext>
                </a:extLst>
              </a:tr>
            </a:tbl>
          </a:graphicData>
        </a:graphic>
      </p:graphicFrame>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41</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37197532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52940" y="528922"/>
            <a:ext cx="8229600" cy="552338"/>
          </a:xfrm>
        </p:spPr>
        <p:txBody>
          <a:bodyPr>
            <a:normAutofit/>
          </a:bodyPr>
          <a:lstStyle/>
          <a:p>
            <a:r>
              <a:rPr lang="tr-TR" sz="2032" b="1" dirty="0">
                <a:solidFill>
                  <a:schemeClr val="bg1"/>
                </a:solidFill>
              </a:rPr>
              <a:t>696 S. KHK İLE İŞÇİ STATÜSÜNE GEÇİRİLEN İŞÇİLER / İŞÇİ (2)</a:t>
            </a:r>
            <a:endParaRPr lang="tr-TR" sz="2032" dirty="0">
              <a:solidFill>
                <a:schemeClr val="bg1"/>
              </a:solidFill>
            </a:endParaRPr>
          </a:p>
        </p:txBody>
      </p:sp>
      <p:graphicFrame>
        <p:nvGraphicFramePr>
          <p:cNvPr id="4" name="İçerik Yer Tutucusu 3"/>
          <p:cNvGraphicFramePr>
            <a:graphicFrameLocks noGrp="1"/>
          </p:cNvGraphicFramePr>
          <p:nvPr>
            <p:ph sz="half" idx="1"/>
            <p:extLst/>
          </p:nvPr>
        </p:nvGraphicFramePr>
        <p:xfrm>
          <a:off x="548696" y="1756977"/>
          <a:ext cx="8307863" cy="3553046"/>
        </p:xfrm>
        <a:graphic>
          <a:graphicData uri="http://schemas.openxmlformats.org/drawingml/2006/table">
            <a:tbl>
              <a:tblPr firstRow="1" bandRow="1">
                <a:tableStyleId>{5C22544A-7EE6-4342-B048-85BDC9FD1C3A}</a:tableStyleId>
              </a:tblPr>
              <a:tblGrid>
                <a:gridCol w="2114731">
                  <a:extLst>
                    <a:ext uri="{9D8B030D-6E8A-4147-A177-3AD203B41FA5}">
                      <a16:colId xmlns="" xmlns:a16="http://schemas.microsoft.com/office/drawing/2014/main" val="3917815657"/>
                    </a:ext>
                  </a:extLst>
                </a:gridCol>
                <a:gridCol w="4833664">
                  <a:extLst>
                    <a:ext uri="{9D8B030D-6E8A-4147-A177-3AD203B41FA5}">
                      <a16:colId xmlns="" xmlns:a16="http://schemas.microsoft.com/office/drawing/2014/main" val="1495205116"/>
                    </a:ext>
                  </a:extLst>
                </a:gridCol>
                <a:gridCol w="1359468">
                  <a:extLst>
                    <a:ext uri="{9D8B030D-6E8A-4147-A177-3AD203B41FA5}">
                      <a16:colId xmlns="" xmlns:a16="http://schemas.microsoft.com/office/drawing/2014/main" val="1697871902"/>
                    </a:ext>
                  </a:extLst>
                </a:gridCol>
              </a:tblGrid>
              <a:tr h="269573">
                <a:tc>
                  <a:txBody>
                    <a:bodyPr/>
                    <a:lstStyle/>
                    <a:p>
                      <a:endParaRPr lang="tr-TR" sz="1300" dirty="0"/>
                    </a:p>
                  </a:txBody>
                  <a:tcPr marL="66351" marR="66351" marT="33176" marB="33176"/>
                </a:tc>
                <a:tc>
                  <a:txBody>
                    <a:bodyPr/>
                    <a:lstStyle/>
                    <a:p>
                      <a:r>
                        <a:rPr lang="tr-TR" sz="1300" dirty="0" smtClean="0"/>
                        <a:t>İşçi</a:t>
                      </a:r>
                      <a:r>
                        <a:rPr lang="tr-TR" sz="1300" baseline="0" dirty="0" smtClean="0"/>
                        <a:t> Statüsüne Geçirilen</a:t>
                      </a:r>
                      <a:r>
                        <a:rPr lang="tr-TR" sz="1300" dirty="0" smtClean="0"/>
                        <a:t> İşçiler</a:t>
                      </a:r>
                      <a:endParaRPr lang="tr-TR" sz="1300" dirty="0"/>
                    </a:p>
                  </a:txBody>
                  <a:tcPr marL="66351" marR="66351" marT="33176" marB="33176"/>
                </a:tc>
                <a:tc>
                  <a:txBody>
                    <a:bodyPr/>
                    <a:lstStyle/>
                    <a:p>
                      <a:r>
                        <a:rPr lang="tr-TR" sz="1300" dirty="0" smtClean="0"/>
                        <a:t>İşçi</a:t>
                      </a:r>
                      <a:endParaRPr lang="tr-TR" sz="1300" dirty="0"/>
                    </a:p>
                  </a:txBody>
                  <a:tcPr marL="66351" marR="66351" marT="33176" marB="33176"/>
                </a:tc>
                <a:extLst>
                  <a:ext uri="{0D108BD9-81ED-4DB2-BD59-A6C34878D82A}">
                    <a16:rowId xmlns="" xmlns:a16="http://schemas.microsoft.com/office/drawing/2014/main" val="2430658435"/>
                  </a:ext>
                </a:extLst>
              </a:tr>
              <a:tr h="269573">
                <a:tc>
                  <a:txBody>
                    <a:bodyPr/>
                    <a:lstStyle/>
                    <a:p>
                      <a:r>
                        <a:rPr lang="tr-TR" sz="1300" b="0" dirty="0" smtClean="0">
                          <a:latin typeface="Times New Roman" panose="02020603050405020304" pitchFamily="18" charset="0"/>
                          <a:cs typeface="Times New Roman" panose="02020603050405020304" pitchFamily="18" charset="0"/>
                        </a:rPr>
                        <a:t>İkramiye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Ekim ve Nisan </a:t>
                      </a:r>
                      <a:r>
                        <a:rPr lang="tr-TR" sz="1300" b="0" baseline="0" dirty="0" smtClean="0">
                          <a:latin typeface="Times New Roman" panose="02020603050405020304" pitchFamily="18" charset="0"/>
                          <a:cs typeface="Times New Roman" panose="02020603050405020304" pitchFamily="18" charset="0"/>
                        </a:rPr>
                        <a:t>aylarında 5’er günlük</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1662166291"/>
                  </a:ext>
                </a:extLst>
              </a:tr>
              <a:tr h="471753">
                <a:tc>
                  <a:txBody>
                    <a:bodyPr/>
                    <a:lstStyle/>
                    <a:p>
                      <a:r>
                        <a:rPr lang="tr-TR" sz="1300" b="0" dirty="0" smtClean="0">
                          <a:latin typeface="Times New Roman" panose="02020603050405020304" pitchFamily="18" charset="0"/>
                          <a:cs typeface="Times New Roman" panose="02020603050405020304" pitchFamily="18" charset="0"/>
                        </a:rPr>
                        <a:t>Çocuk</a:t>
                      </a:r>
                      <a:r>
                        <a:rPr lang="tr-TR" sz="1300" b="0" baseline="0" dirty="0" smtClean="0">
                          <a:latin typeface="Times New Roman" panose="02020603050405020304" pitchFamily="18" charset="0"/>
                          <a:cs typeface="Times New Roman" panose="02020603050405020304" pitchFamily="18" charset="0"/>
                        </a:rPr>
                        <a:t> Yardımı</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25.00.-TL/Ay</a:t>
                      </a:r>
                      <a:r>
                        <a:rPr lang="tr-TR" sz="1300" b="0" baseline="0" dirty="0" smtClean="0">
                          <a:latin typeface="Times New Roman" panose="02020603050405020304" pitchFamily="18" charset="0"/>
                          <a:cs typeface="Times New Roman" panose="02020603050405020304" pitchFamily="18" charset="0"/>
                        </a:rPr>
                        <a:t>  (3 çocuğa kadar)</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endParaRPr lang="tr-TR" sz="1300" dirty="0" smtClean="0"/>
                    </a:p>
                    <a:p>
                      <a:r>
                        <a:rPr lang="tr-TR" sz="1300" dirty="0" smtClean="0"/>
                        <a:t>-</a:t>
                      </a:r>
                      <a:endParaRPr lang="tr-TR" sz="1300" dirty="0"/>
                    </a:p>
                  </a:txBody>
                  <a:tcPr marL="66351" marR="66351" marT="33176" marB="33176"/>
                </a:tc>
                <a:extLst>
                  <a:ext uri="{0D108BD9-81ED-4DB2-BD59-A6C34878D82A}">
                    <a16:rowId xmlns="" xmlns:a16="http://schemas.microsoft.com/office/drawing/2014/main" val="475136810"/>
                  </a:ext>
                </a:extLst>
              </a:tr>
              <a:tr h="353165">
                <a:tc>
                  <a:txBody>
                    <a:bodyPr/>
                    <a:lstStyle/>
                    <a:p>
                      <a:r>
                        <a:rPr lang="tr-TR" sz="1300" dirty="0" smtClean="0">
                          <a:latin typeface="Times New Roman" panose="02020603050405020304" pitchFamily="18" charset="0"/>
                          <a:cs typeface="Times New Roman" panose="02020603050405020304" pitchFamily="18" charset="0"/>
                        </a:rPr>
                        <a:t>Yemek</a:t>
                      </a:r>
                      <a:r>
                        <a:rPr lang="tr-TR" sz="1300" baseline="0" dirty="0" smtClean="0">
                          <a:latin typeface="Times New Roman" panose="02020603050405020304" pitchFamily="18" charset="0"/>
                          <a:cs typeface="Times New Roman" panose="02020603050405020304" pitchFamily="18" charset="0"/>
                        </a:rPr>
                        <a:t> Yardımı</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Mevcut</a:t>
                      </a:r>
                      <a:r>
                        <a:rPr lang="tr-TR" sz="1300" b="0" baseline="0" dirty="0" smtClean="0">
                          <a:latin typeface="Times New Roman" panose="02020603050405020304" pitchFamily="18" charset="0"/>
                          <a:cs typeface="Times New Roman" panose="02020603050405020304" pitchFamily="18" charset="0"/>
                        </a:rPr>
                        <a:t> Verilen Bedel, 5,00.-TL/Gün (Fiilen çalışılan gün)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4062026548"/>
                  </a:ext>
                </a:extLst>
              </a:tr>
              <a:tr h="353165">
                <a:tc>
                  <a:txBody>
                    <a:bodyPr/>
                    <a:lstStyle/>
                    <a:p>
                      <a:r>
                        <a:rPr lang="tr-TR" sz="1300" dirty="0" smtClean="0">
                          <a:latin typeface="Times New Roman" panose="02020603050405020304" pitchFamily="18" charset="0"/>
                          <a:cs typeface="Times New Roman" panose="02020603050405020304" pitchFamily="18" charset="0"/>
                        </a:rPr>
                        <a:t>Taşıt Yardımı</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Mevcut Uygulama</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206096024"/>
                  </a:ext>
                </a:extLst>
              </a:tr>
              <a:tr h="353165">
                <a:tc>
                  <a:txBody>
                    <a:bodyPr/>
                    <a:lstStyle/>
                    <a:p>
                      <a:r>
                        <a:rPr lang="tr-TR" sz="1300" dirty="0" smtClean="0">
                          <a:latin typeface="Times New Roman" panose="02020603050405020304" pitchFamily="18" charset="0"/>
                          <a:cs typeface="Times New Roman" panose="02020603050405020304" pitchFamily="18" charset="0"/>
                        </a:rPr>
                        <a:t>Yakacak Yardımı</a:t>
                      </a: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30,00.-TL/Ay</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894583101"/>
                  </a:ext>
                </a:extLst>
              </a:tr>
              <a:tr h="1482652">
                <a:tc>
                  <a:txBody>
                    <a:bodyPr/>
                    <a:lstStyle/>
                    <a:p>
                      <a:r>
                        <a:rPr lang="tr-TR" sz="1300" dirty="0" smtClean="0">
                          <a:latin typeface="Times New Roman" panose="02020603050405020304" pitchFamily="18" charset="0"/>
                          <a:cs typeface="Times New Roman" panose="02020603050405020304" pitchFamily="18" charset="0"/>
                        </a:rPr>
                        <a:t>Sorumluluk Primi</a:t>
                      </a:r>
                    </a:p>
                    <a:p>
                      <a:r>
                        <a:rPr lang="tr-TR" sz="1300" dirty="0" smtClean="0">
                          <a:latin typeface="Times New Roman" panose="02020603050405020304" pitchFamily="18" charset="0"/>
                          <a:cs typeface="Times New Roman" panose="02020603050405020304" pitchFamily="18" charset="0"/>
                        </a:rPr>
                        <a:t>1- Direksiyon Primi</a:t>
                      </a:r>
                    </a:p>
                    <a:p>
                      <a:endParaRPr lang="tr-TR" sz="1300" dirty="0" smtClean="0">
                        <a:latin typeface="Times New Roman" panose="02020603050405020304" pitchFamily="18" charset="0"/>
                        <a:cs typeface="Times New Roman" panose="02020603050405020304" pitchFamily="18" charset="0"/>
                      </a:endParaRPr>
                    </a:p>
                    <a:p>
                      <a:r>
                        <a:rPr lang="tr-TR" sz="1300" dirty="0" smtClean="0">
                          <a:latin typeface="Times New Roman" panose="02020603050405020304" pitchFamily="18" charset="0"/>
                          <a:cs typeface="Times New Roman" panose="02020603050405020304" pitchFamily="18" charset="0"/>
                        </a:rPr>
                        <a:t>2- Silah Tazminatı</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endParaRPr lang="tr-TR" sz="1300" b="0" dirty="0" smtClean="0">
                        <a:latin typeface="Times New Roman" panose="02020603050405020304" pitchFamily="18" charset="0"/>
                        <a:cs typeface="Times New Roman" panose="02020603050405020304" pitchFamily="18" charset="0"/>
                      </a:endParaRPr>
                    </a:p>
                    <a:p>
                      <a:r>
                        <a:rPr lang="tr-TR" sz="1300" b="0" dirty="0" smtClean="0">
                          <a:latin typeface="Times New Roman" panose="02020603050405020304" pitchFamily="18" charset="0"/>
                          <a:cs typeface="Times New Roman" panose="02020603050405020304" pitchFamily="18" charset="0"/>
                        </a:rPr>
                        <a:t>Şoför, Operatör</a:t>
                      </a:r>
                      <a:r>
                        <a:rPr lang="tr-TR" sz="1300" b="0" baseline="0" dirty="0" smtClean="0">
                          <a:latin typeface="Times New Roman" panose="02020603050405020304" pitchFamily="18" charset="0"/>
                          <a:cs typeface="Times New Roman" panose="02020603050405020304" pitchFamily="18" charset="0"/>
                        </a:rPr>
                        <a:t> ve yardımcılarına 2,00.TL/Gün (Fiilen çalışılan gün)</a:t>
                      </a:r>
                    </a:p>
                    <a:p>
                      <a:endParaRPr lang="tr-TR" sz="1300" b="0" baseline="0" dirty="0" smtClean="0">
                        <a:latin typeface="Times New Roman" panose="02020603050405020304" pitchFamily="18" charset="0"/>
                        <a:cs typeface="Times New Roman" panose="02020603050405020304" pitchFamily="18" charset="0"/>
                      </a:endParaRPr>
                    </a:p>
                    <a:p>
                      <a:r>
                        <a:rPr lang="tr-TR" sz="1300" b="0" baseline="0" dirty="0" smtClean="0">
                          <a:latin typeface="Times New Roman" panose="02020603050405020304" pitchFamily="18" charset="0"/>
                          <a:cs typeface="Times New Roman" panose="02020603050405020304" pitchFamily="18" charset="0"/>
                        </a:rPr>
                        <a:t>Ateşli silahlı güvenlik görevlilerine fiilen çalışılan günler için 2,00.-TL/Gün</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3493631215"/>
                  </a:ext>
                </a:extLst>
              </a:tr>
            </a:tbl>
          </a:graphicData>
        </a:graphic>
      </p:graphicFrame>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42</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1129898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43609" y="621353"/>
            <a:ext cx="8229600" cy="418006"/>
          </a:xfrm>
        </p:spPr>
        <p:txBody>
          <a:bodyPr>
            <a:normAutofit/>
          </a:bodyPr>
          <a:lstStyle/>
          <a:p>
            <a:r>
              <a:rPr lang="tr-TR" sz="2032" b="1" dirty="0">
                <a:solidFill>
                  <a:schemeClr val="bg1"/>
                </a:solidFill>
              </a:rPr>
              <a:t>696 S. KHK İLE İŞÇİ STATÜSÜNE GEÇİRİLEN İŞÇİLER / İŞÇİ (3)</a:t>
            </a:r>
            <a:endParaRPr lang="tr-TR" sz="2032" dirty="0">
              <a:solidFill>
                <a:schemeClr val="bg1"/>
              </a:solidFill>
            </a:endParaRPr>
          </a:p>
        </p:txBody>
      </p:sp>
      <p:graphicFrame>
        <p:nvGraphicFramePr>
          <p:cNvPr id="4" name="İçerik Yer Tutucusu 3"/>
          <p:cNvGraphicFramePr>
            <a:graphicFrameLocks noGrp="1"/>
          </p:cNvGraphicFramePr>
          <p:nvPr>
            <p:ph sz="half" idx="1"/>
            <p:extLst/>
          </p:nvPr>
        </p:nvGraphicFramePr>
        <p:xfrm>
          <a:off x="496445" y="1652475"/>
          <a:ext cx="8464614" cy="4981304"/>
        </p:xfrm>
        <a:graphic>
          <a:graphicData uri="http://schemas.openxmlformats.org/drawingml/2006/table">
            <a:tbl>
              <a:tblPr firstRow="1" bandRow="1">
                <a:tableStyleId>{5C22544A-7EE6-4342-B048-85BDC9FD1C3A}</a:tableStyleId>
              </a:tblPr>
              <a:tblGrid>
                <a:gridCol w="2154631">
                  <a:extLst>
                    <a:ext uri="{9D8B030D-6E8A-4147-A177-3AD203B41FA5}">
                      <a16:colId xmlns="" xmlns:a16="http://schemas.microsoft.com/office/drawing/2014/main" val="3917815657"/>
                    </a:ext>
                  </a:extLst>
                </a:gridCol>
                <a:gridCol w="3950151">
                  <a:extLst>
                    <a:ext uri="{9D8B030D-6E8A-4147-A177-3AD203B41FA5}">
                      <a16:colId xmlns="" xmlns:a16="http://schemas.microsoft.com/office/drawing/2014/main" val="1495205116"/>
                    </a:ext>
                  </a:extLst>
                </a:gridCol>
                <a:gridCol w="2359832">
                  <a:extLst>
                    <a:ext uri="{9D8B030D-6E8A-4147-A177-3AD203B41FA5}">
                      <a16:colId xmlns="" xmlns:a16="http://schemas.microsoft.com/office/drawing/2014/main" val="1697871902"/>
                    </a:ext>
                  </a:extLst>
                </a:gridCol>
              </a:tblGrid>
              <a:tr h="265404">
                <a:tc>
                  <a:txBody>
                    <a:bodyPr/>
                    <a:lstStyle/>
                    <a:p>
                      <a:endParaRPr lang="tr-TR" sz="1300" dirty="0"/>
                    </a:p>
                  </a:txBody>
                  <a:tcPr marL="66351" marR="66351" marT="33176" marB="33176"/>
                </a:tc>
                <a:tc>
                  <a:txBody>
                    <a:bodyPr/>
                    <a:lstStyle/>
                    <a:p>
                      <a:r>
                        <a:rPr lang="tr-TR" sz="1300" dirty="0" smtClean="0"/>
                        <a:t>İşçi</a:t>
                      </a:r>
                      <a:r>
                        <a:rPr lang="tr-TR" sz="1300" baseline="0" dirty="0" smtClean="0"/>
                        <a:t> Statüsüne Geçirilen</a:t>
                      </a:r>
                      <a:r>
                        <a:rPr lang="tr-TR" sz="1300" dirty="0" smtClean="0"/>
                        <a:t> İşçiler</a:t>
                      </a:r>
                      <a:endParaRPr lang="tr-TR" sz="1300" dirty="0"/>
                    </a:p>
                  </a:txBody>
                  <a:tcPr marL="66351" marR="66351" marT="33176" marB="33176"/>
                </a:tc>
                <a:tc>
                  <a:txBody>
                    <a:bodyPr/>
                    <a:lstStyle/>
                    <a:p>
                      <a:r>
                        <a:rPr lang="tr-TR" sz="1300" dirty="0" smtClean="0"/>
                        <a:t>İşçi</a:t>
                      </a:r>
                      <a:endParaRPr lang="tr-TR" sz="1300" dirty="0"/>
                    </a:p>
                  </a:txBody>
                  <a:tcPr marL="66351" marR="66351" marT="33176" marB="33176"/>
                </a:tc>
                <a:extLst>
                  <a:ext uri="{0D108BD9-81ED-4DB2-BD59-A6C34878D82A}">
                    <a16:rowId xmlns="" xmlns:a16="http://schemas.microsoft.com/office/drawing/2014/main" val="2430658435"/>
                  </a:ext>
                </a:extLst>
              </a:tr>
              <a:tr h="1304903">
                <a:tc>
                  <a:txBody>
                    <a:bodyPr/>
                    <a:lstStyle/>
                    <a:p>
                      <a:r>
                        <a:rPr lang="tr-TR" sz="1300" b="0" dirty="0" smtClean="0">
                          <a:latin typeface="Times New Roman" panose="02020603050405020304" pitchFamily="18" charset="0"/>
                          <a:cs typeface="Times New Roman" panose="02020603050405020304" pitchFamily="18" charset="0"/>
                        </a:rPr>
                        <a:t>Öğrenim Yardımı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200" b="0" dirty="0" smtClean="0">
                          <a:latin typeface="Times New Roman" panose="02020603050405020304" pitchFamily="18" charset="0"/>
                          <a:cs typeface="Times New Roman" panose="02020603050405020304" pitchFamily="18" charset="0"/>
                        </a:rPr>
                        <a:t>Yılda bir kez Eylül ayında;</a:t>
                      </a:r>
                    </a:p>
                    <a:p>
                      <a:r>
                        <a:rPr lang="tr-TR" sz="1200" b="0" dirty="0" smtClean="0">
                          <a:latin typeface="Times New Roman" panose="02020603050405020304" pitchFamily="18" charset="0"/>
                          <a:cs typeface="Times New Roman" panose="02020603050405020304" pitchFamily="18" charset="0"/>
                        </a:rPr>
                        <a:t>İlkokul</a:t>
                      </a:r>
                      <a:r>
                        <a:rPr lang="tr-TR" sz="1200" b="0" baseline="0" dirty="0" smtClean="0">
                          <a:latin typeface="Times New Roman" panose="02020603050405020304" pitchFamily="18" charset="0"/>
                          <a:cs typeface="Times New Roman" panose="02020603050405020304" pitchFamily="18" charset="0"/>
                        </a:rPr>
                        <a:t> için        100,00.-TL</a:t>
                      </a:r>
                    </a:p>
                    <a:p>
                      <a:r>
                        <a:rPr lang="tr-TR" sz="1200" b="0" baseline="0" dirty="0" smtClean="0">
                          <a:latin typeface="Times New Roman" panose="02020603050405020304" pitchFamily="18" charset="0"/>
                          <a:cs typeface="Times New Roman" panose="02020603050405020304" pitchFamily="18" charset="0"/>
                        </a:rPr>
                        <a:t>Ortaokul için     110,00.-TL</a:t>
                      </a:r>
                    </a:p>
                    <a:p>
                      <a:r>
                        <a:rPr lang="tr-TR" sz="1200" b="0" baseline="0" dirty="0" smtClean="0">
                          <a:latin typeface="Times New Roman" panose="02020603050405020304" pitchFamily="18" charset="0"/>
                          <a:cs typeface="Times New Roman" panose="02020603050405020304" pitchFamily="18" charset="0"/>
                        </a:rPr>
                        <a:t>Lise ve Dengi Okullar için 120,00.-TL</a:t>
                      </a:r>
                    </a:p>
                    <a:p>
                      <a:r>
                        <a:rPr lang="tr-TR" sz="1200" b="0" baseline="0" dirty="0" smtClean="0">
                          <a:latin typeface="Times New Roman" panose="02020603050405020304" pitchFamily="18" charset="0"/>
                          <a:cs typeface="Times New Roman" panose="02020603050405020304" pitchFamily="18" charset="0"/>
                        </a:rPr>
                        <a:t>Yüksekokul ve Üniversite için (okulun normal eğitim süresi +1 yıl süreyle sınırlı </a:t>
                      </a:r>
                    </a:p>
                    <a:p>
                      <a:r>
                        <a:rPr lang="tr-TR" sz="1200" b="0" baseline="0" dirty="0" smtClean="0">
                          <a:latin typeface="Times New Roman" panose="02020603050405020304" pitchFamily="18" charset="0"/>
                          <a:cs typeface="Times New Roman" panose="02020603050405020304" pitchFamily="18" charset="0"/>
                        </a:rPr>
                        <a:t>140,00.TL</a:t>
                      </a:r>
                      <a:endParaRPr lang="tr-TR" sz="12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1662166291"/>
                  </a:ext>
                </a:extLst>
              </a:tr>
              <a:tr h="464457">
                <a:tc>
                  <a:txBody>
                    <a:bodyPr/>
                    <a:lstStyle/>
                    <a:p>
                      <a:r>
                        <a:rPr lang="tr-TR" sz="1300" b="0" baseline="0" dirty="0" smtClean="0">
                          <a:latin typeface="Times New Roman" panose="02020603050405020304" pitchFamily="18" charset="0"/>
                          <a:cs typeface="Times New Roman" panose="02020603050405020304" pitchFamily="18" charset="0"/>
                        </a:rPr>
                        <a:t>Bayram Yardımı</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Her yıl Ramazan</a:t>
                      </a:r>
                      <a:r>
                        <a:rPr lang="tr-TR" sz="1300" b="0" baseline="0" dirty="0" smtClean="0">
                          <a:latin typeface="Times New Roman" panose="02020603050405020304" pitchFamily="18" charset="0"/>
                          <a:cs typeface="Times New Roman" panose="02020603050405020304" pitchFamily="18" charset="0"/>
                        </a:rPr>
                        <a:t> ve Kurban Bayramından bir hafta önce 7</a:t>
                      </a:r>
                      <a:r>
                        <a:rPr lang="tr-TR" sz="1300" b="0" dirty="0" smtClean="0">
                          <a:latin typeface="Times New Roman" panose="02020603050405020304" pitchFamily="18" charset="0"/>
                          <a:cs typeface="Times New Roman" panose="02020603050405020304" pitchFamily="18" charset="0"/>
                        </a:rPr>
                        <a:t>5.00.-TL</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p>
                    <a:p>
                      <a:endParaRPr lang="tr-TR" sz="1300" dirty="0"/>
                    </a:p>
                  </a:txBody>
                  <a:tcPr marL="66351" marR="66351" marT="33176" marB="33176"/>
                </a:tc>
                <a:extLst>
                  <a:ext uri="{0D108BD9-81ED-4DB2-BD59-A6C34878D82A}">
                    <a16:rowId xmlns="" xmlns:a16="http://schemas.microsoft.com/office/drawing/2014/main" val="475136810"/>
                  </a:ext>
                </a:extLst>
              </a:tr>
              <a:tr h="862563">
                <a:tc>
                  <a:txBody>
                    <a:bodyPr/>
                    <a:lstStyle/>
                    <a:p>
                      <a:r>
                        <a:rPr lang="tr-TR" sz="1300" baseline="0" dirty="0" smtClean="0">
                          <a:latin typeface="Times New Roman" panose="02020603050405020304" pitchFamily="18" charset="0"/>
                          <a:cs typeface="Times New Roman" panose="02020603050405020304" pitchFamily="18" charset="0"/>
                        </a:rPr>
                        <a:t>Evlenme Yardımı</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İşyerinde çalışan işçilerin evlenmeleri halinde</a:t>
                      </a:r>
                      <a:r>
                        <a:rPr lang="tr-TR" sz="1300" b="0" baseline="0" dirty="0" smtClean="0">
                          <a:latin typeface="Times New Roman" panose="02020603050405020304" pitchFamily="18" charset="0"/>
                          <a:cs typeface="Times New Roman" panose="02020603050405020304" pitchFamily="18" charset="0"/>
                        </a:rPr>
                        <a:t> 140,00.-TL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latin typeface="Times New Roman" panose="02020603050405020304" pitchFamily="18" charset="0"/>
                          <a:cs typeface="Times New Roman" panose="02020603050405020304" pitchFamily="18" charset="0"/>
                        </a:rPr>
                        <a:t>SGK Çeyiz</a:t>
                      </a:r>
                      <a:r>
                        <a:rPr lang="tr-TR" sz="1300" baseline="0" dirty="0" smtClean="0">
                          <a:latin typeface="Times New Roman" panose="02020603050405020304" pitchFamily="18" charset="0"/>
                          <a:cs typeface="Times New Roman" panose="02020603050405020304" pitchFamily="18" charset="0"/>
                        </a:rPr>
                        <a:t> Yardımı; Ölüm/Yetim aylığı alanların başvurusu halinde aylığın 24 katı tutarında, Evlenme Yardımı</a:t>
                      </a:r>
                      <a:endParaRPr lang="tr-TR" sz="1300" dirty="0">
                        <a:latin typeface="Times New Roman" panose="02020603050405020304" pitchFamily="18" charset="0"/>
                        <a:cs typeface="Times New Roman" panose="02020603050405020304" pitchFamily="18" charset="0"/>
                      </a:endParaRPr>
                    </a:p>
                  </a:txBody>
                  <a:tcPr marL="66351" marR="66351" marT="33176" marB="33176"/>
                </a:tc>
                <a:extLst>
                  <a:ext uri="{0D108BD9-81ED-4DB2-BD59-A6C34878D82A}">
                    <a16:rowId xmlns="" xmlns:a16="http://schemas.microsoft.com/office/drawing/2014/main" val="4062026548"/>
                  </a:ext>
                </a:extLst>
              </a:tr>
              <a:tr h="1061616">
                <a:tc>
                  <a:txBody>
                    <a:bodyPr/>
                    <a:lstStyle/>
                    <a:p>
                      <a:r>
                        <a:rPr lang="tr-TR" sz="1300" dirty="0" smtClean="0">
                          <a:latin typeface="Times New Roman" panose="02020603050405020304" pitchFamily="18" charset="0"/>
                          <a:cs typeface="Times New Roman" panose="02020603050405020304" pitchFamily="18" charset="0"/>
                        </a:rPr>
                        <a:t>Doğum</a:t>
                      </a:r>
                      <a:r>
                        <a:rPr lang="tr-TR" sz="1300" baseline="0" dirty="0" smtClean="0">
                          <a:latin typeface="Times New Roman" panose="02020603050405020304" pitchFamily="18" charset="0"/>
                          <a:cs typeface="Times New Roman" panose="02020603050405020304" pitchFamily="18" charset="0"/>
                        </a:rPr>
                        <a:t> </a:t>
                      </a:r>
                      <a:r>
                        <a:rPr lang="tr-TR" sz="1300" dirty="0" smtClean="0">
                          <a:latin typeface="Times New Roman" panose="02020603050405020304" pitchFamily="18" charset="0"/>
                          <a:cs typeface="Times New Roman" panose="02020603050405020304" pitchFamily="18" charset="0"/>
                        </a:rPr>
                        <a:t>Yardımı</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Birinci çocuklarından dolayı 300 TL</a:t>
                      </a:r>
                    </a:p>
                    <a:p>
                      <a:r>
                        <a:rPr lang="tr-TR" sz="1300" b="0" dirty="0" smtClean="0">
                          <a:latin typeface="Times New Roman" panose="02020603050405020304" pitchFamily="18" charset="0"/>
                          <a:cs typeface="Times New Roman" panose="02020603050405020304" pitchFamily="18" charset="0"/>
                        </a:rPr>
                        <a:t>İkinci çocuklarından dolayı 400 TL,</a:t>
                      </a:r>
                    </a:p>
                    <a:p>
                      <a:r>
                        <a:rPr lang="tr-TR" sz="1300" b="0" dirty="0" smtClean="0">
                          <a:latin typeface="Times New Roman" panose="02020603050405020304" pitchFamily="18" charset="0"/>
                          <a:cs typeface="Times New Roman" panose="02020603050405020304" pitchFamily="18" charset="0"/>
                        </a:rPr>
                        <a:t>Üçüncü ve sonraki çocuklarından dolayı da 600 TL</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pPr algn="just"/>
                      <a:r>
                        <a:rPr lang="tr-TR" sz="1300" b="0" dirty="0" smtClean="0">
                          <a:latin typeface="Times New Roman" panose="02020603050405020304" pitchFamily="18" charset="0"/>
                          <a:cs typeface="Times New Roman" panose="02020603050405020304" pitchFamily="18" charset="0"/>
                        </a:rPr>
                        <a:t>Birinci çocuklarından dolayı 300 TL, İkinci çocuklarından dolayı 400 TL, Üçüncü ve sonraki çocuklarından dolayı da 600 TL</a:t>
                      </a:r>
                    </a:p>
                    <a:p>
                      <a:endParaRPr lang="tr-TR" sz="1300" dirty="0"/>
                    </a:p>
                  </a:txBody>
                  <a:tcPr marL="66351" marR="66351" marT="33176" marB="33176"/>
                </a:tc>
                <a:extLst>
                  <a:ext uri="{0D108BD9-81ED-4DB2-BD59-A6C34878D82A}">
                    <a16:rowId xmlns="" xmlns:a16="http://schemas.microsoft.com/office/drawing/2014/main" val="206096024"/>
                  </a:ext>
                </a:extLst>
              </a:tr>
              <a:tr h="951031">
                <a:tc>
                  <a:txBody>
                    <a:bodyPr/>
                    <a:lstStyle/>
                    <a:p>
                      <a:r>
                        <a:rPr lang="tr-TR" sz="1300" dirty="0" smtClean="0">
                          <a:latin typeface="Times New Roman" panose="02020603050405020304" pitchFamily="18" charset="0"/>
                          <a:cs typeface="Times New Roman" panose="02020603050405020304" pitchFamily="18" charset="0"/>
                        </a:rPr>
                        <a:t>Hastalık Yardımı</a:t>
                      </a:r>
                    </a:p>
                  </a:txBody>
                  <a:tcPr marL="66351" marR="66351" marT="33176" marB="33176"/>
                </a:tc>
                <a:tc>
                  <a:txBody>
                    <a:bodyPr/>
                    <a:lstStyle/>
                    <a:p>
                      <a:r>
                        <a:rPr lang="tr-TR" sz="1200" b="0" dirty="0" smtClean="0">
                          <a:latin typeface="Times New Roman" panose="02020603050405020304" pitchFamily="18" charset="0"/>
                          <a:cs typeface="Times New Roman" panose="02020603050405020304" pitchFamily="18" charset="0"/>
                        </a:rPr>
                        <a:t>1- 3 gün ve daha fazla istirahatlerde </a:t>
                      </a:r>
                      <a:r>
                        <a:rPr lang="tr-TR" sz="1200" b="0" dirty="0" err="1" smtClean="0">
                          <a:latin typeface="Times New Roman" panose="02020603050405020304" pitchFamily="18" charset="0"/>
                          <a:cs typeface="Times New Roman" panose="02020603050405020304" pitchFamily="18" charset="0"/>
                        </a:rPr>
                        <a:t>SGK’ca</a:t>
                      </a:r>
                      <a:r>
                        <a:rPr lang="tr-TR" sz="1200" b="0" dirty="0" smtClean="0">
                          <a:latin typeface="Times New Roman" panose="02020603050405020304" pitchFamily="18" charset="0"/>
                          <a:cs typeface="Times New Roman" panose="02020603050405020304" pitchFamily="18" charset="0"/>
                        </a:rPr>
                        <a:t> ödeme yapılmayan günlere ait ücretlerin</a:t>
                      </a:r>
                      <a:r>
                        <a:rPr lang="tr-TR" sz="1200" b="0" baseline="0" dirty="0" smtClean="0">
                          <a:latin typeface="Times New Roman" panose="02020603050405020304" pitchFamily="18" charset="0"/>
                          <a:cs typeface="Times New Roman" panose="02020603050405020304" pitchFamily="18" charset="0"/>
                        </a:rPr>
                        <a:t> tamamı, eksik ödeme yapılan günlerin bakiyesi.</a:t>
                      </a:r>
                    </a:p>
                    <a:p>
                      <a:r>
                        <a:rPr lang="tr-TR" sz="1200" b="0" dirty="0" smtClean="0">
                          <a:latin typeface="Times New Roman" panose="02020603050405020304" pitchFamily="18" charset="0"/>
                          <a:cs typeface="Times New Roman" panose="02020603050405020304" pitchFamily="18" charset="0"/>
                        </a:rPr>
                        <a:t>5 defayı</a:t>
                      </a:r>
                      <a:r>
                        <a:rPr lang="tr-TR" sz="1200" b="0" baseline="0" dirty="0" smtClean="0">
                          <a:latin typeface="Times New Roman" panose="02020603050405020304" pitchFamily="18" charset="0"/>
                          <a:cs typeface="Times New Roman" panose="02020603050405020304" pitchFamily="18" charset="0"/>
                        </a:rPr>
                        <a:t> geçmemek üzere </a:t>
                      </a:r>
                      <a:r>
                        <a:rPr lang="tr-TR" sz="1200" b="0" dirty="0" err="1" smtClean="0">
                          <a:latin typeface="Times New Roman" panose="02020603050405020304" pitchFamily="18" charset="0"/>
                          <a:cs typeface="Times New Roman" panose="02020603050405020304" pitchFamily="18" charset="0"/>
                        </a:rPr>
                        <a:t>SGK’ca</a:t>
                      </a:r>
                      <a:r>
                        <a:rPr lang="tr-TR" sz="1200" b="0" dirty="0" smtClean="0">
                          <a:latin typeface="Times New Roman" panose="02020603050405020304" pitchFamily="18" charset="0"/>
                          <a:cs typeface="Times New Roman" panose="02020603050405020304" pitchFamily="18" charset="0"/>
                        </a:rPr>
                        <a:t> ödenmeyen ilk 2 günün</a:t>
                      </a:r>
                      <a:r>
                        <a:rPr lang="tr-TR" sz="1200" b="0" baseline="0" dirty="0" smtClean="0">
                          <a:latin typeface="Times New Roman" panose="02020603050405020304" pitchFamily="18" charset="0"/>
                          <a:cs typeface="Times New Roman" panose="02020603050405020304" pitchFamily="18" charset="0"/>
                        </a:rPr>
                        <a:t> ücretleri,</a:t>
                      </a:r>
                      <a:endParaRPr lang="tr-TR" sz="1200" b="0" dirty="0" smtClean="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latin typeface="Times New Roman" panose="02020603050405020304" pitchFamily="18" charset="0"/>
                          <a:cs typeface="Times New Roman" panose="02020603050405020304" pitchFamily="18" charset="0"/>
                        </a:rPr>
                        <a:t>Geçici</a:t>
                      </a:r>
                      <a:r>
                        <a:rPr lang="tr-TR" sz="1300" baseline="0" dirty="0" smtClean="0">
                          <a:latin typeface="Times New Roman" panose="02020603050405020304" pitchFamily="18" charset="0"/>
                          <a:cs typeface="Times New Roman" panose="02020603050405020304" pitchFamily="18" charset="0"/>
                        </a:rPr>
                        <a:t> İş </a:t>
                      </a:r>
                      <a:r>
                        <a:rPr lang="tr-TR" sz="1300" baseline="0" dirty="0" err="1" smtClean="0">
                          <a:latin typeface="Times New Roman" panose="02020603050405020304" pitchFamily="18" charset="0"/>
                          <a:cs typeface="Times New Roman" panose="02020603050405020304" pitchFamily="18" charset="0"/>
                        </a:rPr>
                        <a:t>Görememezlik</a:t>
                      </a:r>
                      <a:r>
                        <a:rPr lang="tr-TR" sz="1300" baseline="0" dirty="0" smtClean="0">
                          <a:latin typeface="Times New Roman" panose="02020603050405020304" pitchFamily="18" charset="0"/>
                          <a:cs typeface="Times New Roman" panose="02020603050405020304" pitchFamily="18" charset="0"/>
                        </a:rPr>
                        <a:t> Ödeneği</a:t>
                      </a:r>
                      <a:endParaRPr lang="tr-TR" sz="1300" dirty="0">
                        <a:latin typeface="Times New Roman" panose="02020603050405020304" pitchFamily="18" charset="0"/>
                        <a:cs typeface="Times New Roman" panose="02020603050405020304" pitchFamily="18" charset="0"/>
                      </a:endParaRPr>
                    </a:p>
                  </a:txBody>
                  <a:tcPr marL="66351" marR="66351" marT="33176" marB="33176"/>
                </a:tc>
                <a:extLst>
                  <a:ext uri="{0D108BD9-81ED-4DB2-BD59-A6C34878D82A}">
                    <a16:rowId xmlns="" xmlns:a16="http://schemas.microsoft.com/office/drawing/2014/main" val="894583101"/>
                  </a:ext>
                </a:extLst>
              </a:tr>
            </a:tbl>
          </a:graphicData>
        </a:graphic>
      </p:graphicFrame>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43</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3337800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55577" y="568588"/>
            <a:ext cx="8229600" cy="552338"/>
          </a:xfrm>
        </p:spPr>
        <p:txBody>
          <a:bodyPr>
            <a:normAutofit/>
          </a:bodyPr>
          <a:lstStyle/>
          <a:p>
            <a:r>
              <a:rPr lang="tr-TR" sz="2032" b="1" dirty="0">
                <a:solidFill>
                  <a:schemeClr val="bg1"/>
                </a:solidFill>
              </a:rPr>
              <a:t>696 S. KHK İLE İŞÇİ STATÜSÜNE GEÇİRİLEN İŞÇİLER / İŞÇİ (4)</a:t>
            </a:r>
            <a:endParaRPr lang="tr-TR" sz="2032" dirty="0">
              <a:solidFill>
                <a:schemeClr val="bg1"/>
              </a:solidFill>
            </a:endParaRPr>
          </a:p>
        </p:txBody>
      </p:sp>
      <p:graphicFrame>
        <p:nvGraphicFramePr>
          <p:cNvPr id="4" name="İçerik Yer Tutucusu 3"/>
          <p:cNvGraphicFramePr>
            <a:graphicFrameLocks noGrp="1"/>
          </p:cNvGraphicFramePr>
          <p:nvPr>
            <p:ph sz="half" idx="1"/>
            <p:extLst/>
          </p:nvPr>
        </p:nvGraphicFramePr>
        <p:xfrm>
          <a:off x="339693" y="1482156"/>
          <a:ext cx="8621366" cy="4011457"/>
        </p:xfrm>
        <a:graphic>
          <a:graphicData uri="http://schemas.openxmlformats.org/drawingml/2006/table">
            <a:tbl>
              <a:tblPr firstRow="1" bandRow="1">
                <a:tableStyleId>{5C22544A-7EE6-4342-B048-85BDC9FD1C3A}</a:tableStyleId>
              </a:tblPr>
              <a:tblGrid>
                <a:gridCol w="2194531">
                  <a:extLst>
                    <a:ext uri="{9D8B030D-6E8A-4147-A177-3AD203B41FA5}">
                      <a16:colId xmlns="" xmlns:a16="http://schemas.microsoft.com/office/drawing/2014/main" val="3917815657"/>
                    </a:ext>
                  </a:extLst>
                </a:gridCol>
                <a:gridCol w="5016067">
                  <a:extLst>
                    <a:ext uri="{9D8B030D-6E8A-4147-A177-3AD203B41FA5}">
                      <a16:colId xmlns="" xmlns:a16="http://schemas.microsoft.com/office/drawing/2014/main" val="1495205116"/>
                    </a:ext>
                  </a:extLst>
                </a:gridCol>
                <a:gridCol w="1410768">
                  <a:extLst>
                    <a:ext uri="{9D8B030D-6E8A-4147-A177-3AD203B41FA5}">
                      <a16:colId xmlns="" xmlns:a16="http://schemas.microsoft.com/office/drawing/2014/main" val="1697871902"/>
                    </a:ext>
                  </a:extLst>
                </a:gridCol>
              </a:tblGrid>
              <a:tr h="334290">
                <a:tc>
                  <a:txBody>
                    <a:bodyPr/>
                    <a:lstStyle/>
                    <a:p>
                      <a:endParaRPr lang="tr-TR" sz="1300" dirty="0"/>
                    </a:p>
                  </a:txBody>
                  <a:tcPr marL="66351" marR="66351" marT="33176" marB="33176"/>
                </a:tc>
                <a:tc>
                  <a:txBody>
                    <a:bodyPr/>
                    <a:lstStyle/>
                    <a:p>
                      <a:r>
                        <a:rPr lang="tr-TR" sz="1300" dirty="0" smtClean="0"/>
                        <a:t>İşçi</a:t>
                      </a:r>
                      <a:r>
                        <a:rPr lang="tr-TR" sz="1300" baseline="0" dirty="0" smtClean="0"/>
                        <a:t> Statüsüne Geçirilen</a:t>
                      </a:r>
                      <a:r>
                        <a:rPr lang="tr-TR" sz="1300" dirty="0" smtClean="0"/>
                        <a:t> İşçiler</a:t>
                      </a:r>
                      <a:endParaRPr lang="tr-TR" sz="1300" dirty="0"/>
                    </a:p>
                  </a:txBody>
                  <a:tcPr marL="66351" marR="66351" marT="33176" marB="33176"/>
                </a:tc>
                <a:tc>
                  <a:txBody>
                    <a:bodyPr/>
                    <a:lstStyle/>
                    <a:p>
                      <a:r>
                        <a:rPr lang="tr-TR" sz="1300" dirty="0" smtClean="0"/>
                        <a:t>İşçi</a:t>
                      </a:r>
                      <a:endParaRPr lang="tr-TR" sz="1300" dirty="0"/>
                    </a:p>
                  </a:txBody>
                  <a:tcPr marL="66351" marR="66351" marT="33176" marB="33176"/>
                </a:tc>
                <a:extLst>
                  <a:ext uri="{0D108BD9-81ED-4DB2-BD59-A6C34878D82A}">
                    <a16:rowId xmlns="" xmlns:a16="http://schemas.microsoft.com/office/drawing/2014/main" val="2430658435"/>
                  </a:ext>
                </a:extLst>
              </a:tr>
              <a:tr h="669986">
                <a:tc>
                  <a:txBody>
                    <a:bodyPr/>
                    <a:lstStyle/>
                    <a:p>
                      <a:r>
                        <a:rPr lang="tr-TR" sz="1300" b="0" dirty="0" smtClean="0">
                          <a:latin typeface="Times New Roman" panose="02020603050405020304" pitchFamily="18" charset="0"/>
                          <a:cs typeface="Times New Roman" panose="02020603050405020304" pitchFamily="18" charset="0"/>
                        </a:rPr>
                        <a:t>Tabi</a:t>
                      </a:r>
                      <a:r>
                        <a:rPr lang="tr-TR" sz="1300" b="0" baseline="0" dirty="0" smtClean="0">
                          <a:latin typeface="Times New Roman" panose="02020603050405020304" pitchFamily="18" charset="0"/>
                          <a:cs typeface="Times New Roman" panose="02020603050405020304" pitchFamily="18" charset="0"/>
                        </a:rPr>
                        <a:t> Afet </a:t>
                      </a:r>
                      <a:r>
                        <a:rPr lang="tr-TR" sz="1300" b="0" dirty="0" smtClean="0">
                          <a:latin typeface="Times New Roman" panose="02020603050405020304" pitchFamily="18" charset="0"/>
                          <a:cs typeface="Times New Roman" panose="02020603050405020304" pitchFamily="18" charset="0"/>
                        </a:rPr>
                        <a:t>Yardımı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Yangın, Deprem, Sel</a:t>
                      </a:r>
                      <a:r>
                        <a:rPr lang="tr-TR" sz="1300" b="0" baseline="0" dirty="0" smtClean="0">
                          <a:latin typeface="Times New Roman" panose="02020603050405020304" pitchFamily="18" charset="0"/>
                          <a:cs typeface="Times New Roman" panose="02020603050405020304" pitchFamily="18" charset="0"/>
                        </a:rPr>
                        <a:t> vb. afetlerde zarar görmeleri halinde 1.000,00.-TL’ye kadar</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1662166291"/>
                  </a:ext>
                </a:extLst>
              </a:tr>
              <a:tr h="862563">
                <a:tc>
                  <a:txBody>
                    <a:bodyPr/>
                    <a:lstStyle/>
                    <a:p>
                      <a:r>
                        <a:rPr lang="tr-TR" sz="1300" b="0" baseline="0" dirty="0" smtClean="0">
                          <a:latin typeface="Times New Roman" panose="02020603050405020304" pitchFamily="18" charset="0"/>
                          <a:cs typeface="Times New Roman" panose="02020603050405020304" pitchFamily="18" charset="0"/>
                        </a:rPr>
                        <a:t>Ölüm Yardımı</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İş kazasında</a:t>
                      </a:r>
                      <a:r>
                        <a:rPr lang="tr-TR" sz="1300" b="0" baseline="0" dirty="0" smtClean="0">
                          <a:latin typeface="Times New Roman" panose="02020603050405020304" pitchFamily="18" charset="0"/>
                          <a:cs typeface="Times New Roman" panose="02020603050405020304" pitchFamily="18" charset="0"/>
                        </a:rPr>
                        <a:t> yasal mirasçılara 1.200,00 </a:t>
                      </a:r>
                    </a:p>
                    <a:p>
                      <a:r>
                        <a:rPr lang="tr-TR" sz="1300" b="0" baseline="0" dirty="0" smtClean="0">
                          <a:latin typeface="Times New Roman" panose="02020603050405020304" pitchFamily="18" charset="0"/>
                          <a:cs typeface="Times New Roman" panose="02020603050405020304" pitchFamily="18" charset="0"/>
                        </a:rPr>
                        <a:t>Normal ölüm 800,00.-TL</a:t>
                      </a:r>
                    </a:p>
                    <a:p>
                      <a:r>
                        <a:rPr lang="tr-TR" sz="1300" b="0" baseline="0" dirty="0" smtClean="0">
                          <a:latin typeface="Times New Roman" panose="02020603050405020304" pitchFamily="18" charset="0"/>
                          <a:cs typeface="Times New Roman" panose="02020603050405020304" pitchFamily="18" charset="0"/>
                        </a:rPr>
                        <a:t>İşçinin Eş, Çocuk, Anne veya Babasının ölümünde 300,00.-TL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endParaRPr lang="tr-TR" sz="1300" dirty="0" smtClean="0"/>
                    </a:p>
                    <a:p>
                      <a:r>
                        <a:rPr lang="tr-TR" sz="1300" dirty="0" smtClean="0">
                          <a:latin typeface="Times New Roman" panose="02020603050405020304" pitchFamily="18" charset="0"/>
                          <a:cs typeface="Times New Roman" panose="02020603050405020304" pitchFamily="18" charset="0"/>
                        </a:rPr>
                        <a:t>Hak</a:t>
                      </a:r>
                      <a:r>
                        <a:rPr lang="tr-TR" sz="1300" baseline="0" dirty="0" smtClean="0">
                          <a:latin typeface="Times New Roman" panose="02020603050405020304" pitchFamily="18" charset="0"/>
                          <a:cs typeface="Times New Roman" panose="02020603050405020304" pitchFamily="18" charset="0"/>
                        </a:rPr>
                        <a:t> sahiplerine Cenaze Ödeneği 716,00.-TL</a:t>
                      </a:r>
                      <a:endParaRPr lang="tr-TR" sz="1300" dirty="0">
                        <a:latin typeface="Times New Roman" panose="02020603050405020304" pitchFamily="18" charset="0"/>
                        <a:cs typeface="Times New Roman" panose="02020603050405020304" pitchFamily="18" charset="0"/>
                      </a:endParaRPr>
                    </a:p>
                  </a:txBody>
                  <a:tcPr marL="66351" marR="66351" marT="33176" marB="33176"/>
                </a:tc>
                <a:extLst>
                  <a:ext uri="{0D108BD9-81ED-4DB2-BD59-A6C34878D82A}">
                    <a16:rowId xmlns="" xmlns:a16="http://schemas.microsoft.com/office/drawing/2014/main" val="475136810"/>
                  </a:ext>
                </a:extLst>
              </a:tr>
              <a:tr h="556738">
                <a:tc>
                  <a:txBody>
                    <a:bodyPr/>
                    <a:lstStyle/>
                    <a:p>
                      <a:r>
                        <a:rPr lang="tr-TR" sz="1300" baseline="0" dirty="0" smtClean="0">
                          <a:latin typeface="Times New Roman" panose="02020603050405020304" pitchFamily="18" charset="0"/>
                          <a:cs typeface="Times New Roman" panose="02020603050405020304" pitchFamily="18" charset="0"/>
                        </a:rPr>
                        <a:t>Askerlik Yardımı</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Muvazzaf askerlik</a:t>
                      </a:r>
                      <a:r>
                        <a:rPr lang="tr-TR" sz="1300" b="0" baseline="0" dirty="0" smtClean="0">
                          <a:latin typeface="Times New Roman" panose="02020603050405020304" pitchFamily="18" charset="0"/>
                          <a:cs typeface="Times New Roman" panose="02020603050405020304" pitchFamily="18" charset="0"/>
                        </a:rPr>
                        <a:t> hizmetinde 300,00.-TL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4062026548"/>
                  </a:ext>
                </a:extLst>
              </a:tr>
              <a:tr h="1587880">
                <a:tc>
                  <a:txBody>
                    <a:bodyPr/>
                    <a:lstStyle/>
                    <a:p>
                      <a:r>
                        <a:rPr lang="tr-TR" sz="1300" dirty="0" smtClean="0">
                          <a:latin typeface="Times New Roman" panose="02020603050405020304" pitchFamily="18" charset="0"/>
                          <a:cs typeface="Times New Roman" panose="02020603050405020304" pitchFamily="18" charset="0"/>
                        </a:rPr>
                        <a:t>Hafta ve</a:t>
                      </a:r>
                      <a:r>
                        <a:rPr lang="tr-TR" sz="1300" baseline="0" dirty="0" smtClean="0">
                          <a:latin typeface="Times New Roman" panose="02020603050405020304" pitchFamily="18" charset="0"/>
                          <a:cs typeface="Times New Roman" panose="02020603050405020304" pitchFamily="18" charset="0"/>
                        </a:rPr>
                        <a:t> Genel Tatillerde Çalışma ve Ücreti</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Normal</a:t>
                      </a:r>
                      <a:r>
                        <a:rPr lang="tr-TR" sz="1300" b="0" baseline="0" dirty="0" smtClean="0">
                          <a:latin typeface="Times New Roman" panose="02020603050405020304" pitchFamily="18" charset="0"/>
                          <a:cs typeface="Times New Roman" panose="02020603050405020304" pitchFamily="18" charset="0"/>
                        </a:rPr>
                        <a:t> çalışma yapılan yerlerde Pazar günü,</a:t>
                      </a:r>
                    </a:p>
                    <a:p>
                      <a:r>
                        <a:rPr lang="tr-TR" sz="1300" b="0" baseline="0" dirty="0" smtClean="0">
                          <a:latin typeface="Times New Roman" panose="02020603050405020304" pitchFamily="18" charset="0"/>
                          <a:cs typeface="Times New Roman" panose="02020603050405020304" pitchFamily="18" charset="0"/>
                        </a:rPr>
                        <a:t>Vardiyalı çalışmalarda 6. günü takip eden 7. gün</a:t>
                      </a:r>
                    </a:p>
                    <a:p>
                      <a:r>
                        <a:rPr lang="tr-TR" sz="1300" b="0" baseline="0" dirty="0" smtClean="0">
                          <a:latin typeface="Times New Roman" panose="02020603050405020304" pitchFamily="18" charset="0"/>
                          <a:cs typeface="Times New Roman" panose="02020603050405020304" pitchFamily="18" charset="0"/>
                        </a:rPr>
                        <a:t>Hafta tatilinde çalıştırılırsa hafta içi izin verilir. Çalışılan hafta tatili için 2 yevmiye verilir. </a:t>
                      </a:r>
                    </a:p>
                    <a:p>
                      <a:r>
                        <a:rPr lang="tr-TR" sz="1300" b="0" baseline="0" dirty="0" smtClean="0">
                          <a:latin typeface="Times New Roman" panose="02020603050405020304" pitchFamily="18" charset="0"/>
                          <a:cs typeface="Times New Roman" panose="02020603050405020304" pitchFamily="18" charset="0"/>
                        </a:rPr>
                        <a:t>Ulusal Bayram ve Genel Tatil günlerinde çalıştırılırsa her bir gün için toplam 3 yevmiye ödenir.</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latin typeface="Times New Roman" panose="02020603050405020304" pitchFamily="18" charset="0"/>
                          <a:cs typeface="Times New Roman" panose="02020603050405020304" pitchFamily="18" charset="0"/>
                        </a:rPr>
                        <a:t>İlave</a:t>
                      </a:r>
                      <a:r>
                        <a:rPr lang="tr-TR" sz="1300" baseline="0" dirty="0" smtClean="0">
                          <a:latin typeface="Times New Roman" panose="02020603050405020304" pitchFamily="18" charset="0"/>
                          <a:cs typeface="Times New Roman" panose="02020603050405020304" pitchFamily="18" charset="0"/>
                        </a:rPr>
                        <a:t> bir yevmiye ödeme yapılır.</a:t>
                      </a:r>
                      <a:r>
                        <a:rPr lang="tr-TR" sz="1300" baseline="0" dirty="0" smtClean="0"/>
                        <a:t> </a:t>
                      </a:r>
                      <a:endParaRPr lang="tr-TR" sz="1300" dirty="0"/>
                    </a:p>
                  </a:txBody>
                  <a:tcPr marL="66351" marR="66351" marT="33176" marB="33176"/>
                </a:tc>
                <a:extLst>
                  <a:ext uri="{0D108BD9-81ED-4DB2-BD59-A6C34878D82A}">
                    <a16:rowId xmlns="" xmlns:a16="http://schemas.microsoft.com/office/drawing/2014/main" val="206096024"/>
                  </a:ext>
                </a:extLst>
              </a:tr>
            </a:tbl>
          </a:graphicData>
        </a:graphic>
      </p:graphicFrame>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44</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2571001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46246" y="538928"/>
            <a:ext cx="8229600" cy="552338"/>
          </a:xfrm>
        </p:spPr>
        <p:txBody>
          <a:bodyPr>
            <a:normAutofit/>
          </a:bodyPr>
          <a:lstStyle/>
          <a:p>
            <a:r>
              <a:rPr lang="tr-TR" sz="2032" b="1" dirty="0">
                <a:solidFill>
                  <a:schemeClr val="bg1"/>
                </a:solidFill>
              </a:rPr>
              <a:t>696 S. KHK İLE İŞÇİ STATÜSÜNE GEÇİRİLEN İŞÇİLER / İŞÇİ (5)</a:t>
            </a:r>
            <a:endParaRPr lang="tr-TR" sz="2032" dirty="0">
              <a:solidFill>
                <a:schemeClr val="bg1"/>
              </a:solidFill>
            </a:endParaRPr>
          </a:p>
        </p:txBody>
      </p:sp>
      <p:graphicFrame>
        <p:nvGraphicFramePr>
          <p:cNvPr id="4" name="İçerik Yer Tutucusu 3"/>
          <p:cNvGraphicFramePr>
            <a:graphicFrameLocks noGrp="1"/>
          </p:cNvGraphicFramePr>
          <p:nvPr>
            <p:ph sz="half" idx="1"/>
            <p:extLst/>
          </p:nvPr>
        </p:nvGraphicFramePr>
        <p:xfrm>
          <a:off x="339693" y="1482157"/>
          <a:ext cx="8464614" cy="4005989"/>
        </p:xfrm>
        <a:graphic>
          <a:graphicData uri="http://schemas.openxmlformats.org/drawingml/2006/table">
            <a:tbl>
              <a:tblPr firstRow="1" bandRow="1">
                <a:tableStyleId>{5C22544A-7EE6-4342-B048-85BDC9FD1C3A}</a:tableStyleId>
              </a:tblPr>
              <a:tblGrid>
                <a:gridCol w="2154630">
                  <a:extLst>
                    <a:ext uri="{9D8B030D-6E8A-4147-A177-3AD203B41FA5}">
                      <a16:colId xmlns="" xmlns:a16="http://schemas.microsoft.com/office/drawing/2014/main" val="3917815657"/>
                    </a:ext>
                  </a:extLst>
                </a:gridCol>
                <a:gridCol w="4167705">
                  <a:extLst>
                    <a:ext uri="{9D8B030D-6E8A-4147-A177-3AD203B41FA5}">
                      <a16:colId xmlns="" xmlns:a16="http://schemas.microsoft.com/office/drawing/2014/main" val="1495205116"/>
                    </a:ext>
                  </a:extLst>
                </a:gridCol>
                <a:gridCol w="2142279">
                  <a:extLst>
                    <a:ext uri="{9D8B030D-6E8A-4147-A177-3AD203B41FA5}">
                      <a16:colId xmlns="" xmlns:a16="http://schemas.microsoft.com/office/drawing/2014/main" val="1697871902"/>
                    </a:ext>
                  </a:extLst>
                </a:gridCol>
              </a:tblGrid>
              <a:tr h="345215">
                <a:tc>
                  <a:txBody>
                    <a:bodyPr/>
                    <a:lstStyle/>
                    <a:p>
                      <a:endParaRPr lang="tr-TR" sz="1300" dirty="0"/>
                    </a:p>
                  </a:txBody>
                  <a:tcPr marL="66351" marR="66351" marT="33176" marB="33176"/>
                </a:tc>
                <a:tc>
                  <a:txBody>
                    <a:bodyPr/>
                    <a:lstStyle/>
                    <a:p>
                      <a:r>
                        <a:rPr lang="tr-TR" sz="1300" dirty="0" smtClean="0"/>
                        <a:t>İşçi</a:t>
                      </a:r>
                      <a:r>
                        <a:rPr lang="tr-TR" sz="1300" baseline="0" dirty="0" smtClean="0"/>
                        <a:t> Statüsüne Geçirilen</a:t>
                      </a:r>
                      <a:r>
                        <a:rPr lang="tr-TR" sz="1300" dirty="0" smtClean="0"/>
                        <a:t> İşçiler</a:t>
                      </a:r>
                      <a:endParaRPr lang="tr-TR" sz="1300" dirty="0"/>
                    </a:p>
                  </a:txBody>
                  <a:tcPr marL="66351" marR="66351" marT="33176" marB="33176"/>
                </a:tc>
                <a:tc>
                  <a:txBody>
                    <a:bodyPr/>
                    <a:lstStyle/>
                    <a:p>
                      <a:r>
                        <a:rPr lang="tr-TR" sz="1300" dirty="0" smtClean="0"/>
                        <a:t>İşçi</a:t>
                      </a:r>
                      <a:endParaRPr lang="tr-TR" sz="1300" dirty="0"/>
                    </a:p>
                  </a:txBody>
                  <a:tcPr marL="66351" marR="66351" marT="33176" marB="33176"/>
                </a:tc>
                <a:extLst>
                  <a:ext uri="{0D108BD9-81ED-4DB2-BD59-A6C34878D82A}">
                    <a16:rowId xmlns="" xmlns:a16="http://schemas.microsoft.com/office/drawing/2014/main" val="2430658435"/>
                  </a:ext>
                </a:extLst>
              </a:tr>
              <a:tr h="691881">
                <a:tc>
                  <a:txBody>
                    <a:bodyPr/>
                    <a:lstStyle/>
                    <a:p>
                      <a:r>
                        <a:rPr lang="tr-TR" sz="1300" b="0" dirty="0" smtClean="0">
                          <a:latin typeface="Times New Roman" panose="02020603050405020304" pitchFamily="18" charset="0"/>
                          <a:cs typeface="Times New Roman" panose="02020603050405020304" pitchFamily="18" charset="0"/>
                        </a:rPr>
                        <a:t>Gece Çalışması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20:00-06:00 arası</a:t>
                      </a:r>
                      <a:r>
                        <a:rPr lang="tr-TR" sz="1300" b="0" baseline="0" dirty="0" smtClean="0">
                          <a:latin typeface="Times New Roman" panose="02020603050405020304" pitchFamily="18" charset="0"/>
                          <a:cs typeface="Times New Roman" panose="02020603050405020304" pitchFamily="18" charset="0"/>
                        </a:rPr>
                        <a:t> bu saatlerde çalışan güvenlik görevlileri hariç ücretleri % 10 zamlı ödenir.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1662166291"/>
                  </a:ext>
                </a:extLst>
              </a:tr>
              <a:tr h="862563">
                <a:tc>
                  <a:txBody>
                    <a:bodyPr/>
                    <a:lstStyle/>
                    <a:p>
                      <a:r>
                        <a:rPr lang="tr-TR" sz="1300" b="0" baseline="0" dirty="0" smtClean="0">
                          <a:latin typeface="Times New Roman" panose="02020603050405020304" pitchFamily="18" charset="0"/>
                          <a:cs typeface="Times New Roman" panose="02020603050405020304" pitchFamily="18" charset="0"/>
                        </a:rPr>
                        <a:t>Fazla Çalışma Ücreti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Normal ücretin % 60 zamlısı ödenir.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endParaRPr lang="tr-TR" sz="13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sz="1300" b="0" dirty="0" smtClean="0">
                          <a:latin typeface="Times New Roman" panose="02020603050405020304" pitchFamily="18" charset="0"/>
                          <a:cs typeface="Times New Roman" panose="02020603050405020304" pitchFamily="18" charset="0"/>
                        </a:rPr>
                        <a:t>Normal saatlik</a:t>
                      </a:r>
                      <a:r>
                        <a:rPr lang="tr-TR" sz="1300" b="0" baseline="0" dirty="0" smtClean="0">
                          <a:latin typeface="Times New Roman" panose="02020603050405020304" pitchFamily="18" charset="0"/>
                          <a:cs typeface="Times New Roman" panose="02020603050405020304" pitchFamily="18" charset="0"/>
                        </a:rPr>
                        <a:t> </a:t>
                      </a:r>
                      <a:r>
                        <a:rPr lang="tr-TR" sz="1300" b="0" dirty="0" smtClean="0">
                          <a:latin typeface="Times New Roman" panose="02020603050405020304" pitchFamily="18" charset="0"/>
                          <a:cs typeface="Times New Roman" panose="02020603050405020304" pitchFamily="18" charset="0"/>
                        </a:rPr>
                        <a:t>ücretin % 50 zamlısı ödenir. </a:t>
                      </a:r>
                    </a:p>
                    <a:p>
                      <a:endParaRPr lang="tr-TR" sz="1300" dirty="0"/>
                    </a:p>
                  </a:txBody>
                  <a:tcPr marL="66351" marR="66351" marT="33176" marB="33176"/>
                </a:tc>
                <a:extLst>
                  <a:ext uri="{0D108BD9-81ED-4DB2-BD59-A6C34878D82A}">
                    <a16:rowId xmlns="" xmlns:a16="http://schemas.microsoft.com/office/drawing/2014/main" val="475136810"/>
                  </a:ext>
                </a:extLst>
              </a:tr>
              <a:tr h="2106330">
                <a:tc>
                  <a:txBody>
                    <a:bodyPr/>
                    <a:lstStyle/>
                    <a:p>
                      <a:r>
                        <a:rPr lang="tr-TR" sz="1300" baseline="0" dirty="0" smtClean="0">
                          <a:latin typeface="Times New Roman" panose="02020603050405020304" pitchFamily="18" charset="0"/>
                          <a:cs typeface="Times New Roman" panose="02020603050405020304" pitchFamily="18" charset="0"/>
                        </a:rPr>
                        <a:t>Yıllık Ücretli İzinler </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Hizmet süresi; </a:t>
                      </a:r>
                    </a:p>
                    <a:p>
                      <a:r>
                        <a:rPr lang="tr-TR" sz="1300" b="0" dirty="0" smtClean="0">
                          <a:latin typeface="Times New Roman" panose="02020603050405020304" pitchFamily="18" charset="0"/>
                          <a:cs typeface="Times New Roman" panose="02020603050405020304" pitchFamily="18" charset="0"/>
                        </a:rPr>
                        <a:t>1 yıldan 5 yıla kadar olanlara 16 gün,</a:t>
                      </a:r>
                    </a:p>
                    <a:p>
                      <a:r>
                        <a:rPr lang="tr-TR" sz="1300" b="0" dirty="0" smtClean="0">
                          <a:latin typeface="Times New Roman" panose="02020603050405020304" pitchFamily="18" charset="0"/>
                          <a:cs typeface="Times New Roman" panose="02020603050405020304" pitchFamily="18" charset="0"/>
                        </a:rPr>
                        <a:t>5 yıldan fazla 15 yıldan az olanlara 22 gün,</a:t>
                      </a:r>
                    </a:p>
                    <a:p>
                      <a:r>
                        <a:rPr lang="tr-TR" sz="1300" b="0" dirty="0" smtClean="0">
                          <a:latin typeface="Times New Roman" panose="02020603050405020304" pitchFamily="18" charset="0"/>
                          <a:cs typeface="Times New Roman" panose="02020603050405020304" pitchFamily="18" charset="0"/>
                        </a:rPr>
                        <a:t>15 yıl ve daha fazla olanlara 28 gün.</a:t>
                      </a:r>
                    </a:p>
                    <a:p>
                      <a:r>
                        <a:rPr lang="tr-TR" sz="1300" b="0" dirty="0" smtClean="0">
                          <a:latin typeface="Times New Roman" panose="02020603050405020304" pitchFamily="18" charset="0"/>
                          <a:cs typeface="Times New Roman" panose="02020603050405020304" pitchFamily="18" charset="0"/>
                        </a:rPr>
                        <a:t>yıllık izin verilir.</a:t>
                      </a: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Hizmet süresi; </a:t>
                      </a:r>
                    </a:p>
                    <a:p>
                      <a:r>
                        <a:rPr lang="tr-TR" sz="1300" b="0" dirty="0" smtClean="0">
                          <a:latin typeface="Times New Roman" panose="02020603050405020304" pitchFamily="18" charset="0"/>
                          <a:cs typeface="Times New Roman" panose="02020603050405020304" pitchFamily="18" charset="0"/>
                        </a:rPr>
                        <a:t>1 yıldan 5 yıla kadar olanlara 14 gün,</a:t>
                      </a:r>
                    </a:p>
                    <a:p>
                      <a:r>
                        <a:rPr lang="tr-TR" sz="1300" b="0" dirty="0" smtClean="0">
                          <a:latin typeface="Times New Roman" panose="02020603050405020304" pitchFamily="18" charset="0"/>
                          <a:cs typeface="Times New Roman" panose="02020603050405020304" pitchFamily="18" charset="0"/>
                        </a:rPr>
                        <a:t>5 yıldan fazla 15 yıldan az olanlara 20 gün,</a:t>
                      </a:r>
                    </a:p>
                    <a:p>
                      <a:r>
                        <a:rPr lang="tr-TR" sz="1300" b="0" dirty="0" smtClean="0">
                          <a:latin typeface="Times New Roman" panose="02020603050405020304" pitchFamily="18" charset="0"/>
                          <a:cs typeface="Times New Roman" panose="02020603050405020304" pitchFamily="18" charset="0"/>
                        </a:rPr>
                        <a:t>15 yıl ve daha fazla olanlara 26 gün.</a:t>
                      </a:r>
                    </a:p>
                    <a:p>
                      <a:r>
                        <a:rPr lang="tr-TR" sz="1300" b="0" dirty="0" smtClean="0">
                          <a:latin typeface="Times New Roman" panose="02020603050405020304" pitchFamily="18" charset="0"/>
                          <a:cs typeface="Times New Roman" panose="02020603050405020304" pitchFamily="18" charset="0"/>
                        </a:rPr>
                        <a:t>yıllık izin verilir.</a:t>
                      </a:r>
                    </a:p>
                    <a:p>
                      <a:endParaRPr lang="tr-TR" sz="1300" dirty="0"/>
                    </a:p>
                  </a:txBody>
                  <a:tcPr marL="66351" marR="66351" marT="33176" marB="33176"/>
                </a:tc>
                <a:extLst>
                  <a:ext uri="{0D108BD9-81ED-4DB2-BD59-A6C34878D82A}">
                    <a16:rowId xmlns="" xmlns:a16="http://schemas.microsoft.com/office/drawing/2014/main" val="4062026548"/>
                  </a:ext>
                </a:extLst>
              </a:tr>
            </a:tbl>
          </a:graphicData>
        </a:graphic>
      </p:graphicFrame>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45</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1157285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71601" y="565622"/>
            <a:ext cx="8229600" cy="552338"/>
          </a:xfrm>
        </p:spPr>
        <p:txBody>
          <a:bodyPr>
            <a:normAutofit/>
          </a:bodyPr>
          <a:lstStyle/>
          <a:p>
            <a:r>
              <a:rPr lang="tr-TR" sz="2032" b="1" dirty="0">
                <a:solidFill>
                  <a:schemeClr val="bg1"/>
                </a:solidFill>
              </a:rPr>
              <a:t>696 S. KHK İLE İŞÇİ STATÜSÜNE GEÇİRİLEN İŞÇİLER / İŞÇİ (6)</a:t>
            </a:r>
            <a:endParaRPr lang="tr-TR" sz="2032" dirty="0">
              <a:solidFill>
                <a:schemeClr val="bg1"/>
              </a:solidFill>
            </a:endParaRPr>
          </a:p>
        </p:txBody>
      </p:sp>
      <p:graphicFrame>
        <p:nvGraphicFramePr>
          <p:cNvPr id="4" name="İçerik Yer Tutucusu 3"/>
          <p:cNvGraphicFramePr>
            <a:graphicFrameLocks noGrp="1"/>
          </p:cNvGraphicFramePr>
          <p:nvPr>
            <p:ph sz="half" idx="1"/>
            <p:extLst/>
          </p:nvPr>
        </p:nvGraphicFramePr>
        <p:xfrm>
          <a:off x="339693" y="1482157"/>
          <a:ext cx="8804308" cy="4467780"/>
        </p:xfrm>
        <a:graphic>
          <a:graphicData uri="http://schemas.openxmlformats.org/drawingml/2006/table">
            <a:tbl>
              <a:tblPr firstRow="1" bandRow="1">
                <a:tableStyleId>{5C22544A-7EE6-4342-B048-85BDC9FD1C3A}</a:tableStyleId>
              </a:tblPr>
              <a:tblGrid>
                <a:gridCol w="2241098">
                  <a:extLst>
                    <a:ext uri="{9D8B030D-6E8A-4147-A177-3AD203B41FA5}">
                      <a16:colId xmlns="" xmlns:a16="http://schemas.microsoft.com/office/drawing/2014/main" val="3917815657"/>
                    </a:ext>
                  </a:extLst>
                </a:gridCol>
                <a:gridCol w="3297477">
                  <a:extLst>
                    <a:ext uri="{9D8B030D-6E8A-4147-A177-3AD203B41FA5}">
                      <a16:colId xmlns="" xmlns:a16="http://schemas.microsoft.com/office/drawing/2014/main" val="1495205116"/>
                    </a:ext>
                  </a:extLst>
                </a:gridCol>
                <a:gridCol w="3265733">
                  <a:extLst>
                    <a:ext uri="{9D8B030D-6E8A-4147-A177-3AD203B41FA5}">
                      <a16:colId xmlns="" xmlns:a16="http://schemas.microsoft.com/office/drawing/2014/main" val="1697871902"/>
                    </a:ext>
                  </a:extLst>
                </a:gridCol>
              </a:tblGrid>
              <a:tr h="268720">
                <a:tc>
                  <a:txBody>
                    <a:bodyPr/>
                    <a:lstStyle/>
                    <a:p>
                      <a:endParaRPr lang="tr-TR" sz="1300" dirty="0"/>
                    </a:p>
                  </a:txBody>
                  <a:tcPr marL="66351" marR="66351" marT="33176" marB="33176"/>
                </a:tc>
                <a:tc>
                  <a:txBody>
                    <a:bodyPr/>
                    <a:lstStyle/>
                    <a:p>
                      <a:r>
                        <a:rPr lang="tr-TR" sz="1300" dirty="0" smtClean="0"/>
                        <a:t>İşçi</a:t>
                      </a:r>
                      <a:r>
                        <a:rPr lang="tr-TR" sz="1300" baseline="0" dirty="0" smtClean="0"/>
                        <a:t> Statüsüne Geçirilen</a:t>
                      </a:r>
                      <a:r>
                        <a:rPr lang="tr-TR" sz="1300" dirty="0" smtClean="0"/>
                        <a:t> İşçiler</a:t>
                      </a:r>
                      <a:endParaRPr lang="tr-TR" sz="1300" dirty="0"/>
                    </a:p>
                  </a:txBody>
                  <a:tcPr marL="66351" marR="66351" marT="33176" marB="33176"/>
                </a:tc>
                <a:tc>
                  <a:txBody>
                    <a:bodyPr/>
                    <a:lstStyle/>
                    <a:p>
                      <a:r>
                        <a:rPr lang="tr-TR" sz="1300" dirty="0" smtClean="0"/>
                        <a:t>İşçi</a:t>
                      </a:r>
                      <a:endParaRPr lang="tr-TR" sz="1300" dirty="0"/>
                    </a:p>
                  </a:txBody>
                  <a:tcPr marL="66351" marR="66351" marT="33176" marB="33176"/>
                </a:tc>
                <a:extLst>
                  <a:ext uri="{0D108BD9-81ED-4DB2-BD59-A6C34878D82A}">
                    <a16:rowId xmlns="" xmlns:a16="http://schemas.microsoft.com/office/drawing/2014/main" val="2430658435"/>
                  </a:ext>
                </a:extLst>
              </a:tr>
              <a:tr h="1679499">
                <a:tc>
                  <a:txBody>
                    <a:bodyPr/>
                    <a:lstStyle/>
                    <a:p>
                      <a:r>
                        <a:rPr lang="tr-TR" sz="1300" dirty="0" smtClean="0">
                          <a:latin typeface="Times New Roman" panose="02020603050405020304" pitchFamily="18" charset="0"/>
                          <a:cs typeface="Times New Roman" panose="02020603050405020304" pitchFamily="18" charset="0"/>
                        </a:rPr>
                        <a:t>Ücretli Sosyal İzinler</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Eşinin doğumu</a:t>
                      </a:r>
                      <a:r>
                        <a:rPr lang="tr-TR" sz="1300" b="0" baseline="0" dirty="0" smtClean="0">
                          <a:latin typeface="Times New Roman" panose="02020603050405020304" pitchFamily="18" charset="0"/>
                          <a:cs typeface="Times New Roman" panose="02020603050405020304" pitchFamily="18" charset="0"/>
                        </a:rPr>
                        <a:t> halinde 5 gün,</a:t>
                      </a:r>
                    </a:p>
                    <a:p>
                      <a:r>
                        <a:rPr lang="tr-TR" sz="1300" b="0" baseline="0" dirty="0" smtClean="0">
                          <a:latin typeface="Times New Roman" panose="02020603050405020304" pitchFamily="18" charset="0"/>
                          <a:cs typeface="Times New Roman" panose="02020603050405020304" pitchFamily="18" charset="0"/>
                        </a:rPr>
                        <a:t>Evlenmesi halinde  5 gün,</a:t>
                      </a:r>
                    </a:p>
                    <a:p>
                      <a:r>
                        <a:rPr lang="tr-TR" sz="1300" b="0" baseline="0" dirty="0" smtClean="0">
                          <a:latin typeface="Times New Roman" panose="02020603050405020304" pitchFamily="18" charset="0"/>
                          <a:cs typeface="Times New Roman" panose="02020603050405020304" pitchFamily="18" charset="0"/>
                        </a:rPr>
                        <a:t>Eş ve çocuğun ölümünde 6 gün,</a:t>
                      </a:r>
                    </a:p>
                    <a:p>
                      <a:r>
                        <a:rPr lang="tr-TR" sz="1300" b="0" baseline="0" dirty="0" smtClean="0">
                          <a:latin typeface="Times New Roman" panose="02020603050405020304" pitchFamily="18" charset="0"/>
                          <a:cs typeface="Times New Roman" panose="02020603050405020304" pitchFamily="18" charset="0"/>
                        </a:rPr>
                        <a:t>Ana, baba veya kardeşinin ölümünde 5 gün,</a:t>
                      </a:r>
                    </a:p>
                    <a:p>
                      <a:r>
                        <a:rPr lang="tr-TR" sz="1300" b="0" baseline="0" dirty="0" smtClean="0">
                          <a:latin typeface="Times New Roman" panose="02020603050405020304" pitchFamily="18" charset="0"/>
                          <a:cs typeface="Times New Roman" panose="02020603050405020304" pitchFamily="18" charset="0"/>
                        </a:rPr>
                        <a:t>Kayınpeder veya kayınvalidesinin ölümünde 2</a:t>
                      </a:r>
                    </a:p>
                    <a:p>
                      <a:r>
                        <a:rPr lang="tr-TR" sz="1300" b="0" baseline="0" dirty="0" smtClean="0">
                          <a:latin typeface="Times New Roman" panose="02020603050405020304" pitchFamily="18" charset="0"/>
                          <a:cs typeface="Times New Roman" panose="02020603050405020304" pitchFamily="18" charset="0"/>
                        </a:rPr>
                        <a:t>Tabii afetten zarar görmesi halinde 10 güne kadar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smtClean="0">
                          <a:latin typeface="Times New Roman" panose="02020603050405020304" pitchFamily="18" charset="0"/>
                          <a:cs typeface="Times New Roman" panose="02020603050405020304" pitchFamily="18" charset="0"/>
                        </a:rPr>
                        <a:t>Evlenmesi veya evlat edinmesi ya da ana veya babasının, eşinin, kardeşinin, çocuğunun ölümü hâlinde üç gün, eşinin doğum yapması hâlinde ise beş gün ücretli izin verilir. E</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n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az</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tr-TR" sz="1200" b="0" kern="1200" dirty="0" smtClean="0">
                          <a:solidFill>
                            <a:schemeClr val="dk1"/>
                          </a:solidFill>
                          <a:effectLst/>
                          <a:latin typeface="Times New Roman" panose="02020603050405020304" pitchFamily="18" charset="0"/>
                          <a:ea typeface="+mn-ea"/>
                          <a:cs typeface="Times New Roman" panose="02020603050405020304" pitchFamily="18" charset="0"/>
                        </a:rPr>
                        <a:t>%70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oranında</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engelli</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veya</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süreğen</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hastalığı</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olan</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çocuğunun</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tedavisinde</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hastalık</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raporuna</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dayalı</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olarak</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ve</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çalışan</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ebeveynden</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sadece</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biri</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tarafından</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kullanılması</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kaydıyla</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bir</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yıl</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içinde</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toptan</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veya</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bölümler</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hâlinde</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on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güne</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kadar</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ücretli</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izin</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1200" b="0" kern="1200" dirty="0" err="1" smtClean="0">
                          <a:solidFill>
                            <a:schemeClr val="dk1"/>
                          </a:solidFill>
                          <a:effectLst/>
                          <a:latin typeface="Times New Roman" panose="02020603050405020304" pitchFamily="18" charset="0"/>
                          <a:ea typeface="+mn-ea"/>
                          <a:cs typeface="Times New Roman" panose="02020603050405020304" pitchFamily="18" charset="0"/>
                        </a:rPr>
                        <a:t>verilir</a:t>
                      </a:r>
                      <a:r>
                        <a:rPr lang="en-US" sz="1200" b="0" kern="1200" dirty="0" smtClean="0">
                          <a:solidFill>
                            <a:schemeClr val="dk1"/>
                          </a:solidFill>
                          <a:effectLst/>
                          <a:latin typeface="Times New Roman" panose="02020603050405020304" pitchFamily="18" charset="0"/>
                          <a:ea typeface="+mn-ea"/>
                          <a:cs typeface="Times New Roman" panose="02020603050405020304" pitchFamily="18" charset="0"/>
                        </a:rPr>
                        <a:t>.</a:t>
                      </a:r>
                      <a:endParaRPr lang="tr-TR" sz="1200" b="1" kern="1200" dirty="0" smtClean="0">
                        <a:solidFill>
                          <a:schemeClr val="dk1"/>
                        </a:solidFill>
                        <a:effectLst/>
                        <a:latin typeface="Times New Roman" panose="02020603050405020304" pitchFamily="18" charset="0"/>
                        <a:ea typeface="+mn-ea"/>
                        <a:cs typeface="Times New Roman" panose="02020603050405020304" pitchFamily="18" charset="0"/>
                      </a:endParaRPr>
                    </a:p>
                  </a:txBody>
                  <a:tcPr marL="66351" marR="66351" marT="33176" marB="33176"/>
                </a:tc>
                <a:extLst>
                  <a:ext uri="{0D108BD9-81ED-4DB2-BD59-A6C34878D82A}">
                    <a16:rowId xmlns="" xmlns:a16="http://schemas.microsoft.com/office/drawing/2014/main" val="1739860308"/>
                  </a:ext>
                </a:extLst>
              </a:tr>
              <a:tr h="538569">
                <a:tc>
                  <a:txBody>
                    <a:bodyPr/>
                    <a:lstStyle/>
                    <a:p>
                      <a:r>
                        <a:rPr lang="tr-TR" sz="1300" dirty="0" smtClean="0">
                          <a:latin typeface="Times New Roman" panose="02020603050405020304" pitchFamily="18" charset="0"/>
                          <a:cs typeface="Times New Roman" panose="02020603050405020304" pitchFamily="18" charset="0"/>
                        </a:rPr>
                        <a:t>Ücretsiz Mazeret</a:t>
                      </a:r>
                      <a:r>
                        <a:rPr lang="tr-TR" sz="1300" baseline="0" dirty="0" smtClean="0">
                          <a:latin typeface="Times New Roman" panose="02020603050405020304" pitchFamily="18" charset="0"/>
                          <a:cs typeface="Times New Roman" panose="02020603050405020304" pitchFamily="18" charset="0"/>
                        </a:rPr>
                        <a:t> İzinleri</a:t>
                      </a:r>
                      <a:endParaRPr lang="tr-TR" sz="130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İşçinin talebi</a:t>
                      </a:r>
                      <a:r>
                        <a:rPr lang="tr-TR" sz="1300" b="0" baseline="0" dirty="0" smtClean="0">
                          <a:latin typeface="Times New Roman" panose="02020603050405020304" pitchFamily="18" charset="0"/>
                          <a:cs typeface="Times New Roman" panose="02020603050405020304" pitchFamily="18" charset="0"/>
                        </a:rPr>
                        <a:t> ve mazeretinin makul görülmesi halinde yılda 45 güne kadar</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dirty="0" smtClean="0"/>
                        <a:t>-</a:t>
                      </a:r>
                      <a:endParaRPr lang="tr-TR" sz="1300" dirty="0"/>
                    </a:p>
                  </a:txBody>
                  <a:tcPr marL="66351" marR="66351" marT="33176" marB="33176"/>
                </a:tc>
                <a:extLst>
                  <a:ext uri="{0D108BD9-81ED-4DB2-BD59-A6C34878D82A}">
                    <a16:rowId xmlns="" xmlns:a16="http://schemas.microsoft.com/office/drawing/2014/main" val="3403527234"/>
                  </a:ext>
                </a:extLst>
              </a:tr>
              <a:tr h="1074879">
                <a:tc>
                  <a:txBody>
                    <a:bodyPr/>
                    <a:lstStyle/>
                    <a:p>
                      <a:r>
                        <a:rPr lang="tr-TR" sz="1300" b="0" dirty="0" smtClean="0">
                          <a:latin typeface="Times New Roman" panose="02020603050405020304" pitchFamily="18" charset="0"/>
                          <a:cs typeface="Times New Roman" panose="02020603050405020304" pitchFamily="18" charset="0"/>
                        </a:rPr>
                        <a:t>Bildirim Önelleri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6 aydan az sürmüşse</a:t>
                      </a:r>
                      <a:r>
                        <a:rPr lang="tr-TR" sz="1300" b="0" baseline="0" dirty="0" smtClean="0">
                          <a:latin typeface="Times New Roman" panose="02020603050405020304" pitchFamily="18" charset="0"/>
                          <a:cs typeface="Times New Roman" panose="02020603050405020304" pitchFamily="18" charset="0"/>
                        </a:rPr>
                        <a:t>  3 hafta,</a:t>
                      </a:r>
                    </a:p>
                    <a:p>
                      <a:r>
                        <a:rPr lang="tr-TR" sz="1300" b="0" baseline="0" dirty="0" smtClean="0">
                          <a:latin typeface="Times New Roman" panose="02020603050405020304" pitchFamily="18" charset="0"/>
                          <a:cs typeface="Times New Roman" panose="02020603050405020304" pitchFamily="18" charset="0"/>
                        </a:rPr>
                        <a:t>6 ay – 1,5 yıl arası sürmüşse 5 hafta,</a:t>
                      </a:r>
                    </a:p>
                    <a:p>
                      <a:r>
                        <a:rPr lang="tr-TR" sz="1300" b="0" baseline="0" dirty="0" smtClean="0">
                          <a:latin typeface="Times New Roman" panose="02020603050405020304" pitchFamily="18" charset="0"/>
                          <a:cs typeface="Times New Roman" panose="02020603050405020304" pitchFamily="18" charset="0"/>
                        </a:rPr>
                        <a:t>1,5 yıl – 3 yıl arası sürmüşse 7 hafta,</a:t>
                      </a:r>
                    </a:p>
                    <a:p>
                      <a:r>
                        <a:rPr lang="tr-TR" sz="1300" b="0" baseline="0" dirty="0" smtClean="0">
                          <a:latin typeface="Times New Roman" panose="02020603050405020304" pitchFamily="18" charset="0"/>
                          <a:cs typeface="Times New Roman" panose="02020603050405020304" pitchFamily="18" charset="0"/>
                        </a:rPr>
                        <a:t>3 yıldan fazla sürmüşse 9 hafta sonunda feshedilmiş sayılır. </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6 aydan az sürmüşse</a:t>
                      </a:r>
                      <a:r>
                        <a:rPr lang="tr-TR" sz="1300" b="0" baseline="0" dirty="0" smtClean="0">
                          <a:latin typeface="Times New Roman" panose="02020603050405020304" pitchFamily="18" charset="0"/>
                          <a:cs typeface="Times New Roman" panose="02020603050405020304" pitchFamily="18" charset="0"/>
                        </a:rPr>
                        <a:t>  2 hafta,</a:t>
                      </a:r>
                    </a:p>
                    <a:p>
                      <a:r>
                        <a:rPr lang="tr-TR" sz="1300" b="0" baseline="0" dirty="0" smtClean="0">
                          <a:latin typeface="Times New Roman" panose="02020603050405020304" pitchFamily="18" charset="0"/>
                          <a:cs typeface="Times New Roman" panose="02020603050405020304" pitchFamily="18" charset="0"/>
                        </a:rPr>
                        <a:t>6 ay – 1,5 yıl arası sürmüşse 4 hafta,</a:t>
                      </a:r>
                    </a:p>
                    <a:p>
                      <a:r>
                        <a:rPr lang="tr-TR" sz="1300" b="0" baseline="0" dirty="0" smtClean="0">
                          <a:latin typeface="Times New Roman" panose="02020603050405020304" pitchFamily="18" charset="0"/>
                          <a:cs typeface="Times New Roman" panose="02020603050405020304" pitchFamily="18" charset="0"/>
                        </a:rPr>
                        <a:t>1,5 yıl – 3 yıl arası sürmüşse 6 hafta,</a:t>
                      </a:r>
                    </a:p>
                    <a:p>
                      <a:r>
                        <a:rPr lang="tr-TR" sz="1300" b="0" baseline="0" dirty="0" smtClean="0">
                          <a:latin typeface="Times New Roman" panose="02020603050405020304" pitchFamily="18" charset="0"/>
                          <a:cs typeface="Times New Roman" panose="02020603050405020304" pitchFamily="18" charset="0"/>
                        </a:rPr>
                        <a:t>3 yıldan fazla sürmüşse 8 hafta sonunda feshedilmiş sayılır. </a:t>
                      </a:r>
                      <a:endParaRPr lang="tr-TR" sz="1300" b="0" dirty="0" smtClean="0">
                        <a:latin typeface="Times New Roman" panose="02020603050405020304" pitchFamily="18" charset="0"/>
                        <a:cs typeface="Times New Roman" panose="02020603050405020304" pitchFamily="18" charset="0"/>
                      </a:endParaRPr>
                    </a:p>
                  </a:txBody>
                  <a:tcPr marL="66351" marR="66351" marT="33176" marB="33176"/>
                </a:tc>
                <a:extLst>
                  <a:ext uri="{0D108BD9-81ED-4DB2-BD59-A6C34878D82A}">
                    <a16:rowId xmlns="" xmlns:a16="http://schemas.microsoft.com/office/drawing/2014/main" val="1662166291"/>
                  </a:ext>
                </a:extLst>
              </a:tr>
              <a:tr h="873340">
                <a:tc>
                  <a:txBody>
                    <a:bodyPr/>
                    <a:lstStyle/>
                    <a:p>
                      <a:r>
                        <a:rPr lang="tr-TR" sz="1300" b="0" dirty="0" smtClean="0">
                          <a:latin typeface="Times New Roman" panose="02020603050405020304" pitchFamily="18" charset="0"/>
                          <a:cs typeface="Times New Roman" panose="02020603050405020304" pitchFamily="18" charset="0"/>
                        </a:rPr>
                        <a:t>Kıdem Tazminatı</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r>
                        <a:rPr lang="tr-TR" sz="1300" b="0" dirty="0" smtClean="0">
                          <a:latin typeface="Times New Roman" panose="02020603050405020304" pitchFamily="18" charset="0"/>
                          <a:cs typeface="Times New Roman" panose="02020603050405020304" pitchFamily="18" charset="0"/>
                        </a:rPr>
                        <a:t>Her tam yıl için 35 gün,</a:t>
                      </a:r>
                    </a:p>
                    <a:p>
                      <a:r>
                        <a:rPr lang="tr-TR" sz="1300" b="0" dirty="0" smtClean="0">
                          <a:latin typeface="Times New Roman" panose="02020603050405020304" pitchFamily="18" charset="0"/>
                          <a:cs typeface="Times New Roman" panose="02020603050405020304" pitchFamily="18" charset="0"/>
                        </a:rPr>
                        <a:t>İşverenin işini yaparken</a:t>
                      </a:r>
                      <a:r>
                        <a:rPr lang="tr-TR" sz="1300" b="0" baseline="0" dirty="0" smtClean="0">
                          <a:latin typeface="Times New Roman" panose="02020603050405020304" pitchFamily="18" charset="0"/>
                          <a:cs typeface="Times New Roman" panose="02020603050405020304" pitchFamily="18" charset="0"/>
                        </a:rPr>
                        <a:t> iş kazası veya meslek hastalığı sonucu ölümlerde 40 günlük ücreti tutarında ödenir.</a:t>
                      </a:r>
                      <a:endParaRPr lang="tr-TR" sz="1300" b="0" dirty="0">
                        <a:latin typeface="Times New Roman" panose="02020603050405020304" pitchFamily="18" charset="0"/>
                        <a:cs typeface="Times New Roman" panose="02020603050405020304" pitchFamily="18" charset="0"/>
                      </a:endParaRPr>
                    </a:p>
                  </a:txBody>
                  <a:tcPr marL="66351" marR="66351" marT="33176" marB="3317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300" b="0" dirty="0" smtClean="0">
                          <a:latin typeface="Times New Roman" panose="02020603050405020304" pitchFamily="18" charset="0"/>
                          <a:cs typeface="Times New Roman" panose="02020603050405020304" pitchFamily="18" charset="0"/>
                        </a:rPr>
                        <a:t>Her tam yıl için 30 gün,</a:t>
                      </a:r>
                    </a:p>
                    <a:p>
                      <a:endParaRPr lang="tr-TR" sz="1300" dirty="0" smtClean="0"/>
                    </a:p>
                    <a:p>
                      <a:endParaRPr lang="tr-TR" sz="1300" dirty="0"/>
                    </a:p>
                  </a:txBody>
                  <a:tcPr marL="66351" marR="66351" marT="33176" marB="33176"/>
                </a:tc>
                <a:extLst>
                  <a:ext uri="{0D108BD9-81ED-4DB2-BD59-A6C34878D82A}">
                    <a16:rowId xmlns="" xmlns:a16="http://schemas.microsoft.com/office/drawing/2014/main" val="475136810"/>
                  </a:ext>
                </a:extLst>
              </a:tr>
            </a:tbl>
          </a:graphicData>
        </a:graphic>
      </p:graphicFrame>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46</a:t>
            </a:fld>
            <a:endParaRPr lang="tr-TR"/>
          </a:p>
        </p:txBody>
      </p:sp>
      <p:sp>
        <p:nvSpPr>
          <p:cNvPr id="15" name="Rectangle 5"/>
          <p:cNvSpPr>
            <a:spLocks noChangeArrowheads="1"/>
          </p:cNvSpPr>
          <p:nvPr/>
        </p:nvSpPr>
        <p:spPr bwMode="auto">
          <a:xfrm>
            <a:off x="2819919" y="3108412"/>
            <a:ext cx="462934"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p>
            <a:pPr indent="325985" defTabSz="663489" eaLnBrk="0" fontAlgn="base" hangingPunct="0">
              <a:spcBef>
                <a:spcPct val="0"/>
              </a:spcBef>
              <a:spcAft>
                <a:spcPct val="0"/>
              </a:spcAft>
            </a:pPr>
            <a:endParaRPr lang="tr-TR" altLang="tr-TR" sz="1306" dirty="0">
              <a:latin typeface="Arial" panose="020B0604020202020204" pitchFamily="34" charset="0"/>
            </a:endParaRPr>
          </a:p>
        </p:txBody>
      </p:sp>
    </p:spTree>
    <p:extLst>
      <p:ext uri="{BB962C8B-B14F-4D97-AF65-F5344CB8AC3E}">
        <p14:creationId xmlns:p14="http://schemas.microsoft.com/office/powerpoint/2010/main" val="3698189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50755" y="252145"/>
            <a:ext cx="8464614" cy="679259"/>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2612" b="1" dirty="0">
                <a:solidFill>
                  <a:schemeClr val="bg1"/>
                </a:solidFill>
                <a:cs typeface="Times New Roman" panose="02020603050405020304" pitchFamily="18" charset="0"/>
              </a:rPr>
              <a:t>696 SAYILI KHK’DA KONUYA İLİŞKİN DİĞER DÜZENLEMELER (1)</a:t>
            </a:r>
            <a:br>
              <a:rPr lang="tr-TR" sz="2612" b="1" dirty="0">
                <a:solidFill>
                  <a:schemeClr val="bg1"/>
                </a:solidFill>
                <a:cs typeface="Times New Roman" panose="02020603050405020304" pitchFamily="18" charset="0"/>
              </a:rPr>
            </a:br>
            <a:r>
              <a:rPr lang="tr-TR" sz="2249" b="1" dirty="0">
                <a:solidFill>
                  <a:schemeClr val="bg1"/>
                </a:solidFill>
                <a:cs typeface="Times New Roman" panose="02020603050405020304" pitchFamily="18" charset="0"/>
              </a:rPr>
              <a:t/>
            </a:r>
            <a:br>
              <a:rPr lang="tr-TR" sz="2249" b="1" dirty="0">
                <a:solidFill>
                  <a:schemeClr val="bg1"/>
                </a:solidFill>
                <a:cs typeface="Times New Roman" panose="02020603050405020304" pitchFamily="18" charset="0"/>
              </a:rPr>
            </a:br>
            <a:endParaRPr lang="tr-TR" sz="2249" dirty="0">
              <a:solidFill>
                <a:schemeClr val="bg1"/>
              </a:solidFill>
            </a:endParaRPr>
          </a:p>
        </p:txBody>
      </p:sp>
      <p:sp>
        <p:nvSpPr>
          <p:cNvPr id="8" name="İçerik Yer Tutucusu 7"/>
          <p:cNvSpPr>
            <a:spLocks noGrp="1"/>
          </p:cNvSpPr>
          <p:nvPr>
            <p:ph sz="half" idx="2"/>
          </p:nvPr>
        </p:nvSpPr>
        <p:spPr>
          <a:xfrm>
            <a:off x="215531" y="1494640"/>
            <a:ext cx="8725867" cy="4538515"/>
          </a:xfrm>
        </p:spPr>
        <p:txBody>
          <a:bodyPr>
            <a:normAutofit lnSpcReduction="10000"/>
          </a:bodyPr>
          <a:lstStyle/>
          <a:p>
            <a:pPr marL="0" indent="0" algn="just">
              <a:buNone/>
            </a:pPr>
            <a:endParaRPr lang="tr-TR" sz="1451" dirty="0"/>
          </a:p>
          <a:p>
            <a:pPr algn="just">
              <a:buFont typeface="Wingdings" panose="05000000000000000000" pitchFamily="2" charset="2"/>
              <a:buChar char="Ø"/>
            </a:pPr>
            <a:r>
              <a:rPr lang="tr-TR" dirty="0" smtClean="0"/>
              <a:t> </a:t>
            </a:r>
            <a:r>
              <a:rPr lang="tr-TR" b="1" dirty="0" smtClean="0">
                <a:latin typeface="Garamond" panose="02020404030301010803" pitchFamily="18" charset="0"/>
              </a:rPr>
              <a:t>696 sayılı KHK ile bir çok Kanun ve KHK’da değişiklik yapılmış, konuyla ilgili olanlara aşağıda yer verilmiştir:</a:t>
            </a:r>
          </a:p>
          <a:p>
            <a:pPr marL="0" indent="0" algn="just">
              <a:buNone/>
            </a:pPr>
            <a:r>
              <a:rPr lang="tr-TR" dirty="0" smtClean="0">
                <a:latin typeface="Garamond" panose="02020404030301010803" pitchFamily="18" charset="0"/>
              </a:rPr>
              <a:t>1-a) </a:t>
            </a:r>
            <a:r>
              <a:rPr lang="tr-TR" b="1" dirty="0" smtClean="0">
                <a:latin typeface="Garamond" panose="02020404030301010803" pitchFamily="18" charset="0"/>
              </a:rPr>
              <a:t>İl </a:t>
            </a:r>
            <a:r>
              <a:rPr lang="tr-TR" b="1" dirty="0">
                <a:latin typeface="Garamond" panose="02020404030301010803" pitchFamily="18" charset="0"/>
              </a:rPr>
              <a:t>özel idareleri</a:t>
            </a:r>
            <a:r>
              <a:rPr lang="tr-TR" dirty="0">
                <a:latin typeface="Garamond" panose="02020404030301010803" pitchFamily="18" charset="0"/>
              </a:rPr>
              <a:t>, belediyeler ile bağlı kuruluşları ve bunların üyesi olduğu </a:t>
            </a:r>
            <a:r>
              <a:rPr lang="tr-TR" b="1" dirty="0">
                <a:latin typeface="Garamond" panose="02020404030301010803" pitchFamily="18" charset="0"/>
              </a:rPr>
              <a:t>mahalli idare birlikler</a:t>
            </a:r>
            <a:r>
              <a:rPr lang="tr-TR" dirty="0">
                <a:latin typeface="Garamond" panose="02020404030301010803" pitchFamily="18" charset="0"/>
              </a:rPr>
              <a:t>i, birlikte veya ayrı ayrı sermayesinin yarısından fazlası il özel idareleri, belediyeler ve bağlı kuruluşlarına ait </a:t>
            </a:r>
            <a:r>
              <a:rPr lang="tr-TR" b="1" dirty="0" smtClean="0">
                <a:latin typeface="Garamond" panose="02020404030301010803" pitchFamily="18" charset="0"/>
              </a:rPr>
              <a:t>şirketler</a:t>
            </a:r>
            <a:r>
              <a:rPr lang="tr-TR" dirty="0" smtClean="0">
                <a:latin typeface="Garamond" panose="02020404030301010803" pitchFamily="18" charset="0"/>
              </a:rPr>
              <a:t>, </a:t>
            </a:r>
            <a:r>
              <a:rPr lang="tr-TR" dirty="0">
                <a:latin typeface="Garamond" panose="02020404030301010803" pitchFamily="18" charset="0"/>
              </a:rPr>
              <a:t>mahalli idare ve şirket bütçelerinden veya döner sermaye </a:t>
            </a:r>
            <a:r>
              <a:rPr lang="tr-TR" dirty="0" smtClean="0">
                <a:latin typeface="Garamond" panose="02020404030301010803" pitchFamily="18" charset="0"/>
              </a:rPr>
              <a:t>bütçelerinden; </a:t>
            </a:r>
            <a:r>
              <a:rPr lang="tr-TR" dirty="0">
                <a:latin typeface="Garamond" panose="02020404030301010803" pitchFamily="18" charset="0"/>
              </a:rPr>
              <a:t>personel çalıştırılmasına </a:t>
            </a:r>
            <a:r>
              <a:rPr lang="tr-TR" b="1" u="sng" dirty="0">
                <a:latin typeface="Garamond" panose="02020404030301010803" pitchFamily="18" charset="0"/>
              </a:rPr>
              <a:t>dayalı hizmet alımı veya niteliği itibarıyla bu sonucu doğuracak şekilde alım yapamaz </a:t>
            </a:r>
            <a:r>
              <a:rPr lang="tr-TR" dirty="0">
                <a:latin typeface="Garamond" panose="02020404030301010803" pitchFamily="18" charset="0"/>
              </a:rPr>
              <a:t>ve buna imkân sağlayan diğer mevzuat hükümleri </a:t>
            </a:r>
            <a:r>
              <a:rPr lang="tr-TR" dirty="0" smtClean="0">
                <a:latin typeface="Garamond" panose="02020404030301010803" pitchFamily="18" charset="0"/>
              </a:rPr>
              <a:t>uygulanmaz.</a:t>
            </a:r>
          </a:p>
          <a:p>
            <a:pPr marL="331684" lvl="1" indent="0" algn="just">
              <a:buNone/>
            </a:pPr>
            <a:endParaRPr lang="tr-TR" sz="2032"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47</a:t>
            </a:fld>
            <a:endParaRPr lang="tr-TR" sz="1016">
              <a:solidFill>
                <a:srgbClr val="000000"/>
              </a:solidFill>
              <a:latin typeface="Arial" charset="0"/>
            </a:endParaRPr>
          </a:p>
        </p:txBody>
      </p:sp>
    </p:spTree>
    <p:extLst>
      <p:ext uri="{BB962C8B-B14F-4D97-AF65-F5344CB8AC3E}">
        <p14:creationId xmlns:p14="http://schemas.microsoft.com/office/powerpoint/2010/main" val="2879612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25383" y="322684"/>
            <a:ext cx="7718617" cy="679259"/>
          </a:xfrm>
        </p:spPr>
        <p:txBody>
          <a:bodyPr>
            <a:noAutofit/>
          </a:bodyPr>
          <a:lstStyle/>
          <a:p>
            <a:pPr>
              <a:spcBef>
                <a:spcPts val="0"/>
              </a:spcBef>
            </a:pPr>
            <a:r>
              <a:rPr lang="tr-TR" sz="2322" dirty="0">
                <a:solidFill>
                  <a:srgbClr val="FF0000"/>
                </a:solidFill>
              </a:rPr>
              <a:t> </a:t>
            </a:r>
            <a:br>
              <a:rPr lang="tr-TR" sz="2322" dirty="0">
                <a:solidFill>
                  <a:srgbClr val="FF0000"/>
                </a:solidFill>
              </a:rPr>
            </a:br>
            <a:r>
              <a:rPr lang="tr-TR" sz="2322" b="1" dirty="0">
                <a:solidFill>
                  <a:schemeClr val="bg1"/>
                </a:solidFill>
                <a:cs typeface="Times New Roman" panose="02020603050405020304" pitchFamily="18" charset="0"/>
              </a:rPr>
              <a:t>696 SAYILI KHK’DA KONUYA İLİŞKİN DİĞER DÜZENLEMELER (2)</a:t>
            </a:r>
            <a:endParaRPr lang="tr-TR" sz="2322" dirty="0">
              <a:solidFill>
                <a:schemeClr val="bg1"/>
              </a:solidFill>
            </a:endParaRPr>
          </a:p>
        </p:txBody>
      </p:sp>
      <p:sp>
        <p:nvSpPr>
          <p:cNvPr id="8" name="İçerik Yer Tutucusu 7"/>
          <p:cNvSpPr>
            <a:spLocks noGrp="1"/>
          </p:cNvSpPr>
          <p:nvPr>
            <p:ph sz="half" idx="2"/>
          </p:nvPr>
        </p:nvSpPr>
        <p:spPr>
          <a:xfrm>
            <a:off x="391944" y="1640264"/>
            <a:ext cx="8464613" cy="4458878"/>
          </a:xfrm>
        </p:spPr>
        <p:txBody>
          <a:bodyPr>
            <a:normAutofit/>
          </a:bodyPr>
          <a:lstStyle/>
          <a:p>
            <a:pPr marL="0" indent="0" algn="just">
              <a:buNone/>
            </a:pPr>
            <a:endParaRPr lang="tr-TR" sz="1451" dirty="0"/>
          </a:p>
          <a:p>
            <a:pPr marL="0" indent="0" algn="just">
              <a:buNone/>
            </a:pPr>
            <a:r>
              <a:rPr lang="tr-TR" sz="2032" dirty="0">
                <a:latin typeface="Garamond" panose="02020404030301010803" pitchFamily="18" charset="0"/>
              </a:rPr>
              <a:t>1-b) </a:t>
            </a:r>
            <a:r>
              <a:rPr lang="tr-TR" dirty="0">
                <a:latin typeface="Garamond" panose="02020404030301010803" pitchFamily="18" charset="0"/>
              </a:rPr>
              <a:t>Bu bendin uygulanmasında </a:t>
            </a:r>
            <a:r>
              <a:rPr lang="tr-TR" b="1" dirty="0">
                <a:latin typeface="Garamond" panose="02020404030301010803" pitchFamily="18" charset="0"/>
              </a:rPr>
              <a:t>personel çalıştırılmasına dayalı hizmet alımı</a:t>
            </a:r>
            <a:r>
              <a:rPr lang="tr-TR" dirty="0">
                <a:latin typeface="Garamond" panose="02020404030301010803" pitchFamily="18" charset="0"/>
              </a:rPr>
              <a:t>; bu Kanun ve diğer mevzuattaki hükümler uyarınca ihale </a:t>
            </a:r>
            <a:r>
              <a:rPr lang="tr-TR" dirty="0" smtClean="0">
                <a:latin typeface="Garamond" panose="02020404030301010803" pitchFamily="18" charset="0"/>
              </a:rPr>
              <a:t>konusu </a:t>
            </a:r>
            <a:r>
              <a:rPr lang="tr-TR" dirty="0">
                <a:latin typeface="Garamond" panose="02020404030301010803" pitchFamily="18" charset="0"/>
              </a:rPr>
              <a:t>işte çalıştırılacak personel sayısının ihale dokümanında belirlendiği, bu personelin çalışma saatlerinin tamamının idare için kullanıldığı, yaklaşık maliyetinin </a:t>
            </a:r>
            <a:r>
              <a:rPr lang="tr-TR" b="1" u="sng" dirty="0">
                <a:latin typeface="Garamond" panose="02020404030301010803" pitchFamily="18" charset="0"/>
              </a:rPr>
              <a:t>en az %</a:t>
            </a:r>
            <a:r>
              <a:rPr lang="tr-TR" b="1" u="sng" dirty="0" smtClean="0">
                <a:latin typeface="Garamond" panose="02020404030301010803" pitchFamily="18" charset="0"/>
              </a:rPr>
              <a:t>70‘lik </a:t>
            </a:r>
            <a:r>
              <a:rPr lang="tr-TR" b="1" u="sng" dirty="0">
                <a:latin typeface="Garamond" panose="02020404030301010803" pitchFamily="18" charset="0"/>
              </a:rPr>
              <a:t>kısmının </a:t>
            </a:r>
            <a:r>
              <a:rPr lang="tr-TR" dirty="0">
                <a:latin typeface="Garamond" panose="02020404030301010803" pitchFamily="18" charset="0"/>
              </a:rPr>
              <a:t>asgari işçilik maliyeti ile varsa ayni yemek ve yol giderleri dahil işçilik giderinden oluştuğu ve niteliği gereği </a:t>
            </a:r>
            <a:r>
              <a:rPr lang="tr-TR" b="1" u="sng" dirty="0">
                <a:latin typeface="Garamond" panose="02020404030301010803" pitchFamily="18" charset="0"/>
              </a:rPr>
              <a:t>süreklilik arz eden işlere ilişkin </a:t>
            </a:r>
            <a:r>
              <a:rPr lang="tr-TR" dirty="0">
                <a:latin typeface="Garamond" panose="02020404030301010803" pitchFamily="18" charset="0"/>
              </a:rPr>
              <a:t>hizmet alımlarını ifade eder. </a:t>
            </a:r>
            <a:endParaRPr lang="tr-TR" dirty="0" smtClean="0">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48</a:t>
            </a:fld>
            <a:endParaRPr lang="tr-TR" sz="1016">
              <a:solidFill>
                <a:srgbClr val="000000"/>
              </a:solidFill>
              <a:latin typeface="Arial" charset="0"/>
            </a:endParaRPr>
          </a:p>
        </p:txBody>
      </p:sp>
    </p:spTree>
    <p:extLst>
      <p:ext uri="{BB962C8B-B14F-4D97-AF65-F5344CB8AC3E}">
        <p14:creationId xmlns:p14="http://schemas.microsoft.com/office/powerpoint/2010/main" val="2077220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10896" y="505564"/>
            <a:ext cx="7733104" cy="156752"/>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sz="2612" b="1" dirty="0">
                <a:solidFill>
                  <a:schemeClr val="bg1"/>
                </a:solidFill>
                <a:cs typeface="Times New Roman" panose="02020603050405020304" pitchFamily="18" charset="0"/>
              </a:rPr>
              <a:t>696 SAYILI KHK’DA KONUYA İLİŞKİN DİĞER DÜZENLEMELER (3)</a:t>
            </a:r>
            <a:endParaRPr lang="tr-TR" dirty="0">
              <a:solidFill>
                <a:schemeClr val="bg1"/>
              </a:solidFill>
            </a:endParaRPr>
          </a:p>
        </p:txBody>
      </p:sp>
      <p:sp>
        <p:nvSpPr>
          <p:cNvPr id="8" name="İçerik Yer Tutucusu 7"/>
          <p:cNvSpPr>
            <a:spLocks noGrp="1"/>
          </p:cNvSpPr>
          <p:nvPr>
            <p:ph sz="half" idx="2"/>
          </p:nvPr>
        </p:nvSpPr>
        <p:spPr>
          <a:xfrm>
            <a:off x="391944" y="1547975"/>
            <a:ext cx="8464614" cy="4808378"/>
          </a:xfrm>
        </p:spPr>
        <p:txBody>
          <a:bodyPr>
            <a:normAutofit fontScale="92500" lnSpcReduction="20000"/>
          </a:bodyPr>
          <a:lstStyle/>
          <a:p>
            <a:pPr marL="0" indent="0" algn="just">
              <a:buNone/>
            </a:pPr>
            <a:endParaRPr lang="tr-TR" sz="1451" dirty="0"/>
          </a:p>
          <a:p>
            <a:pPr marL="0" indent="0" algn="just">
              <a:buNone/>
            </a:pPr>
            <a:r>
              <a:rPr lang="tr-TR" sz="2032" dirty="0">
                <a:latin typeface="Garamond" panose="02020404030301010803" pitchFamily="18" charset="0"/>
              </a:rPr>
              <a:t>1-c) </a:t>
            </a:r>
            <a:r>
              <a:rPr lang="tr-TR" dirty="0">
                <a:latin typeface="Garamond" panose="02020404030301010803" pitchFamily="18" charset="0"/>
              </a:rPr>
              <a:t>Hizmet alım sözleşmesi kapsamında niteliği birbirinden farklı hizmet türlerinin bulunması halinde personel çalıştırılmasına dayalı olup olmama yönünden yapılacak değerlendirme her hizmet türü için ayrı ayrı yapılır. </a:t>
            </a:r>
            <a:r>
              <a:rPr lang="tr-TR" b="1" u="sng" dirty="0">
                <a:latin typeface="Garamond" panose="02020404030301010803" pitchFamily="18" charset="0"/>
              </a:rPr>
              <a:t>Danışmanlık hizmetleri, hastane bilgi yönetim sistemi hizmetleri ve çağrı merkezi hizmetlerine </a:t>
            </a:r>
            <a:r>
              <a:rPr lang="tr-TR" dirty="0">
                <a:latin typeface="Garamond" panose="02020404030301010803" pitchFamily="18" charset="0"/>
              </a:rPr>
              <a:t>ilişkin alımlar personel çalıştırılmasına dayalı hizmet alımı olarak kabul edilmez</a:t>
            </a:r>
            <a:r>
              <a:rPr lang="tr-TR" dirty="0" smtClean="0">
                <a:latin typeface="Garamond" panose="02020404030301010803" pitchFamily="18" charset="0"/>
              </a:rPr>
              <a:t>.</a:t>
            </a:r>
          </a:p>
          <a:p>
            <a:pPr marL="0" indent="0" algn="just">
              <a:buNone/>
            </a:pPr>
            <a:r>
              <a:rPr lang="tr-TR" dirty="0" smtClean="0">
                <a:latin typeface="Garamond" panose="02020404030301010803" pitchFamily="18" charset="0"/>
              </a:rPr>
              <a:t>1-d) Kamu İhale Kurumu, </a:t>
            </a:r>
            <a:r>
              <a:rPr lang="tr-TR" dirty="0">
                <a:latin typeface="Garamond" panose="02020404030301010803" pitchFamily="18" charset="0"/>
              </a:rPr>
              <a:t>hizmet alımının personel çalıştırılmasına dayalı olup olmadığı ya da niteliği itibarıyla bu sonucu doğurup doğurmadığı hususunda (2) numaralı alt bentte sayılan kriterleri ayrı ayrı ya da birlikte </a:t>
            </a:r>
            <a:r>
              <a:rPr lang="tr-TR" b="1" u="sng" dirty="0">
                <a:latin typeface="Garamond" panose="02020404030301010803" pitchFamily="18" charset="0"/>
              </a:rPr>
              <a:t>dikkate almak suretiyle usul ve esaslar belirlemeye yetkilidir</a:t>
            </a:r>
            <a:r>
              <a:rPr lang="tr-TR" b="1" u="sng" dirty="0" smtClean="0">
                <a:latin typeface="Garamond" panose="02020404030301010803" pitchFamily="18" charset="0"/>
              </a:rPr>
              <a:t>.</a:t>
            </a:r>
          </a:p>
          <a:p>
            <a:pPr marL="0" indent="0" algn="just">
              <a:buNone/>
            </a:pPr>
            <a:r>
              <a:rPr lang="tr-TR" dirty="0">
                <a:latin typeface="Garamond" panose="02020404030301010803" pitchFamily="18" charset="0"/>
              </a:rPr>
              <a:t> </a:t>
            </a:r>
            <a:r>
              <a:rPr lang="tr-TR" dirty="0" smtClean="0">
                <a:latin typeface="Garamond" panose="02020404030301010803" pitchFamily="18" charset="0"/>
              </a:rPr>
              <a:t>   (</a:t>
            </a:r>
            <a:r>
              <a:rPr lang="tr-TR" dirty="0">
                <a:latin typeface="Garamond" panose="02020404030301010803" pitchFamily="18" charset="0"/>
              </a:rPr>
              <a:t>696/83. mad ile değişik 4734 sayılı Kamu İhale </a:t>
            </a:r>
            <a:r>
              <a:rPr lang="tr-TR" dirty="0" smtClean="0">
                <a:latin typeface="Garamond" panose="02020404030301010803" pitchFamily="18" charset="0"/>
              </a:rPr>
              <a:t>K. 62 1/(</a:t>
            </a:r>
            <a:r>
              <a:rPr lang="tr-TR" dirty="0">
                <a:latin typeface="Garamond" panose="02020404030301010803" pitchFamily="18" charset="0"/>
              </a:rPr>
              <a:t>e) bendi</a:t>
            </a:r>
            <a:r>
              <a:rPr lang="tr-TR" dirty="0" smtClean="0">
                <a:latin typeface="Garamond" panose="02020404030301010803" pitchFamily="18" charset="0"/>
              </a:rPr>
              <a:t>).</a:t>
            </a:r>
          </a:p>
          <a:p>
            <a:pPr marL="0" indent="0">
              <a:buNone/>
            </a:pPr>
            <a:endParaRPr lang="tr-TR" sz="3918" dirty="0"/>
          </a:p>
          <a:p>
            <a:endParaRPr lang="tr-TR" dirty="0" smtClean="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49</a:t>
            </a:fld>
            <a:endParaRPr lang="tr-TR" sz="1016">
              <a:solidFill>
                <a:srgbClr val="000000"/>
              </a:solidFill>
              <a:latin typeface="Arial" charset="0"/>
            </a:endParaRPr>
          </a:p>
        </p:txBody>
      </p:sp>
    </p:spTree>
    <p:extLst>
      <p:ext uri="{BB962C8B-B14F-4D97-AF65-F5344CB8AC3E}">
        <p14:creationId xmlns:p14="http://schemas.microsoft.com/office/powerpoint/2010/main" val="795622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80745" y="398895"/>
            <a:ext cx="8229600" cy="649117"/>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sz="2902" b="1" dirty="0">
                <a:solidFill>
                  <a:schemeClr val="bg1"/>
                </a:solidFill>
              </a:rPr>
              <a:t>696 SAYILI KHK’YA GENEL BİR BAKIŞ</a:t>
            </a:r>
            <a:r>
              <a:rPr lang="tr-TR" b="1" dirty="0" smtClean="0">
                <a:solidFill>
                  <a:schemeClr val="bg1"/>
                </a:solidFill>
              </a:rPr>
              <a:t/>
            </a:r>
            <a:br>
              <a:rPr lang="tr-TR" b="1" dirty="0" smtClean="0">
                <a:solidFill>
                  <a:schemeClr val="bg1"/>
                </a:solidFill>
              </a:rPr>
            </a:br>
            <a:endParaRPr lang="tr-TR" sz="2902" b="1" dirty="0">
              <a:solidFill>
                <a:schemeClr val="bg1"/>
              </a:solidFill>
            </a:endParaRPr>
          </a:p>
        </p:txBody>
      </p:sp>
      <p:sp>
        <p:nvSpPr>
          <p:cNvPr id="3" name="İçerik Yer Tutucusu 2"/>
          <p:cNvSpPr>
            <a:spLocks noGrp="1"/>
          </p:cNvSpPr>
          <p:nvPr>
            <p:ph sz="half" idx="1"/>
          </p:nvPr>
        </p:nvSpPr>
        <p:spPr>
          <a:xfrm>
            <a:off x="563477" y="1433768"/>
            <a:ext cx="8151110" cy="4665373"/>
          </a:xfrm>
        </p:spPr>
        <p:txBody>
          <a:bodyPr>
            <a:noAutofit/>
          </a:bodyPr>
          <a:lstStyle/>
          <a:p>
            <a:pPr lvl="0" algn="just" eaLnBrk="0" fontAlgn="base" hangingPunct="0">
              <a:spcBef>
                <a:spcPct val="0"/>
              </a:spcBef>
              <a:spcAft>
                <a:spcPct val="0"/>
              </a:spcAft>
              <a:buFont typeface="Wingdings" panose="05000000000000000000" pitchFamily="2" charset="2"/>
              <a:buChar char="Ø"/>
            </a:pPr>
            <a:r>
              <a:rPr lang="tr-TR" dirty="0">
                <a:latin typeface="Garamond" panose="02020404030301010803" pitchFamily="18" charset="0"/>
              </a:rPr>
              <a:t>Ç.S.G.B. tarafından usul ve esasların belirlenmesi, uygulamada ortaya çıkabilecek tereddütlerin giderilmesi ve kurumlar arasında uygulama birliğinin sağlanması amacıyla 01.01.2018 tarihli ve 30288 sayılı Resmi </a:t>
            </a:r>
            <a:r>
              <a:rPr lang="tr-TR" dirty="0" err="1">
                <a:latin typeface="Garamond" panose="02020404030301010803" pitchFamily="18" charset="0"/>
              </a:rPr>
              <a:t>Gazete’de</a:t>
            </a:r>
            <a:r>
              <a:rPr lang="tr-TR" dirty="0">
                <a:latin typeface="Garamond" panose="02020404030301010803" pitchFamily="18" charset="0"/>
              </a:rPr>
              <a:t> yayımlanan </a:t>
            </a:r>
            <a:r>
              <a:rPr lang="tr-TR" b="1" dirty="0">
                <a:latin typeface="Garamond" panose="02020404030301010803" pitchFamily="18" charset="0"/>
              </a:rPr>
              <a:t>Tebliğ</a:t>
            </a:r>
            <a:r>
              <a:rPr lang="tr-TR" dirty="0">
                <a:latin typeface="Garamond" panose="02020404030301010803" pitchFamily="18" charset="0"/>
              </a:rPr>
              <a:t> ile </a:t>
            </a:r>
            <a:r>
              <a:rPr lang="tr-TR" altLang="tr-TR" dirty="0">
                <a:solidFill>
                  <a:srgbClr val="000000"/>
                </a:solidFill>
                <a:latin typeface="Garamond" panose="02020404030301010803" pitchFamily="18" charset="0"/>
                <a:cs typeface="Times New Roman" panose="02020603050405020304" pitchFamily="18" charset="0"/>
              </a:rPr>
              <a:t>Kamu Kurum ve Kuruluşlarında Personel Çalıştırılmasına Dayalı Hizmet Alımı Sözleşmeleri Kapsamında Çalıştırılmakta Olan İşçilerin Sürekli İşçi Kadrolarına veya Mahalli İdare Şirketlerinde İşçi Statüsüne Geçirilmesine İlişkin 375 sayılı Kanun Hükmünde Kararnamenin </a:t>
            </a:r>
            <a:r>
              <a:rPr lang="tr-TR" altLang="tr-TR" b="1" dirty="0">
                <a:solidFill>
                  <a:srgbClr val="000000"/>
                </a:solidFill>
                <a:latin typeface="Garamond" panose="02020404030301010803" pitchFamily="18" charset="0"/>
                <a:cs typeface="Times New Roman" panose="02020603050405020304" pitchFamily="18" charset="0"/>
              </a:rPr>
              <a:t>Geçici 23 ve Geçici 24 üncü Maddelerinin Uygulanmasına Dair Usul ve Esaslar</a:t>
            </a:r>
            <a:r>
              <a:rPr lang="tr-TR" altLang="tr-TR" dirty="0">
                <a:solidFill>
                  <a:srgbClr val="000000"/>
                </a:solidFill>
                <a:latin typeface="Garamond" panose="02020404030301010803" pitchFamily="18" charset="0"/>
                <a:cs typeface="Times New Roman" panose="02020603050405020304" pitchFamily="18" charset="0"/>
              </a:rPr>
              <a:t> düzenlenmiştir.</a:t>
            </a:r>
            <a:r>
              <a:rPr lang="tr-TR" altLang="tr-TR" sz="2177" dirty="0">
                <a:solidFill>
                  <a:srgbClr val="000000"/>
                </a:solidFill>
                <a:latin typeface="Garamond" panose="02020404030301010803" pitchFamily="18" charset="0"/>
                <a:cs typeface="Times New Roman" panose="02020603050405020304" pitchFamily="18" charset="0"/>
              </a:rPr>
              <a:t> </a:t>
            </a:r>
            <a:r>
              <a:rPr lang="tr-TR" sz="2177" dirty="0">
                <a:latin typeface="Garamond" panose="02020404030301010803" pitchFamily="18" charset="0"/>
              </a:rPr>
              <a:t> </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5</a:t>
            </a:fld>
            <a:endParaRPr lang="tr-TR" dirty="0"/>
          </a:p>
        </p:txBody>
      </p:sp>
      <p:sp>
        <p:nvSpPr>
          <p:cNvPr id="6" name="Rectangle 3"/>
          <p:cNvSpPr>
            <a:spLocks noChangeArrowheads="1"/>
          </p:cNvSpPr>
          <p:nvPr/>
        </p:nvSpPr>
        <p:spPr bwMode="auto">
          <a:xfrm>
            <a:off x="4504969" y="972739"/>
            <a:ext cx="134063" cy="2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6351" tIns="33176" rIns="66351" bIns="33176"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marL="457200" eaLnBrk="0" hangingPunct="0">
              <a:defRPr>
                <a:solidFill>
                  <a:schemeClr val="tx1"/>
                </a:solidFill>
                <a:latin typeface="Arial" panose="020B0604020202020204" pitchFamily="34" charset="0"/>
              </a:defRPr>
            </a:lvl2pPr>
            <a:lvl3pPr marL="914400" eaLnBrk="0" hangingPunct="0">
              <a:defRPr>
                <a:solidFill>
                  <a:schemeClr val="tx1"/>
                </a:solidFill>
                <a:latin typeface="Arial" panose="020B0604020202020204" pitchFamily="34" charset="0"/>
              </a:defRPr>
            </a:lvl3pPr>
            <a:lvl4pPr marL="1371600" eaLnBrk="0" hangingPunct="0">
              <a:defRPr>
                <a:solidFill>
                  <a:schemeClr val="tx1"/>
                </a:solidFill>
                <a:latin typeface="Arial" panose="020B0604020202020204" pitchFamily="34" charset="0"/>
              </a:defRPr>
            </a:lvl4pPr>
            <a:lvl5pPr marL="1828800" eaLnBrk="0" hangingPunct="0">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663489" fontAlgn="base">
              <a:spcBef>
                <a:spcPct val="0"/>
              </a:spcBef>
              <a:spcAft>
                <a:spcPct val="0"/>
              </a:spcAft>
            </a:pPr>
            <a:endParaRPr lang="tr-TR" altLang="tr-TR" sz="1306" dirty="0"/>
          </a:p>
        </p:txBody>
      </p:sp>
    </p:spTree>
    <p:extLst>
      <p:ext uri="{BB962C8B-B14F-4D97-AF65-F5344CB8AC3E}">
        <p14:creationId xmlns:p14="http://schemas.microsoft.com/office/powerpoint/2010/main" val="1396850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23902" y="561732"/>
            <a:ext cx="7720098" cy="574758"/>
          </a:xfrm>
        </p:spPr>
        <p:txBody>
          <a:bodyPr>
            <a:normAutofit/>
          </a:bodyPr>
          <a:lstStyle/>
          <a:p>
            <a:pPr>
              <a:spcBef>
                <a:spcPts val="0"/>
              </a:spcBef>
            </a:pPr>
            <a:r>
              <a:rPr lang="tr-TR" sz="2322" b="1" dirty="0">
                <a:solidFill>
                  <a:schemeClr val="bg1"/>
                </a:solidFill>
                <a:cs typeface="Times New Roman" panose="02020603050405020304" pitchFamily="18" charset="0"/>
              </a:rPr>
              <a:t>696 SAYILI KHK’DA KONUYA İLİŞKİN DİĞER DÜZENLEMELER (4)</a:t>
            </a:r>
            <a:endParaRPr lang="tr-TR" sz="2902" dirty="0">
              <a:solidFill>
                <a:schemeClr val="bg1"/>
              </a:solidFill>
            </a:endParaRPr>
          </a:p>
        </p:txBody>
      </p:sp>
      <p:sp>
        <p:nvSpPr>
          <p:cNvPr id="8" name="İçerik Yer Tutucusu 7"/>
          <p:cNvSpPr>
            <a:spLocks noGrp="1"/>
          </p:cNvSpPr>
          <p:nvPr>
            <p:ph sz="half" idx="2"/>
          </p:nvPr>
        </p:nvSpPr>
        <p:spPr>
          <a:xfrm>
            <a:off x="391944" y="1696825"/>
            <a:ext cx="8516865" cy="3978956"/>
          </a:xfrm>
        </p:spPr>
        <p:txBody>
          <a:bodyPr/>
          <a:lstStyle/>
          <a:p>
            <a:pPr marL="0" indent="0" algn="just">
              <a:buNone/>
            </a:pPr>
            <a:endParaRPr lang="tr-TR" sz="1451" dirty="0"/>
          </a:p>
          <a:p>
            <a:pPr marL="0" indent="0" algn="just">
              <a:buNone/>
            </a:pPr>
            <a:r>
              <a:rPr lang="tr-TR" dirty="0" smtClean="0">
                <a:latin typeface="Garamond" panose="02020404030301010803" pitchFamily="18" charset="0"/>
              </a:rPr>
              <a:t>2) Kamu İhale Kanunu 62/1 (e) kapsamında ihaleye çıkması yasaklanmayan kuruluşlar, ilgisine göre </a:t>
            </a:r>
            <a:r>
              <a:rPr lang="tr-TR" b="1" dirty="0" smtClean="0">
                <a:latin typeface="Garamond" panose="02020404030301010803" pitchFamily="18" charset="0"/>
              </a:rPr>
              <a:t>Hazine Müsteşarlığından veya Özelleştirme </a:t>
            </a:r>
            <a:r>
              <a:rPr lang="tr-TR" b="1" dirty="0">
                <a:latin typeface="Garamond" panose="02020404030301010803" pitchFamily="18" charset="0"/>
              </a:rPr>
              <a:t>İdaresi Başkanlığından uygun görüş </a:t>
            </a:r>
            <a:r>
              <a:rPr lang="tr-TR" b="1" dirty="0" smtClean="0">
                <a:latin typeface="Garamond" panose="02020404030301010803" pitchFamily="18" charset="0"/>
              </a:rPr>
              <a:t>almak zorundadır</a:t>
            </a:r>
            <a:r>
              <a:rPr lang="tr-TR" dirty="0" smtClean="0">
                <a:latin typeface="Garamond" panose="02020404030301010803" pitchFamily="18" charset="0"/>
              </a:rPr>
              <a:t>. (696/84. </a:t>
            </a:r>
            <a:r>
              <a:rPr lang="tr-TR" dirty="0">
                <a:latin typeface="Garamond" panose="02020404030301010803" pitchFamily="18" charset="0"/>
              </a:rPr>
              <a:t>mad ile değişik 4734 sayılı Kamu İhale </a:t>
            </a:r>
            <a:r>
              <a:rPr lang="tr-TR" dirty="0" smtClean="0">
                <a:latin typeface="Garamond" panose="02020404030301010803" pitchFamily="18" charset="0"/>
              </a:rPr>
              <a:t>K. Md. Ek 8).</a:t>
            </a:r>
          </a:p>
          <a:p>
            <a:endParaRPr lang="tr-TR" dirty="0"/>
          </a:p>
          <a:p>
            <a:pPr lvl="0"/>
            <a:endParaRPr lang="tr-TR" dirty="0" smtClean="0"/>
          </a:p>
          <a:p>
            <a:pPr marL="0" indent="0">
              <a:buNone/>
            </a:pPr>
            <a:endParaRPr lang="tr-TR" sz="3918" dirty="0"/>
          </a:p>
          <a:p>
            <a:endParaRPr lang="tr-TR" dirty="0" smtClean="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50</a:t>
            </a:fld>
            <a:endParaRPr lang="tr-TR" sz="1016">
              <a:solidFill>
                <a:srgbClr val="000000"/>
              </a:solidFill>
              <a:latin typeface="Arial" charset="0"/>
            </a:endParaRPr>
          </a:p>
        </p:txBody>
      </p:sp>
    </p:spTree>
    <p:extLst>
      <p:ext uri="{BB962C8B-B14F-4D97-AF65-F5344CB8AC3E}">
        <p14:creationId xmlns:p14="http://schemas.microsoft.com/office/powerpoint/2010/main" val="699070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93856" y="133273"/>
            <a:ext cx="7889856" cy="888262"/>
          </a:xfrm>
        </p:spPr>
        <p:txBody>
          <a:bodyPr>
            <a:normAutofit fontScale="90000"/>
          </a:bodyPr>
          <a:lstStyle/>
          <a:p>
            <a:pPr>
              <a:spcBef>
                <a:spcPts val="0"/>
              </a:spcBef>
            </a:pPr>
            <a:r>
              <a:rPr lang="tr-TR" dirty="0" smtClean="0">
                <a:solidFill>
                  <a:srgbClr val="FF0000"/>
                </a:solidFill>
              </a:rPr>
              <a:t/>
            </a:r>
            <a:br>
              <a:rPr lang="tr-TR" dirty="0" smtClean="0">
                <a:solidFill>
                  <a:srgbClr val="FF0000"/>
                </a:solidFill>
              </a:rPr>
            </a:br>
            <a:r>
              <a:rPr lang="tr-TR" sz="2612" b="1" dirty="0">
                <a:solidFill>
                  <a:schemeClr val="bg1"/>
                </a:solidFill>
                <a:cs typeface="Times New Roman" panose="02020603050405020304" pitchFamily="18" charset="0"/>
              </a:rPr>
              <a:t>696 SAYILI KHK’DA KONUYA İLİŞKİN DİĞER DÜZENLEMELER (5)</a:t>
            </a:r>
            <a:endParaRPr lang="tr-TR" dirty="0">
              <a:solidFill>
                <a:schemeClr val="bg1"/>
              </a:solidFill>
            </a:endParaRPr>
          </a:p>
        </p:txBody>
      </p:sp>
      <p:sp>
        <p:nvSpPr>
          <p:cNvPr id="8" name="İçerik Yer Tutucusu 7"/>
          <p:cNvSpPr>
            <a:spLocks noGrp="1"/>
          </p:cNvSpPr>
          <p:nvPr>
            <p:ph sz="half" idx="2"/>
          </p:nvPr>
        </p:nvSpPr>
        <p:spPr>
          <a:xfrm>
            <a:off x="391944" y="1640264"/>
            <a:ext cx="8516865" cy="4458878"/>
          </a:xfrm>
        </p:spPr>
        <p:txBody>
          <a:bodyPr>
            <a:normAutofit lnSpcReduction="10000"/>
          </a:bodyPr>
          <a:lstStyle/>
          <a:p>
            <a:pPr marL="0" indent="0" algn="just">
              <a:buNone/>
            </a:pPr>
            <a:endParaRPr lang="tr-TR" sz="1451" dirty="0"/>
          </a:p>
          <a:p>
            <a:pPr marL="0" indent="0" algn="just">
              <a:buNone/>
            </a:pPr>
            <a:r>
              <a:rPr lang="tr-TR" dirty="0" smtClean="0">
                <a:latin typeface="Garamond" panose="02020404030301010803" pitchFamily="18" charset="0"/>
              </a:rPr>
              <a:t>Hükümet</a:t>
            </a:r>
            <a:r>
              <a:rPr lang="tr-TR" dirty="0">
                <a:latin typeface="Garamond" panose="02020404030301010803" pitchFamily="18" charset="0"/>
              </a:rPr>
              <a:t>, kamu işveren sendikaları ile işçi sendikaları konfederasyonları arasında; …</a:t>
            </a:r>
            <a:r>
              <a:rPr lang="tr-TR" i="1" dirty="0">
                <a:latin typeface="Garamond" panose="02020404030301010803" pitchFamily="18" charset="0"/>
              </a:rPr>
              <a:t> İl özel idareleri, belediyeler ve bunların üyesi olduğu mahalli idare birlikleri, belediyelerin bağlı kuruluşları, müessese ve işletmeleri ile bunların birlikte ya da ayrı ayrı sermayesinin %50'sinden fazlasına sahip oldukları şirketlerde </a:t>
            </a:r>
            <a:r>
              <a:rPr lang="tr-TR" b="1" i="1" dirty="0">
                <a:latin typeface="Garamond" panose="02020404030301010803" pitchFamily="18" charset="0"/>
              </a:rPr>
              <a:t>çalıştırılan işçilerin mali ve sosyal haklarını belirlemek üzere kamu toplu iş sözleşmeleri</a:t>
            </a:r>
            <a:r>
              <a:rPr lang="tr-TR" i="1" dirty="0">
                <a:latin typeface="Garamond" panose="02020404030301010803" pitchFamily="18" charset="0"/>
              </a:rPr>
              <a:t> </a:t>
            </a:r>
            <a:r>
              <a:rPr lang="tr-TR" b="1" i="1" dirty="0">
                <a:latin typeface="Garamond" panose="02020404030301010803" pitchFamily="18" charset="0"/>
              </a:rPr>
              <a:t>çerçeve anlaşma protokolü</a:t>
            </a:r>
            <a:r>
              <a:rPr lang="tr-TR" i="1" dirty="0">
                <a:latin typeface="Garamond" panose="02020404030301010803" pitchFamily="18" charset="0"/>
              </a:rPr>
              <a:t> imzalanabilir. Bu protokol hükümleri geçerlilik süresi içinde bu madde kapsamındaki idareler ile taraf konfederasyona üye olan sendikalar için bağlayıcıdır</a:t>
            </a:r>
            <a:r>
              <a:rPr lang="tr-TR" i="1" dirty="0" smtClean="0">
                <a:latin typeface="Garamond" panose="02020404030301010803" pitchFamily="18" charset="0"/>
              </a:rPr>
              <a:t>.</a:t>
            </a:r>
          </a:p>
          <a:p>
            <a:pPr marL="0" indent="0">
              <a:buNone/>
            </a:pPr>
            <a:r>
              <a:rPr lang="tr-TR" dirty="0">
                <a:latin typeface="Garamond" panose="02020404030301010803" pitchFamily="18" charset="0"/>
              </a:rPr>
              <a:t>	</a:t>
            </a:r>
            <a:r>
              <a:rPr lang="tr-TR" dirty="0" smtClean="0">
                <a:latin typeface="Garamond" panose="02020404030301010803" pitchFamily="18" charset="0"/>
              </a:rPr>
              <a:t>(696/112.md ile değişik 6356 s. K./Ek madde 2)</a:t>
            </a:r>
            <a:endParaRPr lang="tr-TR" dirty="0">
              <a:latin typeface="Garamond" panose="02020404030301010803" pitchFamily="18" charset="0"/>
            </a:endParaRPr>
          </a:p>
          <a:p>
            <a:pPr lvl="0"/>
            <a:endParaRPr lang="tr-TR" dirty="0" smtClean="0"/>
          </a:p>
          <a:p>
            <a:pPr marL="0" indent="0">
              <a:buNone/>
            </a:pPr>
            <a:endParaRPr lang="tr-TR" sz="3918" dirty="0"/>
          </a:p>
          <a:p>
            <a:endParaRPr lang="tr-TR" dirty="0" smtClean="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51</a:t>
            </a:fld>
            <a:endParaRPr lang="tr-TR" sz="1016">
              <a:solidFill>
                <a:srgbClr val="000000"/>
              </a:solidFill>
              <a:latin typeface="Arial" charset="0"/>
            </a:endParaRPr>
          </a:p>
        </p:txBody>
      </p:sp>
    </p:spTree>
    <p:extLst>
      <p:ext uri="{BB962C8B-B14F-4D97-AF65-F5344CB8AC3E}">
        <p14:creationId xmlns:p14="http://schemas.microsoft.com/office/powerpoint/2010/main" val="885806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53897" y="244732"/>
            <a:ext cx="8190354" cy="711639"/>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2322" b="1" dirty="0">
                <a:solidFill>
                  <a:schemeClr val="bg1"/>
                </a:solidFill>
                <a:cs typeface="Times New Roman" panose="02020603050405020304" pitchFamily="18" charset="0"/>
              </a:rPr>
              <a:t>696 SAYILI KHK’DA KONUYA İLİŞKİN DİĞER DÜZENLEMELER (6)</a:t>
            </a:r>
            <a:r>
              <a:rPr lang="tr-TR" sz="1741" b="1" dirty="0">
                <a:solidFill>
                  <a:schemeClr val="bg1"/>
                </a:solidFill>
                <a:latin typeface="Times New Roman" panose="02020603050405020304" pitchFamily="18" charset="0"/>
                <a:cs typeface="Times New Roman" panose="02020603050405020304" pitchFamily="18" charset="0"/>
              </a:rPr>
              <a:t/>
            </a:r>
            <a:br>
              <a:rPr lang="tr-TR" sz="1741" b="1" dirty="0">
                <a:solidFill>
                  <a:schemeClr val="bg1"/>
                </a:solidFill>
                <a:latin typeface="Times New Roman" panose="02020603050405020304" pitchFamily="18" charset="0"/>
                <a:cs typeface="Times New Roman" panose="02020603050405020304" pitchFamily="18" charset="0"/>
              </a:rPr>
            </a:br>
            <a:endParaRPr lang="tr-TR" sz="2902" dirty="0">
              <a:solidFill>
                <a:schemeClr val="bg1"/>
              </a:solidFill>
            </a:endParaRPr>
          </a:p>
        </p:txBody>
      </p:sp>
      <p:sp>
        <p:nvSpPr>
          <p:cNvPr id="8" name="İçerik Yer Tutucusu 7"/>
          <p:cNvSpPr>
            <a:spLocks noGrp="1"/>
          </p:cNvSpPr>
          <p:nvPr>
            <p:ph sz="half" idx="2"/>
          </p:nvPr>
        </p:nvSpPr>
        <p:spPr>
          <a:xfrm>
            <a:off x="391944" y="1652476"/>
            <a:ext cx="8516865" cy="4540934"/>
          </a:xfrm>
        </p:spPr>
        <p:txBody>
          <a:bodyPr>
            <a:normAutofit lnSpcReduction="10000"/>
          </a:bodyPr>
          <a:lstStyle/>
          <a:p>
            <a:pPr marL="0" indent="0" algn="just">
              <a:buNone/>
            </a:pPr>
            <a:endParaRPr lang="tr-TR" sz="1451" dirty="0"/>
          </a:p>
          <a:p>
            <a:pPr marL="0" indent="0" algn="just">
              <a:buNone/>
            </a:pPr>
            <a:r>
              <a:rPr lang="tr-TR" sz="2000" dirty="0">
                <a:latin typeface="Garamond" panose="02020404030301010803" pitchFamily="18" charset="0"/>
              </a:rPr>
              <a:t>4)  696 sayılı KHK ile sürekli işçi kadrolarına, geçici işçi pozisyonlarına veya işçi statüsüne geçirilen işçilerden; </a:t>
            </a:r>
            <a:r>
              <a:rPr lang="tr-TR" sz="2000" b="1" u="sng" dirty="0">
                <a:latin typeface="Garamond" panose="02020404030301010803" pitchFamily="18" charset="0"/>
              </a:rPr>
              <a:t>geçişten önce işçinin çalıştığı alt işveren işyerinin girdiği işkolu mevcut işyerinin girdiği işkolu ile aynı olanları o işkolundaki mevcut işyerinden</a:t>
            </a:r>
            <a:r>
              <a:rPr lang="tr-TR" sz="2000" dirty="0">
                <a:latin typeface="Garamond" panose="02020404030301010803" pitchFamily="18" charset="0"/>
              </a:rPr>
              <a:t>, </a:t>
            </a:r>
            <a:r>
              <a:rPr lang="tr-TR" sz="2000" b="1" i="1" dirty="0">
                <a:latin typeface="Garamond" panose="02020404030301010803" pitchFamily="18" charset="0"/>
              </a:rPr>
              <a:t>farklı olanları ise geçişten önce işçinin çalıştığı alt işveren işyerinin girdiği işkolunda yeni tescil edilecek işyerlerinden</a:t>
            </a:r>
            <a:r>
              <a:rPr lang="tr-TR" sz="2000" dirty="0">
                <a:latin typeface="Garamond" panose="02020404030301010803" pitchFamily="18" charset="0"/>
              </a:rPr>
              <a:t> Sosyal Güvenlik Kurumuna bildirir.</a:t>
            </a:r>
          </a:p>
          <a:p>
            <a:pPr lvl="1" algn="just"/>
            <a:r>
              <a:rPr lang="tr-TR" sz="2000" dirty="0">
                <a:latin typeface="Garamond" panose="02020404030301010803" pitchFamily="18" charset="0"/>
              </a:rPr>
              <a:t>Birinci fıkra kapsamındaki işyerlerinin her biri bu Kanunun uygulanması bakımından </a:t>
            </a:r>
            <a:r>
              <a:rPr lang="tr-TR" sz="2000" b="1" u="sng" dirty="0">
                <a:latin typeface="Garamond" panose="02020404030301010803" pitchFamily="18" charset="0"/>
              </a:rPr>
              <a:t>bağımsız bir işyeri sayılır</a:t>
            </a:r>
            <a:r>
              <a:rPr lang="tr-TR" sz="2000" b="1" dirty="0">
                <a:latin typeface="Garamond" panose="02020404030301010803" pitchFamily="18" charset="0"/>
              </a:rPr>
              <a:t>.</a:t>
            </a:r>
          </a:p>
          <a:p>
            <a:pPr lvl="1" algn="just"/>
            <a:r>
              <a:rPr lang="tr-TR" sz="2000" dirty="0">
                <a:latin typeface="Garamond" panose="02020404030301010803" pitchFamily="18" charset="0"/>
              </a:rPr>
              <a:t>Birinci fıkra kapsamında </a:t>
            </a:r>
            <a:r>
              <a:rPr lang="tr-TR" sz="2000" b="1" u="sng" dirty="0">
                <a:latin typeface="Garamond" panose="02020404030301010803" pitchFamily="18" charset="0"/>
              </a:rPr>
              <a:t>yeni tescil edilen işyerlerinden bildirilen işçiler</a:t>
            </a:r>
            <a:r>
              <a:rPr lang="tr-TR" sz="2000" dirty="0">
                <a:latin typeface="Garamond" panose="02020404030301010803" pitchFamily="18" charset="0"/>
              </a:rPr>
              <a:t>, bu madde kapsamındaki idarelerde geçiş işleminden önce alt işveren işçileri için Yüksek Hakem Kurulu tarafından karara bağlanan ve en son sona erecek olan </a:t>
            </a:r>
            <a:r>
              <a:rPr lang="tr-TR" sz="2000" b="1" u="sng" dirty="0">
                <a:latin typeface="Garamond" panose="02020404030301010803" pitchFamily="18" charset="0"/>
              </a:rPr>
              <a:t>toplu iş sözleşmesinin sona ermesiyle birlikte </a:t>
            </a:r>
            <a:r>
              <a:rPr lang="tr-TR" sz="2000" b="1" u="sng" dirty="0" smtClean="0">
                <a:latin typeface="Garamond" panose="02020404030301010803" pitchFamily="18" charset="0"/>
              </a:rPr>
              <a:t>6356 sayılı Kanun/4 </a:t>
            </a:r>
            <a:r>
              <a:rPr lang="tr-TR" sz="2000" b="1" u="sng" dirty="0">
                <a:latin typeface="Garamond" panose="02020404030301010803" pitchFamily="18" charset="0"/>
              </a:rPr>
              <a:t>üncü </a:t>
            </a:r>
            <a:r>
              <a:rPr lang="tr-TR" sz="2000" dirty="0">
                <a:latin typeface="Garamond" panose="02020404030301010803" pitchFamily="18" charset="0"/>
              </a:rPr>
              <a:t>maddeye uygun şekilde </a:t>
            </a:r>
            <a:r>
              <a:rPr lang="tr-TR" sz="2000" b="1" dirty="0">
                <a:latin typeface="Garamond" panose="02020404030301010803" pitchFamily="18" charset="0"/>
              </a:rPr>
              <a:t>Sosyal Güvenlik Kurumuna bildirilir.</a:t>
            </a:r>
          </a:p>
          <a:p>
            <a:pPr marL="0" indent="0" algn="just">
              <a:buNone/>
            </a:pPr>
            <a:r>
              <a:rPr lang="tr-TR" sz="2000" dirty="0">
                <a:latin typeface="Garamond" panose="02020404030301010803" pitchFamily="18" charset="0"/>
              </a:rPr>
              <a:t>Bu maddenin uygulanmasında bu Kanunun bu maddeye aykırı diğer hükümleri uygulanmaz. (696/113.md ile değişik 6356 s. K./Geçici madde 7)</a:t>
            </a:r>
          </a:p>
          <a:p>
            <a:pPr lvl="0"/>
            <a:endParaRPr lang="tr-TR" sz="1451" dirty="0"/>
          </a:p>
          <a:p>
            <a:pPr marL="0" indent="0">
              <a:buNone/>
            </a:pPr>
            <a:endParaRPr lang="tr-TR" sz="1451" dirty="0"/>
          </a:p>
          <a:p>
            <a:endParaRPr lang="tr-TR" sz="1451"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52</a:t>
            </a:fld>
            <a:endParaRPr lang="tr-TR" sz="1016">
              <a:solidFill>
                <a:srgbClr val="000000"/>
              </a:solidFill>
              <a:latin typeface="Arial" charset="0"/>
            </a:endParaRPr>
          </a:p>
        </p:txBody>
      </p:sp>
    </p:spTree>
    <p:extLst>
      <p:ext uri="{BB962C8B-B14F-4D97-AF65-F5344CB8AC3E}">
        <p14:creationId xmlns:p14="http://schemas.microsoft.com/office/powerpoint/2010/main" val="2068747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25881" y="56194"/>
            <a:ext cx="8190354" cy="979403"/>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2322" b="1" dirty="0">
                <a:solidFill>
                  <a:schemeClr val="bg1"/>
                </a:solidFill>
                <a:cs typeface="Times New Roman" panose="02020603050405020304" pitchFamily="18" charset="0"/>
              </a:rPr>
              <a:t>696 SAYILI KHK’DA KONUYA İLİŞKİN DİĞER DÜZENLEMELER (7)</a:t>
            </a:r>
            <a:r>
              <a:rPr lang="tr-TR" sz="1741" b="1" dirty="0">
                <a:solidFill>
                  <a:schemeClr val="bg1"/>
                </a:solidFill>
                <a:latin typeface="Times New Roman" panose="02020603050405020304" pitchFamily="18" charset="0"/>
                <a:cs typeface="Times New Roman" panose="02020603050405020304" pitchFamily="18" charset="0"/>
              </a:rPr>
              <a:t/>
            </a:r>
            <a:br>
              <a:rPr lang="tr-TR" sz="1741" b="1" dirty="0">
                <a:solidFill>
                  <a:schemeClr val="bg1"/>
                </a:solidFill>
                <a:latin typeface="Times New Roman" panose="02020603050405020304" pitchFamily="18" charset="0"/>
                <a:cs typeface="Times New Roman" panose="02020603050405020304" pitchFamily="18" charset="0"/>
              </a:rPr>
            </a:br>
            <a:endParaRPr lang="tr-TR" sz="2902" dirty="0">
              <a:solidFill>
                <a:schemeClr val="bg1"/>
              </a:solidFill>
            </a:endParaRPr>
          </a:p>
        </p:txBody>
      </p:sp>
      <p:sp>
        <p:nvSpPr>
          <p:cNvPr id="8" name="İçerik Yer Tutucusu 7"/>
          <p:cNvSpPr>
            <a:spLocks noGrp="1"/>
          </p:cNvSpPr>
          <p:nvPr>
            <p:ph sz="half" idx="2"/>
          </p:nvPr>
        </p:nvSpPr>
        <p:spPr>
          <a:xfrm>
            <a:off x="435128" y="1756978"/>
            <a:ext cx="8516865" cy="4361018"/>
          </a:xfrm>
        </p:spPr>
        <p:txBody>
          <a:bodyPr>
            <a:normAutofit/>
          </a:bodyPr>
          <a:lstStyle/>
          <a:p>
            <a:pPr algn="just">
              <a:buFont typeface="Wingdings" panose="05000000000000000000" pitchFamily="2" charset="2"/>
              <a:buChar char="Ø"/>
            </a:pPr>
            <a:r>
              <a:rPr lang="tr-TR" sz="2000" dirty="0">
                <a:latin typeface="Garamond" panose="02020404030301010803" pitchFamily="18" charset="0"/>
              </a:rPr>
              <a:t>5) </a:t>
            </a:r>
            <a:r>
              <a:rPr lang="tr-TR" sz="2000" b="1" dirty="0">
                <a:latin typeface="Garamond" panose="02020404030301010803" pitchFamily="18" charset="0"/>
              </a:rPr>
              <a:t>İl özel idareleri, belediyeler ile bağlı kuruluşları ve bunların üyesi olduğu mahalli idare birlikleri</a:t>
            </a:r>
            <a:r>
              <a:rPr lang="tr-TR" sz="2000" dirty="0">
                <a:latin typeface="Garamond" panose="02020404030301010803" pitchFamily="18" charset="0"/>
              </a:rPr>
              <a:t>, personel çalıştırılmasına dayalı hizmetleri 4/1/2002 tarihli ve 4734 sayılı Kamu İhale Kanununun 22 </a:t>
            </a:r>
            <a:r>
              <a:rPr lang="tr-TR" sz="2000" dirty="0" err="1">
                <a:latin typeface="Garamond" panose="02020404030301010803" pitchFamily="18" charset="0"/>
              </a:rPr>
              <a:t>nci</a:t>
            </a:r>
            <a:r>
              <a:rPr lang="tr-TR" sz="2000" dirty="0">
                <a:latin typeface="Garamond" panose="02020404030301010803" pitchFamily="18" charset="0"/>
              </a:rPr>
              <a:t> maddesindeki limit ve şartlar ile 62 </a:t>
            </a:r>
            <a:r>
              <a:rPr lang="tr-TR" sz="2000" dirty="0" err="1">
                <a:latin typeface="Garamond" panose="02020404030301010803" pitchFamily="18" charset="0"/>
              </a:rPr>
              <a:t>nci</a:t>
            </a:r>
            <a:r>
              <a:rPr lang="tr-TR" sz="2000" dirty="0">
                <a:latin typeface="Garamond" panose="02020404030301010803" pitchFamily="18" charset="0"/>
              </a:rPr>
              <a:t> maddesinin birinci fıkrasının (e) bendindeki sınırlamalara tabi olmaksızın doğrudan hizmet alımı suretiyle birlikte ya da ayrı ayrı sermayesinin yarısından fazlası bu idarelere ait ve halen bu kapsamda hizmet alımı yaptığı mevcut </a:t>
            </a:r>
            <a:r>
              <a:rPr lang="tr-TR" sz="2000" b="1" dirty="0">
                <a:latin typeface="Garamond" panose="02020404030301010803" pitchFamily="18" charset="0"/>
              </a:rPr>
              <a:t>şirketlerinden birine</a:t>
            </a:r>
            <a:r>
              <a:rPr lang="tr-TR" sz="2000" dirty="0">
                <a:latin typeface="Garamond" panose="02020404030301010803" pitchFamily="18" charset="0"/>
              </a:rPr>
              <a:t>, bu nitelikte herhangi bir </a:t>
            </a:r>
            <a:r>
              <a:rPr lang="tr-TR" sz="2000" b="1" dirty="0">
                <a:latin typeface="Garamond" panose="02020404030301010803" pitchFamily="18" charset="0"/>
              </a:rPr>
              <a:t>şirketi bulunmuyorsa münhasıran bu amaçla kuracakları</a:t>
            </a:r>
            <a:r>
              <a:rPr lang="tr-TR" sz="2000" dirty="0">
                <a:latin typeface="Garamond" panose="02020404030301010803" pitchFamily="18" charset="0"/>
              </a:rPr>
              <a:t> bir </a:t>
            </a:r>
            <a:r>
              <a:rPr lang="tr-TR" sz="2000" b="1" dirty="0">
                <a:latin typeface="Garamond" panose="02020404030301010803" pitchFamily="18" charset="0"/>
              </a:rPr>
              <a:t>şirkete gördürebilir</a:t>
            </a:r>
            <a:r>
              <a:rPr lang="tr-TR" sz="2000" b="1" dirty="0" smtClean="0">
                <a:latin typeface="Garamond" panose="02020404030301010803" pitchFamily="18" charset="0"/>
              </a:rPr>
              <a:t>.</a:t>
            </a:r>
            <a:endParaRPr lang="tr-TR" sz="2000" dirty="0">
              <a:latin typeface="Garamond" panose="02020404030301010803" pitchFamily="18" charset="0"/>
            </a:endParaRPr>
          </a:p>
          <a:p>
            <a:pPr algn="just">
              <a:buFont typeface="Wingdings" panose="05000000000000000000" pitchFamily="2" charset="2"/>
              <a:buChar char="Ø"/>
            </a:pPr>
            <a:r>
              <a:rPr lang="tr-TR" sz="2000" dirty="0">
                <a:latin typeface="Garamond" panose="02020404030301010803" pitchFamily="18" charset="0"/>
              </a:rPr>
              <a:t>Bu madde kapsamındaki şirketler hakkında 10/6/2004 tarihli ve 5188 sayılı Özel Güvenlik Hizmetlerine Dair Kanunda belirtilen </a:t>
            </a:r>
            <a:r>
              <a:rPr lang="tr-TR" sz="2000" b="1" dirty="0">
                <a:latin typeface="Garamond" panose="02020404030301010803" pitchFamily="18" charset="0"/>
              </a:rPr>
              <a:t>özel şartlara ilişkin hükümler uygulanmaz</a:t>
            </a:r>
            <a:r>
              <a:rPr lang="tr-TR" sz="2000" dirty="0">
                <a:latin typeface="Garamond" panose="02020404030301010803" pitchFamily="18" charset="0"/>
              </a:rPr>
              <a:t>.</a:t>
            </a:r>
          </a:p>
          <a:p>
            <a:pPr marL="0" indent="0" algn="ctr">
              <a:buNone/>
            </a:pPr>
            <a:r>
              <a:rPr lang="tr-TR" sz="2000" dirty="0">
                <a:latin typeface="Garamond" panose="02020404030301010803" pitchFamily="18" charset="0"/>
              </a:rPr>
              <a:t>(696/126.md ile değişik 375 s. KHK./Ek madde 20)</a:t>
            </a:r>
          </a:p>
          <a:p>
            <a:pPr lvl="0"/>
            <a:endParaRPr lang="tr-TR" sz="1814" dirty="0"/>
          </a:p>
          <a:p>
            <a:pPr marL="0" indent="0">
              <a:buNone/>
            </a:pPr>
            <a:endParaRPr lang="tr-TR" sz="1814" dirty="0"/>
          </a:p>
          <a:p>
            <a:endParaRPr lang="tr-TR" sz="1814"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53</a:t>
            </a:fld>
            <a:endParaRPr lang="tr-TR" sz="1016">
              <a:solidFill>
                <a:srgbClr val="000000"/>
              </a:solidFill>
              <a:latin typeface="Arial" charset="0"/>
            </a:endParaRPr>
          </a:p>
        </p:txBody>
      </p:sp>
    </p:spTree>
    <p:extLst>
      <p:ext uri="{BB962C8B-B14F-4D97-AF65-F5344CB8AC3E}">
        <p14:creationId xmlns:p14="http://schemas.microsoft.com/office/powerpoint/2010/main" val="276113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89889" y="483358"/>
            <a:ext cx="8229600" cy="731510"/>
          </a:xfrm>
        </p:spPr>
        <p:txBody>
          <a:bodyPr>
            <a:normAutofit/>
          </a:bodyPr>
          <a:lstStyle/>
          <a:p>
            <a:pPr>
              <a:spcBef>
                <a:spcPts val="0"/>
              </a:spcBef>
            </a:pPr>
            <a:r>
              <a:rPr lang="tr-TR" sz="2612" b="1" dirty="0">
                <a:solidFill>
                  <a:schemeClr val="bg1"/>
                </a:solidFill>
              </a:rPr>
              <a:t>TİS İÇİN YETKİ BAŞVURUSU </a:t>
            </a:r>
            <a:endParaRPr lang="tr-TR" sz="2322" b="1" dirty="0">
              <a:solidFill>
                <a:schemeClr val="bg1"/>
              </a:solidFill>
            </a:endParaRPr>
          </a:p>
        </p:txBody>
      </p:sp>
      <p:sp>
        <p:nvSpPr>
          <p:cNvPr id="8" name="İçerik Yer Tutucusu 7"/>
          <p:cNvSpPr>
            <a:spLocks noGrp="1"/>
          </p:cNvSpPr>
          <p:nvPr>
            <p:ph sz="half" idx="2"/>
          </p:nvPr>
        </p:nvSpPr>
        <p:spPr>
          <a:xfrm>
            <a:off x="391944" y="1704727"/>
            <a:ext cx="8464613" cy="4328428"/>
          </a:xfrm>
        </p:spPr>
        <p:txBody>
          <a:bodyPr>
            <a:normAutofit fontScale="85000" lnSpcReduction="20000"/>
          </a:bodyPr>
          <a:lstStyle/>
          <a:p>
            <a:pPr algn="just">
              <a:buFont typeface="Wingdings" panose="05000000000000000000" pitchFamily="2" charset="2"/>
              <a:buChar char="Ø"/>
            </a:pPr>
            <a:r>
              <a:rPr lang="tr-TR" dirty="0" smtClean="0">
                <a:latin typeface="Garamond" panose="02020404030301010803" pitchFamily="18" charset="0"/>
              </a:rPr>
              <a:t>«Şirketlerde</a:t>
            </a:r>
            <a:r>
              <a:rPr lang="tr-TR" dirty="0">
                <a:latin typeface="Garamond" panose="02020404030301010803" pitchFamily="18" charset="0"/>
              </a:rPr>
              <a:t>; 6356 sayılı Kanunun geçici 7 </a:t>
            </a:r>
            <a:r>
              <a:rPr lang="tr-TR" dirty="0" err="1">
                <a:latin typeface="Garamond" panose="02020404030301010803" pitchFamily="18" charset="0"/>
              </a:rPr>
              <a:t>nci</a:t>
            </a:r>
            <a:r>
              <a:rPr lang="tr-TR" dirty="0">
                <a:latin typeface="Garamond" panose="02020404030301010803" pitchFamily="18" charset="0"/>
              </a:rPr>
              <a:t> maddesinde belirtilen mevcut işyerleri bakımından anılan Kanuna uygun olarak yetki başvurusunda bulunulabilir, </a:t>
            </a:r>
            <a:r>
              <a:rPr lang="tr-TR" b="1" u="sng" dirty="0">
                <a:latin typeface="Garamond" panose="02020404030301010803" pitchFamily="18" charset="0"/>
              </a:rPr>
              <a:t>ancak geçişi yapılan işçiler için yeni tescil edilen işyerlerinde</a:t>
            </a:r>
            <a:r>
              <a:rPr lang="tr-TR" u="sng" dirty="0">
                <a:latin typeface="Garamond" panose="02020404030301010803" pitchFamily="18" charset="0"/>
              </a:rPr>
              <a:t>,</a:t>
            </a:r>
            <a:r>
              <a:rPr lang="tr-TR" dirty="0">
                <a:latin typeface="Garamond" panose="02020404030301010803" pitchFamily="18" charset="0"/>
              </a:rPr>
              <a:t> geçişten önce alt işveren işçilerini kapsayan, Yüksek Hakem Kurulu tarafından karara bağlanan ve süresi en son sona erecek toplu iş sözleşmesinin </a:t>
            </a:r>
            <a:r>
              <a:rPr lang="tr-TR" b="1" u="sng" dirty="0">
                <a:latin typeface="Garamond" panose="02020404030301010803" pitchFamily="18" charset="0"/>
              </a:rPr>
              <a:t>sona erme tarihinden sonra yetki başvurusunda bulunulabilir</a:t>
            </a:r>
            <a:r>
              <a:rPr lang="tr-TR" u="sng" dirty="0" smtClean="0">
                <a:latin typeface="Garamond" panose="02020404030301010803" pitchFamily="18" charset="0"/>
              </a:rPr>
              <a:t>.</a:t>
            </a:r>
            <a:r>
              <a:rPr lang="tr-TR" dirty="0" smtClean="0">
                <a:latin typeface="Garamond" panose="02020404030301010803" pitchFamily="18" charset="0"/>
              </a:rPr>
              <a:t>» (696/127. </a:t>
            </a:r>
            <a:r>
              <a:rPr lang="tr-TR" dirty="0" err="1" smtClean="0">
                <a:latin typeface="Garamond" panose="02020404030301010803" pitchFamily="18" charset="0"/>
              </a:rPr>
              <a:t>md.</a:t>
            </a:r>
            <a:r>
              <a:rPr lang="tr-TR" dirty="0" smtClean="0">
                <a:latin typeface="Garamond" panose="02020404030301010803" pitchFamily="18" charset="0"/>
              </a:rPr>
              <a:t> İle değişik 375 s. KHK </a:t>
            </a:r>
            <a:r>
              <a:rPr lang="tr-TR" dirty="0" err="1" smtClean="0">
                <a:latin typeface="Garamond" panose="02020404030301010803" pitchFamily="18" charset="0"/>
              </a:rPr>
              <a:t>md.</a:t>
            </a:r>
            <a:r>
              <a:rPr lang="tr-TR" dirty="0" smtClean="0">
                <a:latin typeface="Garamond" panose="02020404030301010803" pitchFamily="18" charset="0"/>
              </a:rPr>
              <a:t> 24)</a:t>
            </a:r>
          </a:p>
          <a:p>
            <a:pPr algn="just">
              <a:buFont typeface="Wingdings" panose="05000000000000000000" pitchFamily="2" charset="2"/>
              <a:buChar char="Ø"/>
            </a:pPr>
            <a:endParaRPr lang="tr-TR" sz="1887" cap="small" dirty="0" smtClean="0">
              <a:latin typeface="Garamond" panose="02020404030301010803" pitchFamily="18" charset="0"/>
            </a:endParaRPr>
          </a:p>
          <a:p>
            <a:pPr algn="just">
              <a:buFont typeface="Wingdings" panose="05000000000000000000" pitchFamily="2" charset="2"/>
              <a:buChar char="Ø"/>
            </a:pPr>
            <a:endParaRPr lang="tr-TR" sz="1887" cap="small" dirty="0">
              <a:latin typeface="Garamond" panose="02020404030301010803" pitchFamily="18" charset="0"/>
            </a:endParaRPr>
          </a:p>
          <a:p>
            <a:pPr algn="just">
              <a:buFont typeface="Wingdings" panose="05000000000000000000" pitchFamily="2" charset="2"/>
              <a:buChar char="Ø"/>
            </a:pPr>
            <a:r>
              <a:rPr lang="tr-TR" sz="1887" cap="small" dirty="0" smtClean="0">
                <a:latin typeface="Garamond" panose="02020404030301010803" pitchFamily="18" charset="0"/>
              </a:rPr>
              <a:t>ÖZETLE</a:t>
            </a:r>
            <a:r>
              <a:rPr lang="tr-TR" sz="1887" cap="small" dirty="0">
                <a:latin typeface="Garamond" panose="02020404030301010803" pitchFamily="18" charset="0"/>
              </a:rPr>
              <a:t>, AYNI İŞKOLUNDA OLMASI NEDENİYLE </a:t>
            </a:r>
            <a:r>
              <a:rPr lang="tr-TR" sz="1887" b="1" cap="small" dirty="0">
                <a:latin typeface="Garamond" panose="02020404030301010803" pitchFamily="18" charset="0"/>
              </a:rPr>
              <a:t>YENİ TESCİL GEREKMEYEN İŞYERLERİ İÇİN SENDİKALAR TARAFINDAN YETKİ BAŞVURUSUNDA BULUNULABİLECEK</a:t>
            </a:r>
            <a:r>
              <a:rPr lang="tr-TR" sz="1887" cap="small" dirty="0">
                <a:latin typeface="Garamond" panose="02020404030301010803" pitchFamily="18" charset="0"/>
              </a:rPr>
              <a:t> ANCAK </a:t>
            </a:r>
            <a:r>
              <a:rPr lang="tr-TR" sz="1887" b="1" cap="small" dirty="0">
                <a:latin typeface="Garamond" panose="02020404030301010803" pitchFamily="18" charset="0"/>
              </a:rPr>
              <a:t>YENİ TESCİL EDİLEN İŞYERLERİNDE REFERANS TİS’İN SONA ERMESİNDEN (30.06.2020’DEN) SONRA YETKİ BAŞVURUSUNDA BULUNULABİLECEKTİR.</a:t>
            </a:r>
            <a:r>
              <a:rPr lang="tr-TR" cap="small" dirty="0" smtClean="0">
                <a:latin typeface="Garamond" panose="02020404030301010803" pitchFamily="18" charset="0"/>
              </a:rPr>
              <a:t>  </a:t>
            </a:r>
          </a:p>
          <a:p>
            <a:pPr marL="0" indent="0" algn="just">
              <a:buNone/>
            </a:pPr>
            <a:r>
              <a:rPr lang="tr-TR" cap="small" dirty="0"/>
              <a:t> </a:t>
            </a:r>
            <a:endParaRPr lang="tr-TR" cap="small" dirty="0" smtClean="0"/>
          </a:p>
          <a:p>
            <a:pPr marL="0" indent="0" algn="just">
              <a:buNone/>
            </a:pPr>
            <a:endParaRPr lang="tr-TR" sz="1451" dirty="0"/>
          </a:p>
          <a:p>
            <a:pPr marL="0" indent="0" algn="just">
              <a:buNone/>
            </a:pPr>
            <a:endParaRPr lang="tr-TR" sz="1741" b="1"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54</a:t>
            </a:fld>
            <a:endParaRPr lang="tr-TR"/>
          </a:p>
        </p:txBody>
      </p:sp>
    </p:spTree>
    <p:extLst>
      <p:ext uri="{BB962C8B-B14F-4D97-AF65-F5344CB8AC3E}">
        <p14:creationId xmlns:p14="http://schemas.microsoft.com/office/powerpoint/2010/main" val="984251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33322" y="200536"/>
            <a:ext cx="7886700" cy="1325563"/>
          </a:xfrm>
        </p:spPr>
        <p:txBody>
          <a:bodyPr/>
          <a:lstStyle/>
          <a:p>
            <a:r>
              <a:rPr lang="tr-TR" dirty="0" smtClean="0">
                <a:solidFill>
                  <a:schemeClr val="bg1"/>
                </a:solidFill>
              </a:rPr>
              <a:t>Yargı Kararı</a:t>
            </a:r>
            <a:endParaRPr lang="tr-TR" dirty="0">
              <a:solidFill>
                <a:schemeClr val="bg1"/>
              </a:solidFill>
            </a:endParaRPr>
          </a:p>
        </p:txBody>
      </p:sp>
      <p:sp>
        <p:nvSpPr>
          <p:cNvPr id="3" name="İçerik Yer Tutucusu 2"/>
          <p:cNvSpPr>
            <a:spLocks noGrp="1"/>
          </p:cNvSpPr>
          <p:nvPr>
            <p:ph sz="half" idx="1"/>
          </p:nvPr>
        </p:nvSpPr>
        <p:spPr>
          <a:xfrm>
            <a:off x="628650" y="1825625"/>
            <a:ext cx="8003286" cy="4351338"/>
          </a:xfrm>
        </p:spPr>
        <p:txBody>
          <a:bodyPr>
            <a:normAutofit/>
          </a:bodyPr>
          <a:lstStyle/>
          <a:p>
            <a:r>
              <a:rPr lang="tr-TR" dirty="0">
                <a:latin typeface="Garamond" panose="02020404030301010803" pitchFamily="18" charset="0"/>
              </a:rPr>
              <a:t>Yargıtay 22.Hukuk Dairesi 2019/7497 E. , 2019/19812 K. </a:t>
            </a:r>
            <a:r>
              <a:rPr lang="tr-TR" i="1" dirty="0" smtClean="0">
                <a:latin typeface="Garamond" panose="02020404030301010803" pitchFamily="18" charset="0"/>
              </a:rPr>
              <a:t>'''...</a:t>
            </a:r>
            <a:r>
              <a:rPr lang="tr-TR" i="1" dirty="0">
                <a:latin typeface="Garamond" panose="02020404030301010803" pitchFamily="18" charset="0"/>
              </a:rPr>
              <a:t>696 sayılı KHK ile sürekli işçi kadrolarına geçişi yapılan ve mevcut işyerinden Sosyal Güvenlik Kurumuna bildirilen işçilerin yetki tespit başvurusunda dikkate alınması gerektiği hususu tartışmasızdır</a:t>
            </a:r>
            <a:r>
              <a:rPr lang="tr-TR" i="1" dirty="0" smtClean="0">
                <a:latin typeface="Garamond" panose="02020404030301010803" pitchFamily="18" charset="0"/>
              </a:rPr>
              <a:t>..</a:t>
            </a:r>
            <a:r>
              <a:rPr lang="tr-TR" dirty="0" smtClean="0">
                <a:latin typeface="Garamond" panose="02020404030301010803" pitchFamily="18" charset="0"/>
              </a:rPr>
              <a:t>'‘ denilmiştir</a:t>
            </a:r>
            <a:endParaRPr lang="tr-TR" dirty="0">
              <a:latin typeface="Garamond" panose="02020404030301010803" pitchFamily="18" charset="0"/>
            </a:endParaRPr>
          </a:p>
        </p:txBody>
      </p:sp>
      <p:sp>
        <p:nvSpPr>
          <p:cNvPr id="5" name="Slayt Numarası Yer Tutucusu 4"/>
          <p:cNvSpPr>
            <a:spLocks noGrp="1"/>
          </p:cNvSpPr>
          <p:nvPr>
            <p:ph type="sldNum" sz="quarter" idx="12"/>
          </p:nvPr>
        </p:nvSpPr>
        <p:spPr/>
        <p:txBody>
          <a:bodyPr/>
          <a:lstStyle/>
          <a:p>
            <a:fld id="{F01F3D7E-AC51-4D34-B066-A9501F56C695}" type="slidenum">
              <a:rPr lang="tr-TR" smtClean="0"/>
              <a:t>55</a:t>
            </a:fld>
            <a:endParaRPr lang="tr-TR"/>
          </a:p>
        </p:txBody>
      </p:sp>
    </p:spTree>
    <p:extLst>
      <p:ext uri="{BB962C8B-B14F-4D97-AF65-F5344CB8AC3E}">
        <p14:creationId xmlns:p14="http://schemas.microsoft.com/office/powerpoint/2010/main" val="2560981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10896" y="475488"/>
            <a:ext cx="7733104" cy="109728"/>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2612" b="1" dirty="0">
                <a:solidFill>
                  <a:schemeClr val="bg1"/>
                </a:solidFill>
                <a:cs typeface="Times New Roman" panose="02020603050405020304" pitchFamily="18" charset="0"/>
              </a:rPr>
              <a:t>696 SAYILI KHK’DA KONUYA İLİŞKİN DİĞER DÜZENLEMELER (8</a:t>
            </a:r>
            <a:r>
              <a:rPr lang="tr-TR" sz="2612" b="1" dirty="0">
                <a:solidFill>
                  <a:srgbClr val="FF0000"/>
                </a:solidFill>
                <a:cs typeface="Times New Roman" panose="02020603050405020304" pitchFamily="18" charset="0"/>
              </a:rPr>
              <a:t>)</a:t>
            </a:r>
            <a:r>
              <a:rPr lang="tr-TR" sz="2612" b="1" dirty="0">
                <a:solidFill>
                  <a:srgbClr val="002060"/>
                </a:solidFill>
                <a:cs typeface="Times New Roman" panose="02020603050405020304" pitchFamily="18" charset="0"/>
              </a:rPr>
              <a:t/>
            </a:r>
            <a:br>
              <a:rPr lang="tr-TR" sz="2612" b="1" dirty="0">
                <a:solidFill>
                  <a:srgbClr val="002060"/>
                </a:solidFill>
                <a:cs typeface="Times New Roman" panose="02020603050405020304" pitchFamily="18" charset="0"/>
              </a:rPr>
            </a:br>
            <a:endParaRPr lang="tr-TR" sz="2612" dirty="0">
              <a:solidFill>
                <a:srgbClr val="FF0000"/>
              </a:solidFill>
            </a:endParaRPr>
          </a:p>
        </p:txBody>
      </p:sp>
      <p:sp>
        <p:nvSpPr>
          <p:cNvPr id="8" name="İçerik Yer Tutucusu 7"/>
          <p:cNvSpPr>
            <a:spLocks noGrp="1"/>
          </p:cNvSpPr>
          <p:nvPr>
            <p:ph sz="half" idx="2"/>
          </p:nvPr>
        </p:nvSpPr>
        <p:spPr>
          <a:xfrm>
            <a:off x="339693" y="2018231"/>
            <a:ext cx="8569115" cy="3657550"/>
          </a:xfrm>
        </p:spPr>
        <p:txBody>
          <a:bodyPr>
            <a:normAutofit/>
          </a:bodyPr>
          <a:lstStyle/>
          <a:p>
            <a:pPr marL="0" indent="0" algn="just">
              <a:buNone/>
            </a:pPr>
            <a:endParaRPr lang="tr-TR" sz="1451" dirty="0">
              <a:solidFill>
                <a:srgbClr val="00B050"/>
              </a:solidFill>
            </a:endParaRPr>
          </a:p>
          <a:p>
            <a:pPr algn="just">
              <a:buFont typeface="Wingdings" panose="05000000000000000000" pitchFamily="2" charset="2"/>
              <a:buChar char="Ø"/>
            </a:pPr>
            <a:r>
              <a:rPr lang="tr-TR" dirty="0"/>
              <a:t>7</a:t>
            </a:r>
            <a:r>
              <a:rPr lang="tr-TR" dirty="0" smtClean="0"/>
              <a:t>) Geçici </a:t>
            </a:r>
            <a:r>
              <a:rPr lang="tr-TR" dirty="0"/>
              <a:t>23 üncü ve geçici 24 üncü maddeler kapsamına giren hususlara ilişkin usul ve esaslar ile bu maddelerin uygulanmasında ortaya çıkacak tereddütleri giderecek idareler, Çalışma ve Sosyal Güvenlik Bakanlığı, İçişleri Bakanlığı ve Maliye Bakanlığınca müştereken belirlenir."</a:t>
            </a:r>
          </a:p>
          <a:p>
            <a:endParaRPr lang="tr-TR" dirty="0" smtClean="0"/>
          </a:p>
          <a:p>
            <a:pPr marL="0" indent="0">
              <a:buNone/>
            </a:pPr>
            <a:r>
              <a:rPr lang="tr-TR" dirty="0" smtClean="0"/>
              <a:t>(696/127. md ile değişik 375 s. KHK./Geçici madde 25)</a:t>
            </a:r>
          </a:p>
          <a:p>
            <a:endParaRPr lang="tr-TR" dirty="0"/>
          </a:p>
          <a:p>
            <a:endParaRPr lang="tr-TR" dirty="0" smtClean="0"/>
          </a:p>
          <a:p>
            <a:pPr lvl="0"/>
            <a:endParaRPr lang="tr-TR" dirty="0" smtClean="0">
              <a:solidFill>
                <a:srgbClr val="00B050"/>
              </a:solidFill>
            </a:endParaRPr>
          </a:p>
          <a:p>
            <a:pPr marL="0" indent="0">
              <a:buNone/>
            </a:pPr>
            <a:endParaRPr lang="tr-TR" sz="3918" dirty="0"/>
          </a:p>
          <a:p>
            <a:endParaRPr lang="tr-TR" dirty="0" smtClean="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56</a:t>
            </a:fld>
            <a:endParaRPr lang="tr-TR" sz="1016">
              <a:solidFill>
                <a:srgbClr val="000000"/>
              </a:solidFill>
              <a:latin typeface="Arial" charset="0"/>
            </a:endParaRPr>
          </a:p>
        </p:txBody>
      </p:sp>
    </p:spTree>
    <p:extLst>
      <p:ext uri="{BB962C8B-B14F-4D97-AF65-F5344CB8AC3E}">
        <p14:creationId xmlns:p14="http://schemas.microsoft.com/office/powerpoint/2010/main" val="907002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07593" y="312516"/>
            <a:ext cx="8190354" cy="711639"/>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b="1" dirty="0" smtClean="0">
                <a:solidFill>
                  <a:schemeClr val="bg1"/>
                </a:solidFill>
                <a:cs typeface="Times New Roman" panose="02020603050405020304" pitchFamily="18" charset="0"/>
              </a:rPr>
              <a:t>Bazı Önemli Ücret Hesaplamaları</a:t>
            </a:r>
            <a:br>
              <a:rPr lang="tr-TR" b="1" dirty="0" smtClean="0">
                <a:solidFill>
                  <a:schemeClr val="bg1"/>
                </a:solidFill>
                <a:cs typeface="Times New Roman" panose="02020603050405020304" pitchFamily="18" charset="0"/>
              </a:rPr>
            </a:br>
            <a:r>
              <a:rPr lang="tr-TR" sz="2612" b="1" dirty="0">
                <a:solidFill>
                  <a:schemeClr val="bg1"/>
                </a:solidFill>
                <a:cs typeface="Times New Roman" panose="02020603050405020304" pitchFamily="18" charset="0"/>
              </a:rPr>
              <a:t/>
            </a:r>
            <a:br>
              <a:rPr lang="tr-TR" sz="2612" b="1" dirty="0">
                <a:solidFill>
                  <a:schemeClr val="bg1"/>
                </a:solidFill>
                <a:cs typeface="Times New Roman" panose="02020603050405020304" pitchFamily="18" charset="0"/>
              </a:rPr>
            </a:br>
            <a:endParaRPr lang="tr-TR" sz="2902" dirty="0">
              <a:solidFill>
                <a:schemeClr val="bg1"/>
              </a:solidFill>
            </a:endParaRPr>
          </a:p>
        </p:txBody>
      </p:sp>
      <p:sp>
        <p:nvSpPr>
          <p:cNvPr id="8" name="İçerik Yer Tutucusu 7"/>
          <p:cNvSpPr>
            <a:spLocks noGrp="1"/>
          </p:cNvSpPr>
          <p:nvPr>
            <p:ph sz="half" idx="1"/>
          </p:nvPr>
        </p:nvSpPr>
        <p:spPr>
          <a:xfrm>
            <a:off x="391944" y="1451728"/>
            <a:ext cx="8621366" cy="4638175"/>
          </a:xfrm>
        </p:spPr>
        <p:txBody>
          <a:bodyPr>
            <a:normAutofit lnSpcReduction="10000"/>
          </a:bodyPr>
          <a:lstStyle/>
          <a:p>
            <a:pPr algn="just">
              <a:buFont typeface="Wingdings" panose="05000000000000000000" pitchFamily="2" charset="2"/>
              <a:buChar char="Ø"/>
            </a:pPr>
            <a:endParaRPr lang="tr-TR" sz="1669" dirty="0"/>
          </a:p>
          <a:p>
            <a:pPr algn="just">
              <a:buFont typeface="Wingdings" panose="05000000000000000000" pitchFamily="2" charset="2"/>
              <a:buChar char="Ø"/>
            </a:pPr>
            <a:r>
              <a:rPr lang="tr-TR" sz="2000" dirty="0" smtClean="0"/>
              <a:t>İ</a:t>
            </a:r>
            <a:r>
              <a:rPr lang="tr-TR" sz="2000" dirty="0" smtClean="0">
                <a:latin typeface="Garamond" panose="02020404030301010803" pitchFamily="18" charset="0"/>
              </a:rPr>
              <a:t>şyerindeki </a:t>
            </a:r>
            <a:r>
              <a:rPr lang="tr-TR" sz="2000" dirty="0">
                <a:latin typeface="Garamond" panose="02020404030301010803" pitchFamily="18" charset="0"/>
              </a:rPr>
              <a:t>ücret ödeme dönemi dikkate alınarak, </a:t>
            </a:r>
            <a:r>
              <a:rPr lang="tr-TR" sz="2000" b="1" dirty="0">
                <a:latin typeface="Garamond" panose="02020404030301010803" pitchFamily="18" charset="0"/>
              </a:rPr>
              <a:t>çalıştıkları gün sayısı üzerinden normal kazançlar</a:t>
            </a:r>
            <a:r>
              <a:rPr lang="tr-TR" sz="2000" dirty="0">
                <a:latin typeface="Garamond" panose="02020404030301010803" pitchFamily="18" charset="0"/>
              </a:rPr>
              <a:t>ı </a:t>
            </a:r>
            <a:r>
              <a:rPr lang="tr-TR" sz="2000" dirty="0" smtClean="0">
                <a:latin typeface="Garamond" panose="02020404030301010803" pitchFamily="18" charset="0"/>
              </a:rPr>
              <a:t>bulunacaktır.</a:t>
            </a:r>
            <a:endParaRPr lang="tr-TR" sz="2000" dirty="0">
              <a:latin typeface="Garamond" panose="02020404030301010803" pitchFamily="18" charset="0"/>
            </a:endParaRPr>
          </a:p>
          <a:p>
            <a:pPr algn="just">
              <a:buFont typeface="Wingdings" panose="05000000000000000000" pitchFamily="2" charset="2"/>
              <a:buChar char="Ø"/>
            </a:pPr>
            <a:r>
              <a:rPr lang="tr-TR" sz="2000" dirty="0">
                <a:latin typeface="Garamond" panose="02020404030301010803" pitchFamily="18" charset="0"/>
              </a:rPr>
              <a:t> Normal ücrete ek </a:t>
            </a:r>
            <a:r>
              <a:rPr lang="tr-TR" sz="2000" dirty="0" smtClean="0">
                <a:latin typeface="Garamond" panose="02020404030301010803" pitchFamily="18" charset="0"/>
              </a:rPr>
              <a:t>olarak işçilerin </a:t>
            </a:r>
            <a:r>
              <a:rPr lang="tr-TR" sz="2000" dirty="0">
                <a:latin typeface="Garamond" panose="02020404030301010803" pitchFamily="18" charset="0"/>
              </a:rPr>
              <a:t>hak kazandıkları </a:t>
            </a:r>
            <a:r>
              <a:rPr lang="tr-TR" sz="2000" b="1" dirty="0">
                <a:latin typeface="Garamond" panose="02020404030301010803" pitchFamily="18" charset="0"/>
              </a:rPr>
              <a:t>hafta tatili günleri ücretleri, çalışmadan hak kazandıkları izin ücreti, genel tatil ücretleri, ulusal bayram ve genel tatil günlerinde çalışırlarsa çalışılan her bir gün</a:t>
            </a:r>
            <a:r>
              <a:rPr lang="tr-TR" sz="2000" dirty="0">
                <a:latin typeface="Garamond" panose="02020404030301010803" pitchFamily="18" charset="0"/>
              </a:rPr>
              <a:t> </a:t>
            </a:r>
            <a:r>
              <a:rPr lang="tr-TR" sz="2000" dirty="0" smtClean="0">
                <a:latin typeface="Garamond" panose="02020404030301010803" pitchFamily="18" charset="0"/>
              </a:rPr>
              <a:t>için </a:t>
            </a:r>
            <a:r>
              <a:rPr lang="tr-TR" sz="2000" dirty="0" err="1" smtClean="0">
                <a:latin typeface="Garamond" panose="02020404030301010803" pitchFamily="18" charset="0"/>
              </a:rPr>
              <a:t>TİS’de</a:t>
            </a:r>
            <a:r>
              <a:rPr lang="tr-TR" sz="2000" dirty="0" smtClean="0">
                <a:latin typeface="Garamond" panose="02020404030301010803" pitchFamily="18" charset="0"/>
              </a:rPr>
              <a:t> belirtilen ek ödeme tutarı ödenecektir</a:t>
            </a:r>
            <a:r>
              <a:rPr lang="tr-TR" sz="2000" dirty="0">
                <a:latin typeface="Garamond" panose="02020404030301010803" pitchFamily="18" charset="0"/>
              </a:rPr>
              <a:t>.</a:t>
            </a:r>
          </a:p>
          <a:p>
            <a:pPr algn="just">
              <a:buFont typeface="Wingdings" panose="05000000000000000000" pitchFamily="2" charset="2"/>
              <a:buChar char="Ø"/>
            </a:pPr>
            <a:r>
              <a:rPr lang="tr-TR" sz="2000" dirty="0">
                <a:latin typeface="Garamond" panose="02020404030301010803" pitchFamily="18" charset="0"/>
              </a:rPr>
              <a:t>İşçinin yasal haftalık çalışma süresi </a:t>
            </a:r>
            <a:r>
              <a:rPr lang="tr-TR" sz="2000" b="1" dirty="0">
                <a:latin typeface="Garamond" panose="02020404030301010803" pitchFamily="18" charset="0"/>
              </a:rPr>
              <a:t>45 saat is</a:t>
            </a:r>
            <a:r>
              <a:rPr lang="tr-TR" sz="2000" dirty="0">
                <a:latin typeface="Garamond" panose="02020404030301010803" pitchFamily="18" charset="0"/>
              </a:rPr>
              <a:t>e, işçinin aylık brüt ücreti, 225 saate bölünüp 1 saatlik ücret bulunur. </a:t>
            </a:r>
            <a:r>
              <a:rPr lang="tr-TR" sz="2000" dirty="0" err="1" smtClean="0">
                <a:latin typeface="Garamond" panose="02020404030301010803" pitchFamily="18" charset="0"/>
              </a:rPr>
              <a:t>TİS’de</a:t>
            </a:r>
            <a:r>
              <a:rPr lang="tr-TR" sz="2000" dirty="0" smtClean="0">
                <a:latin typeface="Garamond" panose="02020404030301010803" pitchFamily="18" charset="0"/>
              </a:rPr>
              <a:t> belirtilen artırım oranı ile (</a:t>
            </a:r>
            <a:r>
              <a:rPr lang="tr-TR" sz="2000" i="1" dirty="0" smtClean="0">
                <a:latin typeface="Garamond" panose="02020404030301010803" pitchFamily="18" charset="0"/>
              </a:rPr>
              <a:t>en az yüzde elli olmalı</a:t>
            </a:r>
            <a:r>
              <a:rPr lang="tr-TR" sz="2000" dirty="0" smtClean="0">
                <a:latin typeface="Garamond" panose="02020404030301010803" pitchFamily="18" charset="0"/>
              </a:rPr>
              <a:t>) fazla </a:t>
            </a:r>
            <a:r>
              <a:rPr lang="tr-TR" sz="2000" dirty="0">
                <a:latin typeface="Garamond" panose="02020404030301010803" pitchFamily="18" charset="0"/>
              </a:rPr>
              <a:t>çalışma saati çarpılarak brüt fazla çalışma ücreti bulunur. </a:t>
            </a:r>
          </a:p>
          <a:p>
            <a:pPr algn="just">
              <a:buFont typeface="Wingdings" panose="05000000000000000000" pitchFamily="2" charset="2"/>
              <a:buChar char="Ø"/>
            </a:pPr>
            <a:r>
              <a:rPr lang="tr-TR" sz="2000" dirty="0">
                <a:latin typeface="Garamond" panose="02020404030301010803" pitchFamily="18" charset="0"/>
              </a:rPr>
              <a:t>Sosyal Yardımlar kapsamında; Yemek Ücreti, Taşıt  Yardımı, Çocuk Yardımı, Öğrenim Yardımı</a:t>
            </a:r>
          </a:p>
          <a:p>
            <a:pPr algn="just">
              <a:buFont typeface="Wingdings" panose="05000000000000000000" pitchFamily="2" charset="2"/>
              <a:buChar char="Ø"/>
            </a:pPr>
            <a:r>
              <a:rPr lang="tr-TR" sz="2000" dirty="0">
                <a:latin typeface="Garamond" panose="02020404030301010803" pitchFamily="18" charset="0"/>
              </a:rPr>
              <a:t>İkramiye,</a:t>
            </a:r>
          </a:p>
          <a:p>
            <a:pPr algn="just">
              <a:buFont typeface="Wingdings" panose="05000000000000000000" pitchFamily="2" charset="2"/>
              <a:buChar char="Ø"/>
            </a:pPr>
            <a:r>
              <a:rPr lang="tr-TR" sz="2000" dirty="0">
                <a:latin typeface="Garamond" panose="02020404030301010803" pitchFamily="18" charset="0"/>
              </a:rPr>
              <a:t>Diğer kazançlar kapsamında; gece çalışması, silah </a:t>
            </a:r>
            <a:r>
              <a:rPr lang="tr-TR" sz="2000" dirty="0" smtClean="0">
                <a:latin typeface="Garamond" panose="02020404030301010803" pitchFamily="18" charset="0"/>
              </a:rPr>
              <a:t>tazminatı</a:t>
            </a:r>
            <a:r>
              <a:rPr lang="tr-TR" sz="2000" dirty="0">
                <a:latin typeface="Garamond" panose="02020404030301010803" pitchFamily="18" charset="0"/>
              </a:rPr>
              <a:t> </a:t>
            </a:r>
            <a:r>
              <a:rPr lang="tr-TR" sz="2000" dirty="0" smtClean="0">
                <a:latin typeface="Garamond" panose="02020404030301010803" pitchFamily="18" charset="0"/>
              </a:rPr>
              <a:t>ücret hesaplamalarında dikkate alınacaktır.</a:t>
            </a:r>
            <a:endParaRPr lang="tr-TR" sz="1669" dirty="0">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57</a:t>
            </a:fld>
            <a:endParaRPr lang="tr-TR" sz="1016">
              <a:solidFill>
                <a:srgbClr val="000000"/>
              </a:solidFill>
              <a:latin typeface="Arial" charset="0"/>
            </a:endParaRPr>
          </a:p>
        </p:txBody>
      </p:sp>
    </p:spTree>
    <p:extLst>
      <p:ext uri="{BB962C8B-B14F-4D97-AF65-F5344CB8AC3E}">
        <p14:creationId xmlns:p14="http://schemas.microsoft.com/office/powerpoint/2010/main" val="2419450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26465" y="364765"/>
            <a:ext cx="8190354" cy="711639"/>
          </a:xfrm>
        </p:spPr>
        <p:txBody>
          <a:bodyPr>
            <a:normAutofit/>
          </a:bodyPr>
          <a:lstStyle/>
          <a:p>
            <a:pPr>
              <a:spcBef>
                <a:spcPts val="0"/>
              </a:spcBef>
            </a:pPr>
            <a:r>
              <a:rPr lang="es-ES" sz="3500" dirty="0" smtClean="0">
                <a:solidFill>
                  <a:schemeClr val="bg1"/>
                </a:solidFill>
              </a:rPr>
              <a:t>Sigorta Primine Esas Tutulacak Kazançlar</a:t>
            </a:r>
            <a:endParaRPr lang="es-ES" sz="3500" dirty="0">
              <a:solidFill>
                <a:schemeClr val="bg1"/>
              </a:solidFill>
            </a:endParaRPr>
          </a:p>
        </p:txBody>
      </p:sp>
      <p:sp>
        <p:nvSpPr>
          <p:cNvPr id="8" name="İçerik Yer Tutucusu 7"/>
          <p:cNvSpPr>
            <a:spLocks noGrp="1"/>
          </p:cNvSpPr>
          <p:nvPr>
            <p:ph sz="half" idx="1"/>
          </p:nvPr>
        </p:nvSpPr>
        <p:spPr>
          <a:xfrm>
            <a:off x="287442" y="1310326"/>
            <a:ext cx="8621366" cy="5046027"/>
          </a:xfrm>
        </p:spPr>
        <p:txBody>
          <a:bodyPr>
            <a:normAutofit fontScale="70000" lnSpcReduction="20000"/>
          </a:bodyPr>
          <a:lstStyle/>
          <a:p>
            <a:pPr marL="0" indent="0" algn="ctr">
              <a:buNone/>
            </a:pPr>
            <a:endParaRPr lang="tr-TR" b="1" dirty="0" smtClean="0">
              <a:solidFill>
                <a:srgbClr val="FF0000"/>
              </a:solidFill>
            </a:endParaRPr>
          </a:p>
          <a:p>
            <a:pPr marL="0" indent="0" algn="just">
              <a:buNone/>
            </a:pPr>
            <a:r>
              <a:rPr lang="tr-TR" b="1" dirty="0" smtClean="0">
                <a:latin typeface="Garamond" panose="02020404030301010803" pitchFamily="18" charset="0"/>
              </a:rPr>
              <a:t>31.05.2006 tarihli ve 5510 sayılı Kanununun 80 inci maddesinde belirtilmiştir;</a:t>
            </a:r>
            <a:endParaRPr lang="tr-TR" b="1" dirty="0" smtClean="0">
              <a:solidFill>
                <a:srgbClr val="FF0000"/>
              </a:solidFill>
              <a:latin typeface="Garamond" panose="02020404030301010803" pitchFamily="18" charset="0"/>
            </a:endParaRPr>
          </a:p>
          <a:p>
            <a:pPr algn="just">
              <a:buFont typeface="Wingdings" panose="05000000000000000000" pitchFamily="2" charset="2"/>
              <a:buChar char="Ø"/>
            </a:pPr>
            <a:r>
              <a:rPr lang="tr-TR" b="1" dirty="0" smtClean="0">
                <a:latin typeface="Garamond" panose="02020404030301010803" pitchFamily="18" charset="0"/>
              </a:rPr>
              <a:t>Ücret (ilgili olduğu ay/aylar itibari ile kesinti yapılacak); </a:t>
            </a:r>
            <a:r>
              <a:rPr lang="tr-TR" dirty="0" smtClean="0">
                <a:latin typeface="Garamond" panose="02020404030301010803" pitchFamily="18" charset="0"/>
              </a:rPr>
              <a:t>Fazla </a:t>
            </a:r>
            <a:r>
              <a:rPr lang="tr-TR" dirty="0">
                <a:latin typeface="Garamond" panose="02020404030301010803" pitchFamily="18" charset="0"/>
              </a:rPr>
              <a:t>çalışma </a:t>
            </a:r>
            <a:r>
              <a:rPr lang="tr-TR" dirty="0" smtClean="0">
                <a:latin typeface="Garamond" panose="02020404030301010803" pitchFamily="18" charset="0"/>
              </a:rPr>
              <a:t>ücreti, hafta </a:t>
            </a:r>
            <a:r>
              <a:rPr lang="tr-TR" dirty="0">
                <a:latin typeface="Garamond" panose="02020404030301010803" pitchFamily="18" charset="0"/>
              </a:rPr>
              <a:t>tatili </a:t>
            </a:r>
            <a:r>
              <a:rPr lang="tr-TR" dirty="0" smtClean="0">
                <a:latin typeface="Garamond" panose="02020404030301010803" pitchFamily="18" charset="0"/>
              </a:rPr>
              <a:t>ücreti, genel </a:t>
            </a:r>
            <a:r>
              <a:rPr lang="tr-TR" dirty="0">
                <a:latin typeface="Garamond" panose="02020404030301010803" pitchFamily="18" charset="0"/>
              </a:rPr>
              <a:t>tatil </a:t>
            </a:r>
            <a:r>
              <a:rPr lang="tr-TR" dirty="0" smtClean="0">
                <a:latin typeface="Garamond" panose="02020404030301010803" pitchFamily="18" charset="0"/>
              </a:rPr>
              <a:t>ücreti, </a:t>
            </a:r>
            <a:r>
              <a:rPr lang="tr-TR" dirty="0">
                <a:latin typeface="Garamond" panose="02020404030301010803" pitchFamily="18" charset="0"/>
              </a:rPr>
              <a:t>y</a:t>
            </a:r>
            <a:r>
              <a:rPr lang="tr-TR" dirty="0" smtClean="0">
                <a:latin typeface="Garamond" panose="02020404030301010803" pitchFamily="18" charset="0"/>
              </a:rPr>
              <a:t>ıllık </a:t>
            </a:r>
            <a:r>
              <a:rPr lang="tr-TR" dirty="0">
                <a:latin typeface="Garamond" panose="02020404030301010803" pitchFamily="18" charset="0"/>
              </a:rPr>
              <a:t>izin </a:t>
            </a:r>
            <a:r>
              <a:rPr lang="tr-TR" dirty="0" smtClean="0">
                <a:latin typeface="Garamond" panose="02020404030301010803" pitchFamily="18" charset="0"/>
              </a:rPr>
              <a:t>ücreti,</a:t>
            </a:r>
          </a:p>
          <a:p>
            <a:pPr algn="just">
              <a:buFont typeface="Wingdings" panose="05000000000000000000" pitchFamily="2" charset="2"/>
              <a:buChar char="Ø"/>
            </a:pPr>
            <a:r>
              <a:rPr lang="tr-TR" b="1" dirty="0" smtClean="0">
                <a:latin typeface="Garamond" panose="02020404030301010803" pitchFamily="18" charset="0"/>
              </a:rPr>
              <a:t>Zam </a:t>
            </a:r>
            <a:r>
              <a:rPr lang="tr-TR" b="1" dirty="0">
                <a:latin typeface="Garamond" panose="02020404030301010803" pitchFamily="18" charset="0"/>
              </a:rPr>
              <a:t>ve </a:t>
            </a:r>
            <a:r>
              <a:rPr lang="tr-TR" b="1" dirty="0" smtClean="0">
                <a:latin typeface="Garamond" panose="02020404030301010803" pitchFamily="18" charset="0"/>
              </a:rPr>
              <a:t>Tazminatlar; </a:t>
            </a:r>
            <a:r>
              <a:rPr lang="tr-TR" dirty="0">
                <a:latin typeface="Garamond" panose="02020404030301010803" pitchFamily="18" charset="0"/>
              </a:rPr>
              <a:t>İş güçlüğü </a:t>
            </a:r>
            <a:r>
              <a:rPr lang="tr-TR" dirty="0" smtClean="0">
                <a:latin typeface="Garamond" panose="02020404030301010803" pitchFamily="18" charset="0"/>
              </a:rPr>
              <a:t>tazminatı, vardiya tazminatı, ağır </a:t>
            </a:r>
            <a:r>
              <a:rPr lang="tr-TR" dirty="0">
                <a:latin typeface="Garamond" panose="02020404030301010803" pitchFamily="18" charset="0"/>
              </a:rPr>
              <a:t>vasıta </a:t>
            </a:r>
            <a:r>
              <a:rPr lang="tr-TR" dirty="0" smtClean="0">
                <a:latin typeface="Garamond" panose="02020404030301010803" pitchFamily="18" charset="0"/>
              </a:rPr>
              <a:t>tazminatı, </a:t>
            </a:r>
            <a:r>
              <a:rPr lang="tr-TR" dirty="0">
                <a:latin typeface="Garamond" panose="02020404030301010803" pitchFamily="18" charset="0"/>
              </a:rPr>
              <a:t>y</a:t>
            </a:r>
            <a:r>
              <a:rPr lang="tr-TR" dirty="0" smtClean="0">
                <a:latin typeface="Garamond" panose="02020404030301010803" pitchFamily="18" charset="0"/>
              </a:rPr>
              <a:t>ıpranma tazminatı, </a:t>
            </a:r>
            <a:r>
              <a:rPr lang="tr-TR" dirty="0">
                <a:latin typeface="Garamond" panose="02020404030301010803" pitchFamily="18" charset="0"/>
              </a:rPr>
              <a:t>s</a:t>
            </a:r>
            <a:r>
              <a:rPr lang="tr-TR" dirty="0" smtClean="0">
                <a:latin typeface="Garamond" panose="02020404030301010803" pitchFamily="18" charset="0"/>
              </a:rPr>
              <a:t>ilah tazminatı, iş </a:t>
            </a:r>
            <a:r>
              <a:rPr lang="tr-TR" dirty="0">
                <a:latin typeface="Garamond" panose="02020404030301010803" pitchFamily="18" charset="0"/>
              </a:rPr>
              <a:t>r</a:t>
            </a:r>
            <a:r>
              <a:rPr lang="tr-TR" dirty="0" smtClean="0">
                <a:latin typeface="Garamond" panose="02020404030301010803" pitchFamily="18" charset="0"/>
              </a:rPr>
              <a:t>iski zammı, arazi zammı,</a:t>
            </a:r>
          </a:p>
          <a:p>
            <a:pPr algn="just">
              <a:buFont typeface="Wingdings" panose="05000000000000000000" pitchFamily="2" charset="2"/>
              <a:buChar char="Ø"/>
            </a:pPr>
            <a:r>
              <a:rPr lang="tr-TR" dirty="0" smtClean="0">
                <a:latin typeface="Garamond" panose="02020404030301010803" pitchFamily="18" charset="0"/>
              </a:rPr>
              <a:t>Sigortalılara istirahatli iken yapılan ödemeler,</a:t>
            </a:r>
          </a:p>
          <a:p>
            <a:pPr algn="just">
              <a:buFont typeface="Wingdings" panose="05000000000000000000" pitchFamily="2" charset="2"/>
              <a:buChar char="Ø"/>
            </a:pPr>
            <a:r>
              <a:rPr lang="tr-TR" dirty="0" smtClean="0">
                <a:latin typeface="Garamond" panose="02020404030301010803" pitchFamily="18" charset="0"/>
              </a:rPr>
              <a:t>İşverenler </a:t>
            </a:r>
            <a:r>
              <a:rPr lang="tr-TR" dirty="0">
                <a:latin typeface="Garamond" panose="02020404030301010803" pitchFamily="18" charset="0"/>
              </a:rPr>
              <a:t>tarafından sigortalılar için özel sağlık sigortalarına ve bireysel emeklilik sistemine ödenen ve aylık toplamı </a:t>
            </a:r>
            <a:r>
              <a:rPr lang="tr-TR" b="1" u="sng" dirty="0">
                <a:latin typeface="Garamond" panose="02020404030301010803" pitchFamily="18" charset="0"/>
              </a:rPr>
              <a:t>asgari ücretin % 30'unu geçen özel sağlık sigortası primi ve bireysel emeklilik katkı payı tutarları</a:t>
            </a:r>
            <a:endParaRPr lang="tr-TR" b="1" u="sng" dirty="0" smtClean="0">
              <a:latin typeface="Garamond" panose="02020404030301010803" pitchFamily="18" charset="0"/>
            </a:endParaRPr>
          </a:p>
          <a:p>
            <a:pPr algn="just">
              <a:buFont typeface="Wingdings" panose="05000000000000000000" pitchFamily="2" charset="2"/>
              <a:buChar char="Ø"/>
            </a:pPr>
            <a:r>
              <a:rPr lang="tr-TR" b="1" dirty="0" smtClean="0">
                <a:latin typeface="Garamond" panose="02020404030301010803" pitchFamily="18" charset="0"/>
              </a:rPr>
              <a:t>Prim </a:t>
            </a:r>
            <a:r>
              <a:rPr lang="tr-TR" b="1" dirty="0">
                <a:latin typeface="Garamond" panose="02020404030301010803" pitchFamily="18" charset="0"/>
              </a:rPr>
              <a:t>İkramiye ve Bu Nitelikteki </a:t>
            </a:r>
            <a:r>
              <a:rPr lang="tr-TR" b="1" dirty="0" smtClean="0">
                <a:latin typeface="Garamond" panose="02020404030301010803" pitchFamily="18" charset="0"/>
              </a:rPr>
              <a:t>İstihkak (Ödendiği ay); </a:t>
            </a:r>
            <a:r>
              <a:rPr lang="tr-TR" dirty="0">
                <a:latin typeface="Garamond" panose="02020404030301010803" pitchFamily="18" charset="0"/>
              </a:rPr>
              <a:t>Tabii afet </a:t>
            </a:r>
            <a:r>
              <a:rPr lang="tr-TR" dirty="0" smtClean="0">
                <a:latin typeface="Garamond" panose="02020404030301010803" pitchFamily="18" charset="0"/>
              </a:rPr>
              <a:t>yardımı, nakit </a:t>
            </a:r>
            <a:r>
              <a:rPr lang="tr-TR" dirty="0">
                <a:latin typeface="Garamond" panose="02020404030301010803" pitchFamily="18" charset="0"/>
              </a:rPr>
              <a:t>ödenen </a:t>
            </a:r>
            <a:r>
              <a:rPr lang="tr-TR" dirty="0" smtClean="0">
                <a:latin typeface="Garamond" panose="02020404030301010803" pitchFamily="18" charset="0"/>
              </a:rPr>
              <a:t>kira, giyecek, </a:t>
            </a:r>
            <a:r>
              <a:rPr lang="tr-TR" dirty="0">
                <a:latin typeface="Garamond" panose="02020404030301010803" pitchFamily="18" charset="0"/>
              </a:rPr>
              <a:t>y</a:t>
            </a:r>
            <a:r>
              <a:rPr lang="tr-TR" dirty="0" smtClean="0">
                <a:latin typeface="Garamond" panose="02020404030301010803" pitchFamily="18" charset="0"/>
              </a:rPr>
              <a:t>akacak yardımları, </a:t>
            </a:r>
            <a:r>
              <a:rPr lang="tr-TR" dirty="0">
                <a:latin typeface="Garamond" panose="02020404030301010803" pitchFamily="18" charset="0"/>
              </a:rPr>
              <a:t>a</a:t>
            </a:r>
            <a:r>
              <a:rPr lang="tr-TR" dirty="0" smtClean="0">
                <a:latin typeface="Garamond" panose="02020404030301010803" pitchFamily="18" charset="0"/>
              </a:rPr>
              <a:t>skerlik yardımı, nakit </a:t>
            </a:r>
            <a:r>
              <a:rPr lang="tr-TR" dirty="0">
                <a:latin typeface="Garamond" panose="02020404030301010803" pitchFamily="18" charset="0"/>
              </a:rPr>
              <a:t>ödenen taşıt </a:t>
            </a:r>
            <a:r>
              <a:rPr lang="tr-TR" dirty="0" smtClean="0">
                <a:latin typeface="Garamond" panose="02020404030301010803" pitchFamily="18" charset="0"/>
              </a:rPr>
              <a:t>yardımı, </a:t>
            </a:r>
            <a:r>
              <a:rPr lang="tr-TR" dirty="0">
                <a:latin typeface="Garamond" panose="02020404030301010803" pitchFamily="18" charset="0"/>
              </a:rPr>
              <a:t>n</a:t>
            </a:r>
            <a:r>
              <a:rPr lang="tr-TR" dirty="0" smtClean="0">
                <a:latin typeface="Garamond" panose="02020404030301010803" pitchFamily="18" charset="0"/>
              </a:rPr>
              <a:t>akit </a:t>
            </a:r>
            <a:r>
              <a:rPr lang="tr-TR" dirty="0">
                <a:latin typeface="Garamond" panose="02020404030301010803" pitchFamily="18" charset="0"/>
              </a:rPr>
              <a:t>ödenen </a:t>
            </a:r>
            <a:r>
              <a:rPr lang="tr-TR" dirty="0" smtClean="0">
                <a:latin typeface="Garamond" panose="02020404030301010803" pitchFamily="18" charset="0"/>
              </a:rPr>
              <a:t>ayakkabı bedeli, </a:t>
            </a:r>
            <a:r>
              <a:rPr lang="tr-TR" dirty="0">
                <a:latin typeface="Garamond" panose="02020404030301010803" pitchFamily="18" charset="0"/>
              </a:rPr>
              <a:t>b</a:t>
            </a:r>
            <a:r>
              <a:rPr lang="tr-TR" dirty="0" smtClean="0">
                <a:latin typeface="Garamond" panose="02020404030301010803" pitchFamily="18" charset="0"/>
              </a:rPr>
              <a:t>ayram harçlığı, </a:t>
            </a:r>
            <a:r>
              <a:rPr lang="tr-TR" dirty="0">
                <a:latin typeface="Garamond" panose="02020404030301010803" pitchFamily="18" charset="0"/>
              </a:rPr>
              <a:t>b</a:t>
            </a:r>
            <a:r>
              <a:rPr lang="tr-TR" dirty="0" smtClean="0">
                <a:latin typeface="Garamond" panose="02020404030301010803" pitchFamily="18" charset="0"/>
              </a:rPr>
              <a:t>ayram ikramiyesi, yılbaşı ikramiyesi, </a:t>
            </a:r>
            <a:r>
              <a:rPr lang="tr-TR" dirty="0">
                <a:latin typeface="Garamond" panose="02020404030301010803" pitchFamily="18" charset="0"/>
              </a:rPr>
              <a:t>6772 </a:t>
            </a:r>
            <a:r>
              <a:rPr lang="tr-TR" dirty="0" smtClean="0">
                <a:latin typeface="Garamond" panose="02020404030301010803" pitchFamily="18" charset="0"/>
              </a:rPr>
              <a:t>sayılı </a:t>
            </a:r>
            <a:r>
              <a:rPr lang="tr-TR" dirty="0">
                <a:latin typeface="Garamond" panose="02020404030301010803" pitchFamily="18" charset="0"/>
              </a:rPr>
              <a:t>Kanun gereğince ödenen </a:t>
            </a:r>
            <a:r>
              <a:rPr lang="tr-TR" dirty="0" smtClean="0">
                <a:latin typeface="Garamond" panose="02020404030301010803" pitchFamily="18" charset="0"/>
              </a:rPr>
              <a:t>ilave tediye, </a:t>
            </a:r>
            <a:r>
              <a:rPr lang="tr-TR" dirty="0">
                <a:latin typeface="Garamond" panose="02020404030301010803" pitchFamily="18" charset="0"/>
              </a:rPr>
              <a:t>j</a:t>
            </a:r>
            <a:r>
              <a:rPr lang="tr-TR" dirty="0" smtClean="0">
                <a:latin typeface="Garamond" panose="02020404030301010803" pitchFamily="18" charset="0"/>
              </a:rPr>
              <a:t>übile ikramiyesi, </a:t>
            </a:r>
            <a:r>
              <a:rPr lang="tr-TR" b="1" dirty="0">
                <a:latin typeface="Garamond" panose="02020404030301010803" pitchFamily="18" charset="0"/>
              </a:rPr>
              <a:t>Kurumca sigorta priminden istisna edilen tutarı aşan</a:t>
            </a:r>
            <a:r>
              <a:rPr lang="tr-TR" dirty="0">
                <a:latin typeface="Garamond" panose="02020404030301010803" pitchFamily="18" charset="0"/>
              </a:rPr>
              <a:t>  </a:t>
            </a:r>
            <a:r>
              <a:rPr lang="tr-TR" dirty="0" smtClean="0">
                <a:latin typeface="Garamond" panose="02020404030301010803" pitchFamily="18" charset="0"/>
              </a:rPr>
              <a:t>çocuk ve</a:t>
            </a:r>
            <a:r>
              <a:rPr lang="tr-TR" dirty="0">
                <a:latin typeface="Garamond" panose="02020404030301010803" pitchFamily="18" charset="0"/>
              </a:rPr>
              <a:t> yemek </a:t>
            </a:r>
            <a:r>
              <a:rPr lang="tr-TR" dirty="0" smtClean="0">
                <a:latin typeface="Garamond" panose="02020404030301010803" pitchFamily="18" charset="0"/>
              </a:rPr>
              <a:t>parası, </a:t>
            </a:r>
            <a:r>
              <a:rPr lang="tr-TR" u="sng" dirty="0" smtClean="0">
                <a:latin typeface="Garamond" panose="02020404030301010803" pitchFamily="18" charset="0"/>
              </a:rPr>
              <a:t>idare </a:t>
            </a:r>
            <a:r>
              <a:rPr lang="tr-TR" u="sng" dirty="0">
                <a:latin typeface="Garamond" panose="02020404030301010803" pitchFamily="18" charset="0"/>
              </a:rPr>
              <a:t>veya kaza mercilerince verilen kararlara istinaden yapılan ödemelerden ücret mahiyetinde olanlar ait oldukları ay/aylar itibariyle</a:t>
            </a:r>
            <a:r>
              <a:rPr lang="tr-TR" dirty="0">
                <a:latin typeface="Garamond" panose="02020404030301010803" pitchFamily="18" charset="0"/>
              </a:rPr>
              <a:t>, </a:t>
            </a:r>
            <a:r>
              <a:rPr lang="tr-TR" b="1" u="sng" dirty="0">
                <a:latin typeface="Garamond" panose="02020404030301010803" pitchFamily="18" charset="0"/>
              </a:rPr>
              <a:t>diğer ödemeler ise ödemenin yapıldığı ay/aylar </a:t>
            </a:r>
            <a:r>
              <a:rPr lang="tr-TR" b="1" u="sng" dirty="0" smtClean="0">
                <a:latin typeface="Garamond" panose="02020404030301010803" pitchFamily="18" charset="0"/>
              </a:rPr>
              <a:t>itibariyle </a:t>
            </a:r>
            <a:r>
              <a:rPr lang="tr-TR" b="1" u="sng" dirty="0">
                <a:latin typeface="Garamond" panose="02020404030301010803" pitchFamily="18" charset="0"/>
              </a:rPr>
              <a:t>sigorta primi kesintisi yapılacaktır</a:t>
            </a:r>
            <a:r>
              <a:rPr lang="tr-TR" b="1" dirty="0">
                <a:latin typeface="Garamond" panose="02020404030301010803" pitchFamily="18" charset="0"/>
              </a:rPr>
              <a:t>.</a:t>
            </a:r>
            <a:r>
              <a:rPr lang="tr-TR" b="1" dirty="0" smtClean="0">
                <a:latin typeface="Garamond" panose="02020404030301010803" pitchFamily="18" charset="0"/>
              </a:rPr>
              <a:t> </a:t>
            </a:r>
          </a:p>
          <a:p>
            <a:pPr lvl="2" algn="just"/>
            <a:endParaRPr lang="tr-TR" dirty="0" smtClean="0"/>
          </a:p>
          <a:p>
            <a:pPr lvl="2" algn="just"/>
            <a:endParaRPr lang="tr-TR" b="1" dirty="0" smtClean="0"/>
          </a:p>
          <a:p>
            <a:pPr lvl="2" algn="just"/>
            <a:endParaRPr lang="tr-TR" dirty="0" smtClean="0"/>
          </a:p>
          <a:p>
            <a:pPr algn="just"/>
            <a:endParaRPr lang="tr-TR" dirty="0" smtClean="0"/>
          </a:p>
          <a:p>
            <a:pPr marL="0" indent="0" algn="just">
              <a:buNone/>
            </a:pPr>
            <a:endParaRPr lang="tr-TR" sz="1451"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58</a:t>
            </a:fld>
            <a:endParaRPr lang="tr-TR" sz="1016">
              <a:solidFill>
                <a:srgbClr val="000000"/>
              </a:solidFill>
              <a:latin typeface="Arial" charset="0"/>
            </a:endParaRPr>
          </a:p>
        </p:txBody>
      </p:sp>
    </p:spTree>
    <p:extLst>
      <p:ext uri="{BB962C8B-B14F-4D97-AF65-F5344CB8AC3E}">
        <p14:creationId xmlns:p14="http://schemas.microsoft.com/office/powerpoint/2010/main" val="1853338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255651" y="600551"/>
            <a:ext cx="8190354" cy="711639"/>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sz="3900" b="1" dirty="0" smtClean="0">
                <a:solidFill>
                  <a:schemeClr val="bg1"/>
                </a:solidFill>
              </a:rPr>
              <a:t>Sigorta Primine Tabi Tutulmayacak Kazançlar</a:t>
            </a:r>
            <a:br>
              <a:rPr lang="tr-TR" sz="3900" b="1" dirty="0" smtClean="0">
                <a:solidFill>
                  <a:schemeClr val="bg1"/>
                </a:solidFill>
              </a:rPr>
            </a:br>
            <a:r>
              <a:rPr lang="tr-TR" dirty="0" smtClean="0">
                <a:solidFill>
                  <a:srgbClr val="FF0000"/>
                </a:solidFill>
              </a:rPr>
              <a:t/>
            </a:r>
            <a:br>
              <a:rPr lang="tr-TR" dirty="0" smtClean="0">
                <a:solidFill>
                  <a:srgbClr val="FF0000"/>
                </a:solidFill>
              </a:rPr>
            </a:br>
            <a:endParaRPr lang="tr-TR" sz="2612" dirty="0">
              <a:solidFill>
                <a:srgbClr val="FF0000"/>
              </a:solidFill>
            </a:endParaRPr>
          </a:p>
        </p:txBody>
      </p:sp>
      <p:sp>
        <p:nvSpPr>
          <p:cNvPr id="8" name="İçerik Yer Tutucusu 7"/>
          <p:cNvSpPr>
            <a:spLocks noGrp="1"/>
          </p:cNvSpPr>
          <p:nvPr>
            <p:ph sz="half" idx="1"/>
          </p:nvPr>
        </p:nvSpPr>
        <p:spPr>
          <a:xfrm>
            <a:off x="391944" y="1442302"/>
            <a:ext cx="8516865" cy="4628560"/>
          </a:xfrm>
        </p:spPr>
        <p:txBody>
          <a:bodyPr>
            <a:normAutofit lnSpcReduction="10000"/>
          </a:bodyPr>
          <a:lstStyle/>
          <a:p>
            <a:pPr marL="0" indent="0" algn="ctr">
              <a:buNone/>
            </a:pPr>
            <a:endParaRPr lang="tr-TR" b="1" dirty="0" smtClean="0">
              <a:solidFill>
                <a:srgbClr val="FF0000"/>
              </a:solidFill>
            </a:endParaRPr>
          </a:p>
          <a:p>
            <a:pPr algn="just">
              <a:buFont typeface="Wingdings" panose="05000000000000000000" pitchFamily="2" charset="2"/>
              <a:buChar char="Ø"/>
            </a:pPr>
            <a:r>
              <a:rPr lang="tr-TR" dirty="0" smtClean="0">
                <a:latin typeface="Garamond" panose="02020404030301010803" pitchFamily="18" charset="0"/>
              </a:rPr>
              <a:t>Görev yollukları, seyyar </a:t>
            </a:r>
            <a:r>
              <a:rPr lang="tr-TR" dirty="0">
                <a:latin typeface="Garamond" panose="02020404030301010803" pitchFamily="18" charset="0"/>
              </a:rPr>
              <a:t>görev </a:t>
            </a:r>
            <a:r>
              <a:rPr lang="tr-TR" dirty="0" smtClean="0">
                <a:latin typeface="Garamond" panose="02020404030301010803" pitchFamily="18" charset="0"/>
              </a:rPr>
              <a:t>tazminatı, </a:t>
            </a:r>
            <a:r>
              <a:rPr lang="tr-TR" b="1" dirty="0" smtClean="0">
                <a:latin typeface="Garamond" panose="02020404030301010803" pitchFamily="18" charset="0"/>
              </a:rPr>
              <a:t>doğum yardımı</a:t>
            </a:r>
            <a:r>
              <a:rPr lang="tr-TR" dirty="0" smtClean="0">
                <a:latin typeface="Garamond" panose="02020404030301010803" pitchFamily="18" charset="0"/>
              </a:rPr>
              <a:t>, </a:t>
            </a:r>
            <a:r>
              <a:rPr lang="tr-TR" b="1" dirty="0" smtClean="0">
                <a:latin typeface="Garamond" panose="02020404030301010803" pitchFamily="18" charset="0"/>
              </a:rPr>
              <a:t>ölüm yardımı</a:t>
            </a:r>
            <a:r>
              <a:rPr lang="tr-TR" dirty="0" smtClean="0">
                <a:latin typeface="Garamond" panose="02020404030301010803" pitchFamily="18" charset="0"/>
              </a:rPr>
              <a:t>, </a:t>
            </a:r>
            <a:r>
              <a:rPr lang="tr-TR" b="1" dirty="0" smtClean="0">
                <a:latin typeface="Garamond" panose="02020404030301010803" pitchFamily="18" charset="0"/>
              </a:rPr>
              <a:t>evlenme yardımı</a:t>
            </a:r>
            <a:r>
              <a:rPr lang="tr-TR" dirty="0" smtClean="0">
                <a:latin typeface="Garamond" panose="02020404030301010803" pitchFamily="18" charset="0"/>
              </a:rPr>
              <a:t>, </a:t>
            </a:r>
            <a:r>
              <a:rPr lang="tr-TR" dirty="0">
                <a:latin typeface="Garamond" panose="02020404030301010803" pitchFamily="18" charset="0"/>
              </a:rPr>
              <a:t>a</a:t>
            </a:r>
            <a:r>
              <a:rPr lang="tr-TR" dirty="0" smtClean="0">
                <a:latin typeface="Garamond" panose="02020404030301010803" pitchFamily="18" charset="0"/>
              </a:rPr>
              <a:t>yni </a:t>
            </a:r>
            <a:r>
              <a:rPr lang="tr-TR" b="1" dirty="0" smtClean="0">
                <a:latin typeface="Garamond" panose="02020404030301010803" pitchFamily="18" charset="0"/>
              </a:rPr>
              <a:t>yardımlar</a:t>
            </a:r>
            <a:r>
              <a:rPr lang="tr-TR" b="1" i="1" dirty="0" smtClean="0">
                <a:latin typeface="Garamond" panose="02020404030301010803" pitchFamily="18" charset="0"/>
              </a:rPr>
              <a:t>(yemek kartı, yol kartı, erzak kutusu vb.</a:t>
            </a:r>
            <a:r>
              <a:rPr lang="tr-TR" i="1" dirty="0" smtClean="0">
                <a:latin typeface="Garamond" panose="02020404030301010803" pitchFamily="18" charset="0"/>
              </a:rPr>
              <a:t>)</a:t>
            </a:r>
            <a:r>
              <a:rPr lang="tr-TR" dirty="0" smtClean="0">
                <a:latin typeface="Garamond" panose="02020404030301010803" pitchFamily="18" charset="0"/>
              </a:rPr>
              <a:t>, ayni </a:t>
            </a:r>
            <a:r>
              <a:rPr lang="tr-TR" dirty="0">
                <a:latin typeface="Garamond" panose="02020404030301010803" pitchFamily="18" charset="0"/>
              </a:rPr>
              <a:t>konut </a:t>
            </a:r>
            <a:r>
              <a:rPr lang="tr-TR" dirty="0" smtClean="0">
                <a:latin typeface="Garamond" panose="02020404030301010803" pitchFamily="18" charset="0"/>
              </a:rPr>
              <a:t>tahsisi, işyerinde </a:t>
            </a:r>
            <a:r>
              <a:rPr lang="tr-TR" dirty="0">
                <a:latin typeface="Garamond" panose="02020404030301010803" pitchFamily="18" charset="0"/>
              </a:rPr>
              <a:t>kullanılmak üzere havlu, sabun vb</a:t>
            </a:r>
            <a:r>
              <a:rPr lang="tr-TR" dirty="0" smtClean="0">
                <a:latin typeface="Garamond" panose="02020404030301010803" pitchFamily="18" charset="0"/>
              </a:rPr>
              <a:t>., </a:t>
            </a:r>
            <a:r>
              <a:rPr lang="tr-TR" dirty="0">
                <a:latin typeface="Garamond" panose="02020404030301010803" pitchFamily="18" charset="0"/>
              </a:rPr>
              <a:t>Kıdem tazminatı, iş sonu tazminatı veya kıdem tazminatı mahiyetindeki toplu ödemeler ve keşif </a:t>
            </a:r>
            <a:r>
              <a:rPr lang="tr-TR" dirty="0" smtClean="0">
                <a:latin typeface="Garamond" panose="02020404030301010803" pitchFamily="18" charset="0"/>
              </a:rPr>
              <a:t>ücreti, </a:t>
            </a:r>
            <a:r>
              <a:rPr lang="tr-TR" b="1" dirty="0">
                <a:latin typeface="Garamond" panose="02020404030301010803" pitchFamily="18" charset="0"/>
              </a:rPr>
              <a:t>İhbar </a:t>
            </a:r>
            <a:r>
              <a:rPr lang="tr-TR" b="1" dirty="0" smtClean="0">
                <a:latin typeface="Garamond" panose="02020404030301010803" pitchFamily="18" charset="0"/>
              </a:rPr>
              <a:t>tazminatı</a:t>
            </a:r>
            <a:r>
              <a:rPr lang="tr-TR" dirty="0" smtClean="0">
                <a:latin typeface="Garamond" panose="02020404030301010803" pitchFamily="18" charset="0"/>
              </a:rPr>
              <a:t>, kasa tazminatı.</a:t>
            </a:r>
          </a:p>
          <a:p>
            <a:pPr algn="just">
              <a:buFont typeface="Wingdings" panose="05000000000000000000" pitchFamily="2" charset="2"/>
              <a:buChar char="Ø"/>
            </a:pPr>
            <a:r>
              <a:rPr lang="tr-TR" dirty="0" smtClean="0">
                <a:latin typeface="Garamond" panose="02020404030301010803" pitchFamily="18" charset="0"/>
              </a:rPr>
              <a:t>Kurumca </a:t>
            </a:r>
            <a:r>
              <a:rPr lang="tr-TR" dirty="0">
                <a:latin typeface="Garamond" panose="02020404030301010803" pitchFamily="18" charset="0"/>
              </a:rPr>
              <a:t>sigorta priminden istisna edilen tutarı aşmayan </a:t>
            </a:r>
            <a:r>
              <a:rPr lang="tr-TR" b="1" dirty="0">
                <a:latin typeface="Garamond" panose="02020404030301010803" pitchFamily="18" charset="0"/>
              </a:rPr>
              <a:t>çocuk zammı tutarı</a:t>
            </a:r>
            <a:r>
              <a:rPr lang="tr-TR" dirty="0">
                <a:latin typeface="Garamond" panose="02020404030301010803" pitchFamily="18" charset="0"/>
              </a:rPr>
              <a:t> (Aylık asgari ücretin %’2 si</a:t>
            </a:r>
            <a:r>
              <a:rPr lang="tr-TR" dirty="0" smtClean="0">
                <a:latin typeface="Garamond" panose="02020404030301010803" pitchFamily="18" charset="0"/>
              </a:rPr>
              <a:t>), </a:t>
            </a:r>
            <a:r>
              <a:rPr lang="tr-TR" dirty="0">
                <a:latin typeface="Garamond" panose="02020404030301010803" pitchFamily="18" charset="0"/>
              </a:rPr>
              <a:t>Kurumca sigorta priminden istisna edilen tutarı aşmayan </a:t>
            </a:r>
            <a:r>
              <a:rPr lang="tr-TR" b="1" dirty="0">
                <a:latin typeface="Garamond" panose="02020404030301010803" pitchFamily="18" charset="0"/>
              </a:rPr>
              <a:t>yemek parası tutarı </a:t>
            </a:r>
            <a:r>
              <a:rPr lang="tr-TR" dirty="0">
                <a:latin typeface="Garamond" panose="02020404030301010803" pitchFamily="18" charset="0"/>
              </a:rPr>
              <a:t>( Günlük asgari ücretin %6’sı)</a:t>
            </a:r>
            <a:endParaRPr lang="tr-TR" sz="1451" dirty="0">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59</a:t>
            </a:fld>
            <a:endParaRPr lang="tr-TR" sz="1016" dirty="0">
              <a:solidFill>
                <a:srgbClr val="000000"/>
              </a:solidFill>
              <a:latin typeface="Arial" charset="0"/>
            </a:endParaRPr>
          </a:p>
        </p:txBody>
      </p:sp>
    </p:spTree>
    <p:extLst>
      <p:ext uri="{BB962C8B-B14F-4D97-AF65-F5344CB8AC3E}">
        <p14:creationId xmlns:p14="http://schemas.microsoft.com/office/powerpoint/2010/main" val="2688087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53363" y="488580"/>
            <a:ext cx="7889856" cy="679259"/>
          </a:xfrm>
        </p:spPr>
        <p:txBody>
          <a:bodyPr>
            <a:noAutofit/>
          </a:bodyPr>
          <a:lstStyle/>
          <a:p>
            <a:pPr>
              <a:spcBef>
                <a:spcPts val="0"/>
              </a:spcBef>
            </a:pPr>
            <a:r>
              <a:rPr lang="tr-TR" sz="2612" b="1" dirty="0">
                <a:solidFill>
                  <a:schemeClr val="bg1"/>
                </a:solidFill>
              </a:rPr>
              <a:t>GEÇİCİ 24. MADDEDE ÜCRET İLE DİĞER MALİ VE SOSYAL HAKLAR (1)</a:t>
            </a:r>
          </a:p>
        </p:txBody>
      </p:sp>
      <p:sp>
        <p:nvSpPr>
          <p:cNvPr id="8" name="İçerik Yer Tutucusu 7"/>
          <p:cNvSpPr>
            <a:spLocks noGrp="1"/>
          </p:cNvSpPr>
          <p:nvPr>
            <p:ph sz="half" idx="1"/>
          </p:nvPr>
        </p:nvSpPr>
        <p:spPr>
          <a:xfrm>
            <a:off x="391944" y="1631731"/>
            <a:ext cx="8464613" cy="4476837"/>
          </a:xfrm>
        </p:spPr>
        <p:txBody>
          <a:bodyPr>
            <a:normAutofit fontScale="92500" lnSpcReduction="10000"/>
          </a:bodyPr>
          <a:lstStyle/>
          <a:p>
            <a:pPr marL="0" indent="0" algn="just">
              <a:buNone/>
            </a:pPr>
            <a:endParaRPr lang="tr-TR" sz="1451" dirty="0"/>
          </a:p>
          <a:p>
            <a:pPr algn="just">
              <a:buFont typeface="Wingdings" panose="05000000000000000000" pitchFamily="2" charset="2"/>
              <a:buChar char="Ø"/>
            </a:pPr>
            <a:r>
              <a:rPr lang="tr-TR" sz="2600" dirty="0">
                <a:latin typeface="Garamond" panose="02020404030301010803" pitchFamily="18" charset="0"/>
              </a:rPr>
              <a:t>Şirketlerde işçi statüsüne geçirilenlerden, geçiş işlemi yapılırken mevcut işyerinin girdiği işkolunda kurulu işyerinden bildirilenlerin ücreti ile diğer mali ve sosyal hakları, </a:t>
            </a:r>
            <a:r>
              <a:rPr lang="tr-TR" sz="2600" dirty="0" smtClean="0">
                <a:latin typeface="Garamond" panose="02020404030301010803" pitchFamily="18" charset="0"/>
              </a:rPr>
              <a:t>bu </a:t>
            </a:r>
            <a:r>
              <a:rPr lang="tr-TR" sz="2600" dirty="0">
                <a:latin typeface="Garamond" panose="02020404030301010803" pitchFamily="18" charset="0"/>
              </a:rPr>
              <a:t>madde kapsamındaki şirketlerde </a:t>
            </a:r>
            <a:r>
              <a:rPr lang="tr-TR" sz="2600" b="1" dirty="0">
                <a:latin typeface="Garamond" panose="02020404030301010803" pitchFamily="18" charset="0"/>
              </a:rPr>
              <a:t>geçişten önce alt işveren işçilerini kapsayan</a:t>
            </a:r>
            <a:r>
              <a:rPr lang="tr-TR" sz="2600" dirty="0">
                <a:latin typeface="Garamond" panose="02020404030301010803" pitchFamily="18" charset="0"/>
              </a:rPr>
              <a:t>, </a:t>
            </a:r>
            <a:r>
              <a:rPr lang="tr-TR" sz="2600" b="1" dirty="0">
                <a:latin typeface="Garamond" panose="02020404030301010803" pitchFamily="18" charset="0"/>
              </a:rPr>
              <a:t>Yüksek Hakem Kurulu tarafından karara bağlanan ve süresi en son sona erecek toplu iş sözleşmesini</a:t>
            </a:r>
            <a:r>
              <a:rPr lang="tr-TR" sz="2600" dirty="0">
                <a:latin typeface="Garamond" panose="02020404030301010803" pitchFamily="18" charset="0"/>
              </a:rPr>
              <a:t>n bitimine kadar bu toplu iş sözleşmesinin uygulanması suretiyle oluşan ücret ile diğer mali ve sosyal haklardan </a:t>
            </a:r>
            <a:r>
              <a:rPr lang="tr-TR" sz="2600" b="1" dirty="0">
                <a:latin typeface="Garamond" panose="02020404030301010803" pitchFamily="18" charset="0"/>
              </a:rPr>
              <a:t>fazla olamaz</a:t>
            </a:r>
            <a:r>
              <a:rPr lang="tr-TR" sz="2600" dirty="0">
                <a:latin typeface="Garamond" panose="02020404030301010803" pitchFamily="18" charset="0"/>
              </a:rPr>
              <a:t>. </a:t>
            </a:r>
          </a:p>
          <a:p>
            <a:pPr marL="0" indent="0" algn="just">
              <a:buNone/>
            </a:pPr>
            <a:endParaRPr lang="tr-TR" sz="2600" dirty="0">
              <a:latin typeface="Garamond" panose="02020404030301010803" pitchFamily="18" charset="0"/>
            </a:endParaRPr>
          </a:p>
          <a:p>
            <a:pPr marL="0" indent="0" algn="just">
              <a:buNone/>
            </a:pPr>
            <a:r>
              <a:rPr lang="tr-TR" sz="2600" b="1" dirty="0">
                <a:latin typeface="Garamond" panose="02020404030301010803" pitchFamily="18" charset="0"/>
              </a:rPr>
              <a:t>- BU HÜKME GÖRE KADROYA ALINAN İŞÇİLER İÇİN ÜCRET VE DİĞER MALİ HAKLARDA ÜST SINIR, REFERANS TİS HÜKÜMLERİ OLACAKTIR. </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6</a:t>
            </a:fld>
            <a:endParaRPr lang="tr-TR"/>
          </a:p>
        </p:txBody>
      </p:sp>
    </p:spTree>
    <p:extLst>
      <p:ext uri="{BB962C8B-B14F-4D97-AF65-F5344CB8AC3E}">
        <p14:creationId xmlns:p14="http://schemas.microsoft.com/office/powerpoint/2010/main" val="1435828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12495" y="274173"/>
            <a:ext cx="8190354" cy="711639"/>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3600" b="1" dirty="0" smtClean="0">
                <a:solidFill>
                  <a:schemeClr val="bg1"/>
                </a:solidFill>
              </a:rPr>
              <a:t>Kısmen Sigorta Primine Tabi Tutulacak Kazançlar</a:t>
            </a:r>
            <a:br>
              <a:rPr lang="tr-TR" sz="3600" b="1" dirty="0" smtClean="0">
                <a:solidFill>
                  <a:schemeClr val="bg1"/>
                </a:solidFill>
              </a:rPr>
            </a:br>
            <a:r>
              <a:rPr lang="tr-TR" sz="1741" b="1" dirty="0">
                <a:solidFill>
                  <a:schemeClr val="bg1"/>
                </a:solidFill>
                <a:cs typeface="Times New Roman" panose="02020603050405020304" pitchFamily="18" charset="0"/>
              </a:rPr>
              <a:t/>
            </a:r>
            <a:br>
              <a:rPr lang="tr-TR" sz="1741" b="1" dirty="0">
                <a:solidFill>
                  <a:schemeClr val="bg1"/>
                </a:solidFill>
                <a:cs typeface="Times New Roman" panose="02020603050405020304" pitchFamily="18" charset="0"/>
              </a:rPr>
            </a:br>
            <a:endParaRPr lang="tr-TR" sz="2902" dirty="0">
              <a:solidFill>
                <a:schemeClr val="bg1"/>
              </a:solidFill>
            </a:endParaRPr>
          </a:p>
        </p:txBody>
      </p:sp>
      <p:sp>
        <p:nvSpPr>
          <p:cNvPr id="8" name="İçerik Yer Tutucusu 7"/>
          <p:cNvSpPr>
            <a:spLocks noGrp="1"/>
          </p:cNvSpPr>
          <p:nvPr>
            <p:ph sz="half" idx="1"/>
          </p:nvPr>
        </p:nvSpPr>
        <p:spPr>
          <a:xfrm>
            <a:off x="287442" y="1335024"/>
            <a:ext cx="8856558" cy="5282592"/>
          </a:xfrm>
        </p:spPr>
        <p:txBody>
          <a:bodyPr>
            <a:normAutofit fontScale="25000" lnSpcReduction="20000"/>
          </a:bodyPr>
          <a:lstStyle/>
          <a:p>
            <a:pPr algn="just" fontAlgn="base">
              <a:buFont typeface="Wingdings" panose="05000000000000000000" pitchFamily="2" charset="2"/>
              <a:buChar char="Ø"/>
            </a:pPr>
            <a:r>
              <a:rPr lang="tr-TR" sz="5600" b="1" dirty="0" smtClean="0">
                <a:latin typeface="Garamond" panose="02020404030301010803" pitchFamily="18" charset="0"/>
              </a:rPr>
              <a:t>Yemek Paraları (Yardımı) – Asgari Ücretin %6’sı İstisna  </a:t>
            </a:r>
          </a:p>
          <a:p>
            <a:pPr marL="256872" indent="0" algn="just" fontAlgn="base">
              <a:buNone/>
            </a:pPr>
            <a:r>
              <a:rPr lang="tr-TR" sz="4600" dirty="0" smtClean="0">
                <a:latin typeface="Garamond" panose="02020404030301010803" pitchFamily="18" charset="0"/>
              </a:rPr>
              <a:t>Sigortalılara yemek parası adı altında yapılan ödemelerin, işyerinde veya müştemilatında işveren tarafından </a:t>
            </a:r>
            <a:r>
              <a:rPr lang="tr-TR" sz="4600" b="1" dirty="0" smtClean="0">
                <a:latin typeface="Garamond" panose="02020404030301010803" pitchFamily="18" charset="0"/>
              </a:rPr>
              <a:t>yemek verilmemesi şartıyla</a:t>
            </a:r>
            <a:r>
              <a:rPr lang="tr-TR" sz="4600" dirty="0" smtClean="0">
                <a:latin typeface="Garamond" panose="02020404030301010803" pitchFamily="18" charset="0"/>
              </a:rPr>
              <a:t>, fiilen çalışılan gün sayısı dikkate alınarak günlük asgari ücretin % 6’sının, yemek verilecek gün sayısı ile çarpılması sonucunda bulunacak miktarı, prime esas kazançların tespitinde dikkate alınmayacak, dolayısıyla bu tutardan prim kesilmeyecektir.  </a:t>
            </a:r>
            <a:endParaRPr lang="tr-TR" sz="4600" b="1" dirty="0" smtClean="0">
              <a:latin typeface="Garamond" panose="02020404030301010803" pitchFamily="18" charset="0"/>
            </a:endParaRPr>
          </a:p>
          <a:p>
            <a:pPr marL="0" indent="256872" algn="just" fontAlgn="base">
              <a:buNone/>
            </a:pPr>
            <a:r>
              <a:rPr lang="tr-TR" sz="4600" b="1" dirty="0" smtClean="0">
                <a:latin typeface="Garamond" panose="02020404030301010803" pitchFamily="18" charset="0"/>
              </a:rPr>
              <a:t>01.01.2021 – 31.12.2021		7,16.-TL/Günlük (119,25 X 0,06)</a:t>
            </a:r>
          </a:p>
          <a:p>
            <a:pPr marL="0" indent="256872" algn="just" fontAlgn="base">
              <a:buNone/>
            </a:pPr>
            <a:r>
              <a:rPr lang="tr-TR" sz="4600" b="1" dirty="0" smtClean="0">
                <a:latin typeface="Garamond" panose="02020404030301010803" pitchFamily="18" charset="0"/>
              </a:rPr>
              <a:t>01.01.2022 -  31.12.2022  		 10,01 TL/(Günlük (166,80 X 0,06)</a:t>
            </a:r>
          </a:p>
          <a:p>
            <a:pPr algn="just" fontAlgn="base">
              <a:buFont typeface="Wingdings" panose="05000000000000000000" pitchFamily="2" charset="2"/>
              <a:buChar char="Ø"/>
            </a:pPr>
            <a:r>
              <a:rPr lang="tr-TR" sz="5600" b="1" dirty="0" smtClean="0">
                <a:latin typeface="Garamond" panose="02020404030301010803" pitchFamily="18" charset="0"/>
              </a:rPr>
              <a:t>Çocuk Zammı (Yardımı)- Asgari Ücretin %2’si İstisna – 2 Çocuğa Kadar</a:t>
            </a:r>
          </a:p>
          <a:p>
            <a:pPr marL="256872" indent="0" algn="just" fontAlgn="base">
              <a:buNone/>
            </a:pPr>
            <a:r>
              <a:rPr lang="tr-TR" sz="4600" dirty="0" smtClean="0">
                <a:latin typeface="Garamond" panose="02020404030301010803" pitchFamily="18" charset="0"/>
              </a:rPr>
              <a:t>Sigortalının hizmet akdinin devam etmesi şartıyla ve fiilen çalışmasının olup olmadığı üzerinde durulmaksızın; </a:t>
            </a:r>
            <a:r>
              <a:rPr lang="tr-TR" sz="4600" b="1" dirty="0" smtClean="0">
                <a:latin typeface="Garamond" panose="02020404030301010803" pitchFamily="18" charset="0"/>
              </a:rPr>
              <a:t>sigortalı veya isteğe bağlı sigortalı sayılmayan</a:t>
            </a:r>
            <a:r>
              <a:rPr lang="tr-TR" sz="4600" dirty="0" smtClean="0">
                <a:latin typeface="Garamond" panose="02020404030301010803" pitchFamily="18" charset="0"/>
              </a:rPr>
              <a:t>, kendi sigortalılığı nedeniyle gelir veya aylık bağlanmamış olan çocuklarından 18 yaşını, lise ve dengi öğrenim veya 5/6/1986 tarihli ve 3308 sayılı Meslekî Eğitimi Kanununda belirtilen aday çırak, çırak ya da işletmelerde meslekî eğitim görmesi halinde 20 yaşını, yüksek öğrenim görmesi halinde 25 yaşını doldurmamış ve evli olmayan çocukları ile yaşına bakılmaksızın Kanuna göre malûl olduğu tespit edilen evli olmayan çocuklarından </a:t>
            </a:r>
            <a:r>
              <a:rPr lang="tr-TR" sz="4600" b="1" u="sng" dirty="0" smtClean="0">
                <a:latin typeface="Garamond" panose="02020404030301010803" pitchFamily="18" charset="0"/>
              </a:rPr>
              <a:t>en fazla iki çocuk (iki çocuk dâhil) için çocuk zammı adı altında yapılan ödemelerin, çocuk başına aylık asgari ücretin %2’si</a:t>
            </a:r>
            <a:r>
              <a:rPr lang="tr-TR" sz="4600" dirty="0" smtClean="0">
                <a:latin typeface="Garamond" panose="02020404030301010803" pitchFamily="18" charset="0"/>
              </a:rPr>
              <a:t>, 657 sayılı Kanunun 4’üncü maddesinin birinci fıkrasının (C) bendi kapsamında çalışan sigortalıların aynı şartları haiz her bir çocuğu için % 4’ü  oranındaki tutarı, aylık prime esas kazançların hesaplanmasında dikkate alınmayacaktır. </a:t>
            </a:r>
          </a:p>
          <a:p>
            <a:pPr marL="0" indent="256872" algn="just" fontAlgn="base">
              <a:buNone/>
            </a:pPr>
            <a:r>
              <a:rPr lang="tr-TR" sz="4600" b="1" dirty="0" smtClean="0">
                <a:latin typeface="Garamond" panose="02020404030301010803" pitchFamily="18" charset="0"/>
              </a:rPr>
              <a:t>01.01.2021 – 31.12.2021		71,55.-TL/Aylık (3.577.50 X 0.02)</a:t>
            </a:r>
          </a:p>
          <a:p>
            <a:pPr marL="0" indent="256872" algn="just" fontAlgn="base">
              <a:buNone/>
            </a:pPr>
            <a:r>
              <a:rPr lang="tr-TR" sz="4600" b="1" dirty="0" smtClean="0">
                <a:latin typeface="Garamond" panose="02020404030301010803" pitchFamily="18" charset="0"/>
              </a:rPr>
              <a:t>01.01.2022 – 31.12.2022		100,08.-TL/Aylık (5.004,00 X 0.02)</a:t>
            </a:r>
          </a:p>
          <a:p>
            <a:pPr algn="just" fontAlgn="base">
              <a:buFont typeface="Wingdings" panose="05000000000000000000" pitchFamily="2" charset="2"/>
              <a:buChar char="Ø"/>
            </a:pPr>
            <a:r>
              <a:rPr lang="tr-TR" sz="5600" b="1" dirty="0" smtClean="0">
                <a:latin typeface="Garamond" panose="02020404030301010803" pitchFamily="18" charset="0"/>
              </a:rPr>
              <a:t>Aile Zammı (Yardımı)-Asgari Ücretin %10’u (Özel Sektör), %20’si (Kamu Sektörü) </a:t>
            </a:r>
          </a:p>
          <a:p>
            <a:pPr marL="256872" indent="0" algn="just" fontAlgn="base">
              <a:buNone/>
            </a:pPr>
            <a:r>
              <a:rPr lang="tr-TR" sz="4600" dirty="0" smtClean="0">
                <a:latin typeface="Garamond" panose="02020404030301010803" pitchFamily="18" charset="0"/>
              </a:rPr>
              <a:t>Sigortalılara aile zammı adı altında yapılacak ödemelerin, sigortalının hizmet akdinin devam etmesi şartıyla fiilen çalışmasının olup olmadığı üzerinde durulmaksızın, </a:t>
            </a:r>
            <a:r>
              <a:rPr lang="tr-TR" sz="4600" b="1" dirty="0" smtClean="0">
                <a:latin typeface="Garamond" panose="02020404030301010803" pitchFamily="18" charset="0"/>
              </a:rPr>
              <a:t>sigortalının eşinin Kanuna tabi zorunlu sigortalı olmayı gerektirecek şekilde çalışmaması </a:t>
            </a:r>
            <a:r>
              <a:rPr lang="tr-TR" sz="4600" dirty="0" smtClean="0">
                <a:latin typeface="Garamond" panose="02020404030301010803" pitchFamily="18" charset="0"/>
              </a:rPr>
              <a:t>ve </a:t>
            </a:r>
            <a:r>
              <a:rPr lang="tr-TR" sz="4600" b="1" dirty="0" smtClean="0">
                <a:latin typeface="Garamond" panose="02020404030301010803" pitchFamily="18" charset="0"/>
              </a:rPr>
              <a:t>Kurumdan gelir veyahut aylık almaması durumunda</a:t>
            </a:r>
            <a:r>
              <a:rPr lang="tr-TR" sz="4600" dirty="0" smtClean="0">
                <a:latin typeface="Garamond" panose="02020404030301010803" pitchFamily="18" charset="0"/>
              </a:rPr>
              <a:t>, </a:t>
            </a:r>
            <a:r>
              <a:rPr lang="tr-TR" sz="4600" b="1" dirty="0" smtClean="0">
                <a:latin typeface="Garamond" panose="02020404030301010803" pitchFamily="18" charset="0"/>
              </a:rPr>
              <a:t>16 yaşından büyükler için belirlenen aylık asgari ücretin %10'u</a:t>
            </a:r>
            <a:r>
              <a:rPr lang="tr-TR" sz="4600" dirty="0" smtClean="0">
                <a:latin typeface="Garamond" panose="02020404030301010803" pitchFamily="18" charset="0"/>
              </a:rPr>
              <a:t>, 657 sayılı Kanunun 4’üncü maddesinin birinci fıkrasının (C) bendi kapsamında çalışan sigortalıların aynı şartları haiz eşi için  % 20’si oranındaki tutar aylık prime esas kazançların hesaplanmasında dikkate alınmayacaktır.</a:t>
            </a:r>
            <a:endParaRPr lang="tr-TR" sz="4600" b="1" dirty="0" smtClean="0">
              <a:latin typeface="Garamond" panose="02020404030301010803" pitchFamily="18" charset="0"/>
            </a:endParaRPr>
          </a:p>
          <a:p>
            <a:pPr marL="0" indent="256872">
              <a:buNone/>
            </a:pPr>
            <a:r>
              <a:rPr lang="tr-TR" sz="4600" b="1" dirty="0" smtClean="0">
                <a:latin typeface="Garamond" panose="02020404030301010803" pitchFamily="18" charset="0"/>
              </a:rPr>
              <a:t>01.01.2021 – 31.12.2021		357,75.-TL (3.577,50 X 0,1)</a:t>
            </a:r>
          </a:p>
          <a:p>
            <a:pPr marL="0" indent="0">
              <a:buNone/>
            </a:pPr>
            <a:r>
              <a:rPr lang="tr-TR" sz="4600" b="1" dirty="0" smtClean="0">
                <a:latin typeface="Garamond" panose="02020404030301010803" pitchFamily="18" charset="0"/>
              </a:rPr>
              <a:t>       01.01.2022 – 31.12.2022		500,40.-TL(5.004,00 X 0.1)</a:t>
            </a:r>
          </a:p>
          <a:p>
            <a:pPr marL="0" indent="0">
              <a:buNone/>
            </a:pPr>
            <a:endParaRPr lang="tr-TR" sz="1814" b="1" dirty="0"/>
          </a:p>
          <a:p>
            <a:pPr marL="0" indent="0">
              <a:buNone/>
            </a:pPr>
            <a:endParaRPr lang="tr-TR" sz="1451"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60</a:t>
            </a:fld>
            <a:endParaRPr lang="tr-TR" sz="1016">
              <a:solidFill>
                <a:srgbClr val="000000"/>
              </a:solidFill>
              <a:latin typeface="Arial" charset="0"/>
            </a:endParaRPr>
          </a:p>
        </p:txBody>
      </p:sp>
    </p:spTree>
    <p:extLst>
      <p:ext uri="{BB962C8B-B14F-4D97-AF65-F5344CB8AC3E}">
        <p14:creationId xmlns:p14="http://schemas.microsoft.com/office/powerpoint/2010/main" val="2456085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632723" y="543591"/>
            <a:ext cx="8190354" cy="711639"/>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2800" b="1" dirty="0">
                <a:solidFill>
                  <a:schemeClr val="bg1"/>
                </a:solidFill>
              </a:rPr>
              <a:t>Gelir Vergisinden İstisna Tutulan Kazançlar</a:t>
            </a:r>
            <a:r>
              <a:rPr lang="tr-TR" sz="2800" b="1" dirty="0">
                <a:solidFill>
                  <a:srgbClr val="FF0000"/>
                </a:solidFill>
              </a:rPr>
              <a:t/>
            </a:r>
            <a:br>
              <a:rPr lang="tr-TR" sz="2800" b="1" dirty="0">
                <a:solidFill>
                  <a:srgbClr val="FF0000"/>
                </a:solidFill>
              </a:rPr>
            </a:br>
            <a:r>
              <a:rPr lang="tr-TR" sz="2322" b="1" dirty="0">
                <a:solidFill>
                  <a:schemeClr val="bg1"/>
                </a:solidFill>
                <a:cs typeface="Times New Roman" panose="02020603050405020304" pitchFamily="18" charset="0"/>
              </a:rPr>
              <a:t/>
            </a:r>
            <a:br>
              <a:rPr lang="tr-TR" sz="2322" b="1" dirty="0">
                <a:solidFill>
                  <a:schemeClr val="bg1"/>
                </a:solidFill>
                <a:cs typeface="Times New Roman" panose="02020603050405020304" pitchFamily="18" charset="0"/>
              </a:rPr>
            </a:br>
            <a:r>
              <a:rPr lang="tr-TR" sz="2322" b="1" dirty="0">
                <a:solidFill>
                  <a:schemeClr val="bg1"/>
                </a:solidFill>
                <a:latin typeface="Times New Roman" panose="02020603050405020304" pitchFamily="18" charset="0"/>
                <a:cs typeface="Times New Roman" panose="02020603050405020304" pitchFamily="18" charset="0"/>
              </a:rPr>
              <a:t/>
            </a:r>
            <a:br>
              <a:rPr lang="tr-TR" sz="2322" b="1" dirty="0">
                <a:solidFill>
                  <a:schemeClr val="bg1"/>
                </a:solidFill>
                <a:latin typeface="Times New Roman" panose="02020603050405020304" pitchFamily="18" charset="0"/>
                <a:cs typeface="Times New Roman" panose="02020603050405020304" pitchFamily="18" charset="0"/>
              </a:rPr>
            </a:br>
            <a:r>
              <a:rPr lang="tr-TR" sz="1741" b="1" dirty="0">
                <a:solidFill>
                  <a:srgbClr val="002060"/>
                </a:solidFill>
                <a:latin typeface="Times New Roman" panose="02020603050405020304" pitchFamily="18" charset="0"/>
                <a:cs typeface="Times New Roman" panose="02020603050405020304" pitchFamily="18" charset="0"/>
              </a:rPr>
              <a:t/>
            </a:r>
            <a:br>
              <a:rPr lang="tr-TR" sz="1741" b="1" dirty="0">
                <a:solidFill>
                  <a:srgbClr val="002060"/>
                </a:solidFill>
                <a:latin typeface="Times New Roman" panose="02020603050405020304" pitchFamily="18" charset="0"/>
                <a:cs typeface="Times New Roman" panose="02020603050405020304" pitchFamily="18" charset="0"/>
              </a:rPr>
            </a:br>
            <a:endParaRPr lang="tr-TR" sz="2902" dirty="0">
              <a:solidFill>
                <a:srgbClr val="FF0000"/>
              </a:solidFill>
            </a:endParaRPr>
          </a:p>
        </p:txBody>
      </p:sp>
      <p:sp>
        <p:nvSpPr>
          <p:cNvPr id="8" name="İçerik Yer Tutucusu 7"/>
          <p:cNvSpPr>
            <a:spLocks noGrp="1"/>
          </p:cNvSpPr>
          <p:nvPr>
            <p:ph sz="half" idx="1"/>
          </p:nvPr>
        </p:nvSpPr>
        <p:spPr>
          <a:xfrm>
            <a:off x="391944" y="1357460"/>
            <a:ext cx="8516865" cy="4998893"/>
          </a:xfrm>
        </p:spPr>
        <p:txBody>
          <a:bodyPr>
            <a:normAutofit fontScale="85000" lnSpcReduction="20000"/>
          </a:bodyPr>
          <a:lstStyle/>
          <a:p>
            <a:pPr marL="0" indent="0" algn="ctr">
              <a:buNone/>
            </a:pPr>
            <a:r>
              <a:rPr lang="tr-TR" sz="2400" b="1" dirty="0">
                <a:latin typeface="Garamond" panose="02020404030301010803" pitchFamily="18" charset="0"/>
              </a:rPr>
              <a:t>31.12.1960 tarihli ve 193 sayılı Gelir Vergisi Kanunu </a:t>
            </a:r>
            <a:endParaRPr lang="tr-TR" sz="2400" b="1" dirty="0" smtClean="0">
              <a:latin typeface="Garamond" panose="02020404030301010803" pitchFamily="18" charset="0"/>
            </a:endParaRPr>
          </a:p>
          <a:p>
            <a:pPr marL="0" indent="0" algn="ctr">
              <a:buNone/>
            </a:pPr>
            <a:endParaRPr lang="tr-TR" sz="2104" b="1" dirty="0">
              <a:latin typeface="Garamond" panose="02020404030301010803" pitchFamily="18" charset="0"/>
            </a:endParaRPr>
          </a:p>
          <a:p>
            <a:pPr marL="248808" lvl="2" indent="-248808">
              <a:buFont typeface="Wingdings" panose="05000000000000000000" pitchFamily="2" charset="2"/>
              <a:buChar char="Ø"/>
            </a:pPr>
            <a:r>
              <a:rPr lang="tr-TR" sz="2800" b="1" dirty="0" smtClean="0">
                <a:latin typeface="Garamond" panose="02020404030301010803" pitchFamily="18" charset="0"/>
              </a:rPr>
              <a:t>Ölüm </a:t>
            </a:r>
            <a:r>
              <a:rPr lang="tr-TR" sz="2800" b="1" dirty="0">
                <a:latin typeface="Garamond" panose="02020404030301010803" pitchFamily="18" charset="0"/>
              </a:rPr>
              <a:t>Yardımı (193 sayılı GVK 25/1)- </a:t>
            </a:r>
          </a:p>
          <a:p>
            <a:pPr marL="0" lvl="2" indent="0" algn="just">
              <a:buNone/>
            </a:pPr>
            <a:r>
              <a:rPr lang="tr-TR" sz="2032" dirty="0">
                <a:latin typeface="Garamond" panose="02020404030301010803" pitchFamily="18" charset="0"/>
              </a:rPr>
              <a:t>Ölüm, engellilik, hastalık ve işsizlik sebepleriyle (işe başlatmama tazminatı dahil) verilen tazminat ve yapılan yardımlar. İşçinin; ana, baba, eş veya çocuğunun ölümü nedeniyle verilen tazminat ve yapılan yardımların gelir vergisinden müstesna tutulması gerekmektedir.</a:t>
            </a:r>
            <a:endParaRPr lang="tr-TR" sz="2032" b="1" dirty="0">
              <a:latin typeface="Garamond" panose="02020404030301010803" pitchFamily="18" charset="0"/>
            </a:endParaRPr>
          </a:p>
          <a:p>
            <a:pPr>
              <a:buFont typeface="Wingdings" panose="05000000000000000000" pitchFamily="2" charset="2"/>
              <a:buChar char="Ø"/>
            </a:pPr>
            <a:endParaRPr lang="tr-TR" sz="1451" dirty="0">
              <a:latin typeface="Garamond" panose="02020404030301010803" pitchFamily="18" charset="0"/>
            </a:endParaRPr>
          </a:p>
          <a:p>
            <a:pPr>
              <a:buFont typeface="Wingdings" panose="05000000000000000000" pitchFamily="2" charset="2"/>
              <a:buChar char="Ø"/>
            </a:pPr>
            <a:r>
              <a:rPr lang="tr-TR" b="1" dirty="0" smtClean="0">
                <a:latin typeface="Garamond" panose="02020404030301010803" pitchFamily="18" charset="0"/>
              </a:rPr>
              <a:t>Çocuk Yardımı İstisnası (193 sayılı GVK 25/4</a:t>
            </a:r>
            <a:r>
              <a:rPr lang="tr-TR" b="1" dirty="0">
                <a:latin typeface="Garamond" panose="02020404030301010803" pitchFamily="18" charset="0"/>
              </a:rPr>
              <a:t>) </a:t>
            </a:r>
            <a:r>
              <a:rPr lang="tr-TR" b="1" dirty="0" smtClean="0">
                <a:latin typeface="Garamond" panose="02020404030301010803" pitchFamily="18" charset="0"/>
              </a:rPr>
              <a:t>– Çocuk sınırı yok</a:t>
            </a:r>
          </a:p>
          <a:p>
            <a:pPr marL="0" indent="0" algn="just">
              <a:buNone/>
            </a:pPr>
            <a:r>
              <a:rPr lang="tr-TR" dirty="0" smtClean="0">
                <a:latin typeface="Garamond" panose="02020404030301010803" pitchFamily="18" charset="0"/>
              </a:rPr>
              <a:t>Hizmet </a:t>
            </a:r>
            <a:r>
              <a:rPr lang="tr-TR" dirty="0">
                <a:latin typeface="Garamond" panose="02020404030301010803" pitchFamily="18" charset="0"/>
              </a:rPr>
              <a:t>erbabına ödenen çocuk zamları (Bu zamlar Devletçe verilen miktarları aştığı takdirde, fazlası vergiye tabi tutulur.)</a:t>
            </a:r>
            <a:endParaRPr lang="tr-TR" b="1" dirty="0" smtClean="0">
              <a:latin typeface="Garamond" panose="02020404030301010803" pitchFamily="18" charset="0"/>
            </a:endParaRPr>
          </a:p>
          <a:p>
            <a:pPr lvl="2">
              <a:buFont typeface="Wingdings" panose="05000000000000000000" pitchFamily="2" charset="2"/>
              <a:buChar char="ü"/>
            </a:pPr>
            <a:r>
              <a:rPr lang="tr-TR" sz="1669" b="1" dirty="0" smtClean="0">
                <a:latin typeface="Garamond" panose="02020404030301010803" pitchFamily="18" charset="0"/>
              </a:rPr>
              <a:t>01.01.2022 - 31.12.2012</a:t>
            </a:r>
            <a:endParaRPr lang="tr-TR" sz="1669" b="1" dirty="0">
              <a:latin typeface="Garamond" panose="02020404030301010803" pitchFamily="18" charset="0"/>
            </a:endParaRPr>
          </a:p>
          <a:p>
            <a:pPr lvl="2"/>
            <a:r>
              <a:rPr lang="tr-TR" sz="1669" dirty="0">
                <a:latin typeface="Garamond" panose="02020404030301010803" pitchFamily="18" charset="0"/>
              </a:rPr>
              <a:t>0-6 yaş grubu için 		</a:t>
            </a:r>
            <a:r>
              <a:rPr lang="tr-TR" sz="1669" b="1" dirty="0" smtClean="0">
                <a:latin typeface="Garamond" panose="02020404030301010803" pitchFamily="18" charset="0"/>
              </a:rPr>
              <a:t>117,72.-</a:t>
            </a:r>
            <a:r>
              <a:rPr lang="tr-TR" sz="1669" b="1" dirty="0">
                <a:latin typeface="Garamond" panose="02020404030301010803" pitchFamily="18" charset="0"/>
              </a:rPr>
              <a:t>TL  </a:t>
            </a:r>
          </a:p>
          <a:p>
            <a:pPr lvl="2"/>
            <a:r>
              <a:rPr lang="tr-TR" sz="1669" dirty="0">
                <a:latin typeface="Garamond" panose="02020404030301010803" pitchFamily="18" charset="0"/>
              </a:rPr>
              <a:t>6 + yaş grubu çocuklar için	</a:t>
            </a:r>
            <a:r>
              <a:rPr lang="tr-TR" sz="1669" b="1" dirty="0" smtClean="0">
                <a:latin typeface="Garamond" panose="02020404030301010803" pitchFamily="18" charset="0"/>
              </a:rPr>
              <a:t>58,86.-</a:t>
            </a:r>
            <a:r>
              <a:rPr lang="tr-TR" sz="1669" b="1" dirty="0">
                <a:latin typeface="Garamond" panose="02020404030301010803" pitchFamily="18" charset="0"/>
              </a:rPr>
              <a:t>TL  </a:t>
            </a:r>
          </a:p>
          <a:p>
            <a:pPr marL="663489" lvl="2" indent="0">
              <a:buNone/>
            </a:pPr>
            <a:endParaRPr lang="tr-TR" b="1" dirty="0" smtClean="0">
              <a:latin typeface="Garamond" panose="02020404030301010803" pitchFamily="18" charset="0"/>
            </a:endParaRPr>
          </a:p>
          <a:p>
            <a:pPr marL="0" lvl="2" indent="324833">
              <a:buFont typeface="Wingdings" panose="05000000000000000000" pitchFamily="2" charset="2"/>
              <a:buChar char="Ø"/>
            </a:pPr>
            <a:r>
              <a:rPr lang="tr-TR" sz="2800" b="1" dirty="0">
                <a:latin typeface="Garamond" panose="02020404030301010803" pitchFamily="18" charset="0"/>
              </a:rPr>
              <a:t>Evlenme ve Doğum Yardımı (193 sayılı GVK 25/5)</a:t>
            </a:r>
          </a:p>
          <a:p>
            <a:pPr marL="0" lvl="2" indent="0" algn="just">
              <a:buNone/>
            </a:pPr>
            <a:r>
              <a:rPr lang="tr-TR" sz="2032" dirty="0">
                <a:latin typeface="Garamond" panose="02020404030301010803" pitchFamily="18" charset="0"/>
              </a:rPr>
              <a:t>Evlenme ve doğum münasebetiyle hizmet erbabına yapılan yardımlar (Bu istisna hizmet erbabının iki aylığına veya buna tekabül eden gündeliklerinin tutarına kadar olan yardım kısmına uygulanır.)</a:t>
            </a:r>
          </a:p>
          <a:p>
            <a:pPr marL="663489" lvl="2" indent="0">
              <a:buNone/>
            </a:pPr>
            <a:endParaRPr lang="tr-TR" b="1" dirty="0"/>
          </a:p>
          <a:p>
            <a:pPr marL="663489" lvl="2" indent="0">
              <a:buNone/>
            </a:pPr>
            <a:endParaRPr lang="tr-TR" b="1" dirty="0"/>
          </a:p>
          <a:p>
            <a:pPr>
              <a:buFont typeface="Wingdings" panose="05000000000000000000" pitchFamily="2" charset="2"/>
              <a:buChar char="Ø"/>
            </a:pPr>
            <a:endParaRPr lang="tr-TR" sz="1741" dirty="0"/>
          </a:p>
          <a:p>
            <a:pPr>
              <a:buFont typeface="Wingdings" panose="05000000000000000000" pitchFamily="2" charset="2"/>
              <a:buChar char="Ø"/>
            </a:pPr>
            <a:endParaRPr lang="tr-TR" sz="1451"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61</a:t>
            </a:fld>
            <a:endParaRPr lang="tr-TR" sz="1016">
              <a:solidFill>
                <a:srgbClr val="000000"/>
              </a:solidFill>
              <a:latin typeface="Arial" charset="0"/>
            </a:endParaRPr>
          </a:p>
        </p:txBody>
      </p:sp>
    </p:spTree>
    <p:extLst>
      <p:ext uri="{BB962C8B-B14F-4D97-AF65-F5344CB8AC3E}">
        <p14:creationId xmlns:p14="http://schemas.microsoft.com/office/powerpoint/2010/main" val="42336733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25881" y="383053"/>
            <a:ext cx="8190354" cy="711639"/>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3100" b="1" dirty="0">
                <a:solidFill>
                  <a:schemeClr val="bg1"/>
                </a:solidFill>
              </a:rPr>
              <a:t>Gelir Vergisinden İstisna Tutulan Kazançlar</a:t>
            </a:r>
            <a:br>
              <a:rPr lang="tr-TR" sz="3100" b="1" dirty="0">
                <a:solidFill>
                  <a:schemeClr val="bg1"/>
                </a:solidFill>
              </a:rPr>
            </a:br>
            <a:r>
              <a:rPr lang="tr-TR" sz="3100" b="1" dirty="0">
                <a:solidFill>
                  <a:schemeClr val="bg1"/>
                </a:solidFill>
                <a:latin typeface="Times New Roman" panose="02020603050405020304" pitchFamily="18" charset="0"/>
                <a:cs typeface="Times New Roman" panose="02020603050405020304" pitchFamily="18" charset="0"/>
              </a:rPr>
              <a:t/>
            </a:r>
            <a:br>
              <a:rPr lang="tr-TR" sz="3100" b="1" dirty="0">
                <a:solidFill>
                  <a:schemeClr val="bg1"/>
                </a:solidFill>
                <a:latin typeface="Times New Roman" panose="02020603050405020304" pitchFamily="18" charset="0"/>
                <a:cs typeface="Times New Roman" panose="02020603050405020304" pitchFamily="18" charset="0"/>
              </a:rPr>
            </a:br>
            <a:endParaRPr lang="tr-TR" sz="3100" dirty="0">
              <a:solidFill>
                <a:schemeClr val="bg1"/>
              </a:solidFill>
            </a:endParaRPr>
          </a:p>
        </p:txBody>
      </p:sp>
      <p:sp>
        <p:nvSpPr>
          <p:cNvPr id="8" name="İçerik Yer Tutucusu 7"/>
          <p:cNvSpPr>
            <a:spLocks noGrp="1"/>
          </p:cNvSpPr>
          <p:nvPr>
            <p:ph sz="half" idx="1"/>
          </p:nvPr>
        </p:nvSpPr>
        <p:spPr>
          <a:xfrm>
            <a:off x="391944" y="1307592"/>
            <a:ext cx="8752057" cy="5140342"/>
          </a:xfrm>
        </p:spPr>
        <p:txBody>
          <a:bodyPr>
            <a:normAutofit fontScale="77500" lnSpcReduction="20000"/>
          </a:bodyPr>
          <a:lstStyle/>
          <a:p>
            <a:pPr marL="0" indent="0" algn="ctr">
              <a:buNone/>
            </a:pPr>
            <a:r>
              <a:rPr lang="tr-TR" sz="1451" b="1" dirty="0" smtClean="0">
                <a:latin typeface="Garamond" panose="02020404030301010803" pitchFamily="18" charset="0"/>
              </a:rPr>
              <a:t>31.12.1960 tarihli ve 193 sayılı Gelir Vergisi Kanunu </a:t>
            </a:r>
          </a:p>
          <a:p>
            <a:pPr marL="0" indent="0" algn="ctr">
              <a:buNone/>
            </a:pPr>
            <a:endParaRPr lang="tr-TR" sz="1451" b="1" dirty="0" smtClean="0">
              <a:latin typeface="Garamond" panose="02020404030301010803" pitchFamily="18" charset="0"/>
            </a:endParaRPr>
          </a:p>
          <a:p>
            <a:pPr>
              <a:buFont typeface="Wingdings" panose="05000000000000000000" pitchFamily="2" charset="2"/>
              <a:buChar char="Ø"/>
            </a:pPr>
            <a:r>
              <a:rPr lang="tr-TR" b="1" dirty="0" smtClean="0">
                <a:latin typeface="Garamond" panose="02020404030301010803" pitchFamily="18" charset="0"/>
              </a:rPr>
              <a:t>Sosyal sigorta kurumları tarafından sigortalılara yapılan ödemeler</a:t>
            </a:r>
            <a:r>
              <a:rPr lang="tr-TR" dirty="0" smtClean="0">
                <a:latin typeface="Garamond" panose="02020404030301010803" pitchFamily="18" charset="0"/>
              </a:rPr>
              <a:t> (193/25-6</a:t>
            </a:r>
            <a:r>
              <a:rPr lang="tr-TR" dirty="0" smtClean="0">
                <a:latin typeface="Garamond" panose="02020404030301010803" pitchFamily="18" charset="0"/>
              </a:rPr>
              <a:t>), </a:t>
            </a:r>
            <a:r>
              <a:rPr lang="tr-TR" i="1" dirty="0" smtClean="0">
                <a:latin typeface="Garamond" panose="02020404030301010803" pitchFamily="18" charset="0"/>
              </a:rPr>
              <a:t>geçici iş göremezlik ödeneği</a:t>
            </a:r>
            <a:endParaRPr lang="tr-TR" dirty="0" smtClean="0">
              <a:latin typeface="Garamond" panose="02020404030301010803" pitchFamily="18" charset="0"/>
            </a:endParaRPr>
          </a:p>
          <a:p>
            <a:pPr>
              <a:buFont typeface="Wingdings" panose="05000000000000000000" pitchFamily="2" charset="2"/>
              <a:buChar char="Ø"/>
            </a:pPr>
            <a:r>
              <a:rPr lang="tr-TR" b="1" dirty="0" smtClean="0">
                <a:latin typeface="Garamond" panose="02020404030301010803" pitchFamily="18" charset="0"/>
              </a:rPr>
              <a:t>Kıdem Tazminatı </a:t>
            </a:r>
            <a:r>
              <a:rPr lang="tr-TR" dirty="0" smtClean="0">
                <a:latin typeface="Garamond" panose="02020404030301010803" pitchFamily="18" charset="0"/>
              </a:rPr>
              <a:t>(193/25-7)</a:t>
            </a:r>
          </a:p>
          <a:p>
            <a:pPr marL="256872" indent="0" algn="just">
              <a:buNone/>
            </a:pPr>
            <a:r>
              <a:rPr lang="tr-TR" dirty="0" smtClean="0">
                <a:latin typeface="Garamond" panose="02020404030301010803" pitchFamily="18" charset="0"/>
              </a:rPr>
              <a:t>a)25/8/1971 tarihli ve 1475 sayılı İş Kanunu ve 20/4/1967 tarihli ve 854 sayılı Deniz İş Kanununa göre ödenmesi gereken kıdem tazminatlarının tamamı ile 13/6/1952 tarihli ve 5953 sayılı Basın Mesleğinde Çalışanlarla Çalıştıranlar Arasındaki Münasebetlerin Tanzimi Hakkında Kanuna göre ödenen kıdem tazminatlarının hizmet erbabının 24 aylığını aşmayan miktarları (Hizmet ifa etmeksizin ödenen ücretler tazminat sayılmaz.)</a:t>
            </a:r>
          </a:p>
          <a:p>
            <a:pPr marL="256872" indent="0" algn="just">
              <a:buNone/>
            </a:pPr>
            <a:r>
              <a:rPr lang="tr-TR" dirty="0" smtClean="0">
                <a:latin typeface="Garamond" panose="02020404030301010803" pitchFamily="18" charset="0"/>
              </a:rPr>
              <a:t>b) Hizmet erbabının tabi olduğu mevzuata göre bu bendin (a) alt bendinde belirtilen istisna tutarının hesabında dikkate alınmak şartıyla, hizmet sözleşmesi sona erdikten sonra; </a:t>
            </a:r>
            <a:r>
              <a:rPr lang="tr-TR" u="sng" dirty="0" smtClean="0">
                <a:latin typeface="Garamond" panose="02020404030301010803" pitchFamily="18" charset="0"/>
              </a:rPr>
              <a:t>karşılıklı sonlandırma sözleşmesi veya </a:t>
            </a:r>
            <a:r>
              <a:rPr lang="tr-TR" u="sng" dirty="0" err="1" smtClean="0">
                <a:latin typeface="Garamond" panose="02020404030301010803" pitchFamily="18" charset="0"/>
              </a:rPr>
              <a:t>ikale</a:t>
            </a:r>
            <a:r>
              <a:rPr lang="tr-TR" u="sng" dirty="0" smtClean="0">
                <a:latin typeface="Garamond" panose="02020404030301010803" pitchFamily="18" charset="0"/>
              </a:rPr>
              <a:t> sözleşmesi kapsamında ödenen tazminatlar, iş kaybı tazminatları, iş sonu tazminatları, iş güvencesi tazminatları gibi çeşitli adlar altında yapılan ödemeler ve yardımlar</a:t>
            </a:r>
            <a:r>
              <a:rPr lang="tr-TR" dirty="0" smtClean="0">
                <a:latin typeface="Garamond" panose="02020404030301010803" pitchFamily="18" charset="0"/>
              </a:rPr>
              <a:t> (</a:t>
            </a:r>
            <a:r>
              <a:rPr lang="tr-TR" i="1" dirty="0" smtClean="0">
                <a:latin typeface="Garamond" panose="02020404030301010803" pitchFamily="18" charset="0"/>
              </a:rPr>
              <a:t>Bu bendin uygulamasına ilişkin usul ve esasları belirlemeye Maliye Bakanlığı yetkilidir.)</a:t>
            </a:r>
          </a:p>
          <a:p>
            <a:pPr marL="331744" indent="-331744" algn="just">
              <a:buFont typeface="Wingdings" panose="05000000000000000000" pitchFamily="2" charset="2"/>
              <a:buChar char="Ø"/>
            </a:pPr>
            <a:r>
              <a:rPr lang="tr-TR" b="1" dirty="0" smtClean="0">
                <a:latin typeface="Garamond" panose="02020404030301010803" pitchFamily="18" charset="0"/>
              </a:rPr>
              <a:t>Genel olarak nafakalar</a:t>
            </a:r>
            <a:r>
              <a:rPr lang="tr-TR" dirty="0" smtClean="0">
                <a:latin typeface="Garamond" panose="02020404030301010803" pitchFamily="18" charset="0"/>
              </a:rPr>
              <a:t>(Alanlar için);</a:t>
            </a:r>
            <a:endParaRPr lang="tr-TR" b="1" dirty="0" smtClean="0">
              <a:latin typeface="Garamond" panose="02020404030301010803" pitchFamily="18" charset="0"/>
            </a:endParaRPr>
          </a:p>
          <a:p>
            <a:pPr>
              <a:buFont typeface="Wingdings" panose="05000000000000000000" pitchFamily="2" charset="2"/>
              <a:buChar char="Ø"/>
            </a:pPr>
            <a:endParaRPr lang="tr-TR" sz="1741" dirty="0"/>
          </a:p>
          <a:p>
            <a:pPr>
              <a:buFont typeface="Wingdings" panose="05000000000000000000" pitchFamily="2" charset="2"/>
              <a:buChar char="Ø"/>
            </a:pPr>
            <a:endParaRPr lang="tr-TR" sz="1451"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62</a:t>
            </a:fld>
            <a:endParaRPr lang="tr-TR" sz="1016">
              <a:solidFill>
                <a:srgbClr val="000000"/>
              </a:solidFill>
              <a:latin typeface="Arial" charset="0"/>
            </a:endParaRPr>
          </a:p>
        </p:txBody>
      </p:sp>
    </p:spTree>
    <p:extLst>
      <p:ext uri="{BB962C8B-B14F-4D97-AF65-F5344CB8AC3E}">
        <p14:creationId xmlns:p14="http://schemas.microsoft.com/office/powerpoint/2010/main" val="2888617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428162" y="448801"/>
            <a:ext cx="8190354" cy="711639"/>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2800" b="1" dirty="0">
                <a:solidFill>
                  <a:schemeClr val="bg1"/>
                </a:solidFill>
              </a:rPr>
              <a:t>Gelir Vergisinden İstisna Tutulan Kazançlar</a:t>
            </a:r>
            <a:br>
              <a:rPr lang="tr-TR" sz="2800" b="1" dirty="0">
                <a:solidFill>
                  <a:schemeClr val="bg1"/>
                </a:solidFill>
              </a:rPr>
            </a:br>
            <a:r>
              <a:rPr lang="tr-TR" sz="2800" b="1" dirty="0">
                <a:solidFill>
                  <a:schemeClr val="bg1"/>
                </a:solidFill>
                <a:latin typeface="Times New Roman" panose="02020603050405020304" pitchFamily="18" charset="0"/>
                <a:cs typeface="Times New Roman" panose="02020603050405020304" pitchFamily="18" charset="0"/>
              </a:rPr>
              <a:t/>
            </a:r>
            <a:br>
              <a:rPr lang="tr-TR" sz="2800" b="1" dirty="0">
                <a:solidFill>
                  <a:schemeClr val="bg1"/>
                </a:solidFill>
                <a:latin typeface="Times New Roman" panose="02020603050405020304" pitchFamily="18" charset="0"/>
                <a:cs typeface="Times New Roman" panose="02020603050405020304" pitchFamily="18" charset="0"/>
              </a:rPr>
            </a:br>
            <a:r>
              <a:rPr lang="tr-TR" sz="2322" b="1" dirty="0">
                <a:solidFill>
                  <a:schemeClr val="bg1"/>
                </a:solidFill>
                <a:cs typeface="Times New Roman" panose="02020603050405020304" pitchFamily="18" charset="0"/>
              </a:rPr>
              <a:t/>
            </a:r>
            <a:br>
              <a:rPr lang="tr-TR" sz="2322" b="1" dirty="0">
                <a:solidFill>
                  <a:schemeClr val="bg1"/>
                </a:solidFill>
                <a:cs typeface="Times New Roman" panose="02020603050405020304" pitchFamily="18" charset="0"/>
              </a:rPr>
            </a:br>
            <a:endParaRPr lang="tr-TR" sz="2902" dirty="0">
              <a:solidFill>
                <a:schemeClr val="bg1"/>
              </a:solidFill>
            </a:endParaRPr>
          </a:p>
        </p:txBody>
      </p:sp>
      <p:sp>
        <p:nvSpPr>
          <p:cNvPr id="8" name="İçerik Yer Tutucusu 7"/>
          <p:cNvSpPr>
            <a:spLocks noGrp="1"/>
          </p:cNvSpPr>
          <p:nvPr>
            <p:ph sz="half" idx="1"/>
          </p:nvPr>
        </p:nvSpPr>
        <p:spPr>
          <a:xfrm>
            <a:off x="391944" y="1652476"/>
            <a:ext cx="8516865" cy="4703877"/>
          </a:xfrm>
        </p:spPr>
        <p:txBody>
          <a:bodyPr>
            <a:normAutofit fontScale="92500" lnSpcReduction="20000"/>
          </a:bodyPr>
          <a:lstStyle/>
          <a:p>
            <a:pPr marL="0" indent="0" algn="just">
              <a:buNone/>
            </a:pPr>
            <a:r>
              <a:rPr lang="tr-TR" b="1" dirty="0" smtClean="0">
                <a:latin typeface="Garamond" panose="02020404030301010803" pitchFamily="18" charset="0"/>
              </a:rPr>
              <a:t>   31.12.1960 </a:t>
            </a:r>
            <a:r>
              <a:rPr lang="tr-TR" b="1" dirty="0">
                <a:latin typeface="Garamond" panose="02020404030301010803" pitchFamily="18" charset="0"/>
              </a:rPr>
              <a:t>tarihli ve 193 sayılı Gelir Vergisi Kanunu</a:t>
            </a:r>
            <a:endParaRPr lang="tr-TR" b="1" dirty="0" smtClean="0">
              <a:latin typeface="Garamond" panose="02020404030301010803" pitchFamily="18" charset="0"/>
            </a:endParaRPr>
          </a:p>
          <a:p>
            <a:pPr algn="just">
              <a:buFont typeface="Wingdings" panose="05000000000000000000" pitchFamily="2" charset="2"/>
              <a:buChar char="Ø"/>
            </a:pPr>
            <a:r>
              <a:rPr lang="tr-TR" sz="3200" b="1" dirty="0" smtClean="0">
                <a:latin typeface="Garamond" panose="02020404030301010803" pitchFamily="18" charset="0"/>
              </a:rPr>
              <a:t>Yemek Bedeli </a:t>
            </a:r>
            <a:r>
              <a:rPr lang="tr-TR" dirty="0" smtClean="0">
                <a:latin typeface="Garamond" panose="02020404030301010803" pitchFamily="18" charset="0"/>
              </a:rPr>
              <a:t>34.00.-TL/Günlük (KDV Dahil 36,72.-TL) (193 sayılı GVK/23-8; </a:t>
            </a:r>
            <a:r>
              <a:rPr lang="it-IT" dirty="0">
                <a:latin typeface="Garamond" panose="02020404030301010803" pitchFamily="18" charset="0"/>
              </a:rPr>
              <a:t>302 Seri No.lu Genel Tebliği</a:t>
            </a:r>
            <a:r>
              <a:rPr lang="tr-TR" dirty="0" smtClean="0">
                <a:latin typeface="Garamond" panose="02020404030301010803" pitchFamily="18" charset="0"/>
              </a:rPr>
              <a:t>)</a:t>
            </a:r>
            <a:r>
              <a:rPr lang="tr-TR" sz="1741" dirty="0">
                <a:latin typeface="Garamond" panose="02020404030301010803" pitchFamily="18" charset="0"/>
              </a:rPr>
              <a:t>  </a:t>
            </a:r>
          </a:p>
          <a:p>
            <a:pPr marL="256872" indent="-256872" algn="just">
              <a:buNone/>
            </a:pPr>
            <a:r>
              <a:rPr lang="tr-TR" sz="1741" dirty="0">
                <a:latin typeface="Garamond" panose="02020404030301010803" pitchFamily="18" charset="0"/>
              </a:rPr>
              <a:t>	Hizmet erbabına işverenlerce yemek verilmek suretiyle sağlanan menfaatler </a:t>
            </a:r>
            <a:r>
              <a:rPr lang="tr-TR" sz="1741" i="1" dirty="0">
                <a:latin typeface="Garamond" panose="02020404030301010803" pitchFamily="18" charset="0"/>
              </a:rPr>
              <a:t>(işverenlerce, işyerinde veya müştemilatında yemek verilmeyen durumlarda çalışılan günlere ait bir günlük yemek bedelinin </a:t>
            </a:r>
            <a:r>
              <a:rPr lang="tr-TR" sz="1741" i="1" dirty="0" smtClean="0">
                <a:latin typeface="Garamond" panose="02020404030301010803" pitchFamily="18" charset="0"/>
              </a:rPr>
              <a:t>34,00</a:t>
            </a:r>
            <a:r>
              <a:rPr lang="tr-TR" sz="1741" i="1" dirty="0">
                <a:latin typeface="Garamond" panose="02020404030301010803" pitchFamily="18" charset="0"/>
              </a:rPr>
              <a:t>.-TL’yi aşmaması ve buna ilişkin ödemenin yemek verme hizmetini sağlayan mükelleflere yapılması şarttır. Ödemenin bu tutarı aşması halinde, aşan kısım ile hizmet erbabına yemek bedeli olarak </a:t>
            </a:r>
            <a:r>
              <a:rPr lang="tr-TR" sz="1741" i="1" dirty="0" err="1">
                <a:latin typeface="Garamond" panose="02020404030301010803" pitchFamily="18" charset="0"/>
              </a:rPr>
              <a:t>nakten</a:t>
            </a:r>
            <a:r>
              <a:rPr lang="tr-TR" sz="1741" i="1" dirty="0">
                <a:latin typeface="Garamond" panose="02020404030301010803" pitchFamily="18" charset="0"/>
              </a:rPr>
              <a:t> yapılan ödemeler ve bu amaçla sağlanan menfaatler ücret olarak </a:t>
            </a:r>
            <a:r>
              <a:rPr lang="tr-TR" sz="1741" i="1" dirty="0" smtClean="0">
                <a:latin typeface="Garamond" panose="02020404030301010803" pitchFamily="18" charset="0"/>
              </a:rPr>
              <a:t>vergilendirilir</a:t>
            </a:r>
            <a:r>
              <a:rPr lang="tr-TR" sz="1741" i="1" dirty="0">
                <a:latin typeface="Garamond" panose="02020404030301010803" pitchFamily="18" charset="0"/>
              </a:rPr>
              <a:t>)</a:t>
            </a:r>
            <a:endParaRPr lang="tr-TR" sz="1741" i="1" dirty="0" smtClean="0">
              <a:latin typeface="Garamond" panose="02020404030301010803" pitchFamily="18" charset="0"/>
            </a:endParaRPr>
          </a:p>
          <a:p>
            <a:pPr algn="just">
              <a:buFont typeface="Wingdings" panose="05000000000000000000" pitchFamily="2" charset="2"/>
              <a:buChar char="Ø"/>
            </a:pPr>
            <a:r>
              <a:rPr lang="tr-TR" sz="3200" b="1" dirty="0" smtClean="0">
                <a:latin typeface="Garamond" panose="02020404030301010803" pitchFamily="18" charset="0"/>
              </a:rPr>
              <a:t>Yol Bedeli</a:t>
            </a:r>
          </a:p>
          <a:p>
            <a:pPr algn="just"/>
            <a:r>
              <a:rPr lang="tr-TR" sz="3200" dirty="0" smtClean="0">
                <a:latin typeface="Garamond" panose="02020404030301010803" pitchFamily="18" charset="0"/>
              </a:rPr>
              <a:t>Yol </a:t>
            </a:r>
            <a:r>
              <a:rPr lang="tr-TR" sz="3200" dirty="0">
                <a:latin typeface="Garamond" panose="02020404030301010803" pitchFamily="18" charset="0"/>
              </a:rPr>
              <a:t>yardımının kart ya da bilet olarak verilmesi ile ilgili 2020 yılından itibaren geçerli olan yeni düzenleme ile birlikte, iş günü bazında gelir vergisi istisnası uygulamak da mümkün oldu. Bu tutar 2022 yılı için 17 TL olarak belirlendi.</a:t>
            </a:r>
          </a:p>
          <a:p>
            <a:pPr algn="just">
              <a:buFont typeface="Wingdings" panose="05000000000000000000" pitchFamily="2" charset="2"/>
              <a:buChar char="Ø"/>
            </a:pPr>
            <a:endParaRPr lang="tr-TR" sz="3200" b="1" dirty="0" smtClean="0">
              <a:latin typeface="Garamond" panose="02020404030301010803" pitchFamily="18" charset="0"/>
            </a:endParaRPr>
          </a:p>
          <a:p>
            <a:pPr algn="just">
              <a:buFont typeface="Wingdings" panose="05000000000000000000" pitchFamily="2" charset="2"/>
              <a:buChar char="Ø"/>
            </a:pPr>
            <a:endParaRPr lang="tr-TR" sz="3200" b="1" dirty="0" smtClean="0">
              <a:latin typeface="Garamond" panose="02020404030301010803" pitchFamily="18" charset="0"/>
            </a:endParaRPr>
          </a:p>
          <a:p>
            <a:pPr marL="256872" indent="-256872" algn="just">
              <a:buNone/>
            </a:pPr>
            <a:endParaRPr lang="tr-TR" sz="3200" b="1" dirty="0">
              <a:latin typeface="Garamond" panose="02020404030301010803" pitchFamily="18" charset="0"/>
            </a:endParaRPr>
          </a:p>
          <a:p>
            <a:pPr>
              <a:buFont typeface="Wingdings" panose="05000000000000000000" pitchFamily="2" charset="2"/>
              <a:buChar char="Ø"/>
            </a:pPr>
            <a:endParaRPr lang="tr-TR" sz="1451" dirty="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63</a:t>
            </a:fld>
            <a:endParaRPr lang="tr-TR" sz="1016">
              <a:solidFill>
                <a:srgbClr val="000000"/>
              </a:solidFill>
              <a:latin typeface="Arial" charset="0"/>
            </a:endParaRPr>
          </a:p>
        </p:txBody>
      </p:sp>
    </p:spTree>
    <p:extLst>
      <p:ext uri="{BB962C8B-B14F-4D97-AF65-F5344CB8AC3E}">
        <p14:creationId xmlns:p14="http://schemas.microsoft.com/office/powerpoint/2010/main" val="1424045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544183" y="356743"/>
            <a:ext cx="7315098" cy="313504"/>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sz="2612" b="1" dirty="0" smtClean="0">
                <a:solidFill>
                  <a:schemeClr val="bg1"/>
                </a:solidFill>
                <a:cs typeface="Times New Roman" panose="02020603050405020304" pitchFamily="18" charset="0"/>
              </a:rPr>
              <a:t>GELİR VERGİSİ DİLİMLERİ </a:t>
            </a:r>
            <a:r>
              <a:rPr lang="tr-TR" sz="1741" b="1" dirty="0">
                <a:solidFill>
                  <a:srgbClr val="002060"/>
                </a:solidFill>
                <a:latin typeface="Times New Roman" panose="02020603050405020304" pitchFamily="18" charset="0"/>
                <a:cs typeface="Times New Roman" panose="02020603050405020304" pitchFamily="18" charset="0"/>
              </a:rPr>
              <a:t/>
            </a:r>
            <a:br>
              <a:rPr lang="tr-TR" sz="1741" b="1" dirty="0">
                <a:solidFill>
                  <a:srgbClr val="002060"/>
                </a:solidFill>
                <a:latin typeface="Times New Roman" panose="02020603050405020304" pitchFamily="18" charset="0"/>
                <a:cs typeface="Times New Roman" panose="02020603050405020304" pitchFamily="18" charset="0"/>
              </a:rPr>
            </a:br>
            <a:endParaRPr lang="tr-TR" sz="2902" dirty="0">
              <a:solidFill>
                <a:srgbClr val="FF0000"/>
              </a:solidFill>
            </a:endParaRPr>
          </a:p>
        </p:txBody>
      </p:sp>
      <p:sp>
        <p:nvSpPr>
          <p:cNvPr id="8" name="İçerik Yer Tutucusu 7"/>
          <p:cNvSpPr>
            <a:spLocks noGrp="1"/>
          </p:cNvSpPr>
          <p:nvPr>
            <p:ph sz="half" idx="1"/>
          </p:nvPr>
        </p:nvSpPr>
        <p:spPr>
          <a:xfrm>
            <a:off x="391944" y="1652476"/>
            <a:ext cx="7628603" cy="4023305"/>
          </a:xfrm>
        </p:spPr>
        <p:txBody>
          <a:bodyPr>
            <a:normAutofit/>
          </a:bodyPr>
          <a:lstStyle/>
          <a:p>
            <a:pPr marL="0" indent="0" algn="just">
              <a:buNone/>
            </a:pPr>
            <a:r>
              <a:rPr lang="tr-TR" b="1" dirty="0" smtClean="0"/>
              <a:t>31.12.1960 tarihli ve 193 sayılı Gelir Vergisi Kanunu 103 üncü madde</a:t>
            </a:r>
          </a:p>
          <a:p>
            <a:pPr marL="0" indent="0" algn="just">
              <a:buNone/>
            </a:pPr>
            <a:endParaRPr lang="tr-TR" b="1" dirty="0"/>
          </a:p>
          <a:p>
            <a:pPr marL="0" indent="0" algn="just">
              <a:buNone/>
            </a:pPr>
            <a:endParaRPr lang="tr-TR" b="1" dirty="0" smtClean="0"/>
          </a:p>
        </p:txBody>
      </p:sp>
      <p:sp>
        <p:nvSpPr>
          <p:cNvPr id="2" name="Slayt Numarası Yer Tutucusu 1"/>
          <p:cNvSpPr>
            <a:spLocks noGrp="1"/>
          </p:cNvSpPr>
          <p:nvPr>
            <p:ph type="sldNum" sz="quarter" idx="12"/>
          </p:nvPr>
        </p:nvSpPr>
        <p:spPr/>
        <p:txBody>
          <a:bodyPr/>
          <a:lstStyle/>
          <a:p>
            <a:pPr defTabSz="663489" fontAlgn="base">
              <a:spcBef>
                <a:spcPct val="0"/>
              </a:spcBef>
              <a:spcAft>
                <a:spcPct val="0"/>
              </a:spcAft>
              <a:defRPr/>
            </a:pPr>
            <a:fld id="{ECDBEBA4-245F-467B-8D7F-97CBC091DF04}" type="slidenum">
              <a:rPr lang="tr-TR" sz="1016">
                <a:solidFill>
                  <a:srgbClr val="000000"/>
                </a:solidFill>
                <a:latin typeface="Arial" charset="0"/>
              </a:rPr>
              <a:pPr defTabSz="663489" fontAlgn="base">
                <a:spcBef>
                  <a:spcPct val="0"/>
                </a:spcBef>
                <a:spcAft>
                  <a:spcPct val="0"/>
                </a:spcAft>
                <a:defRPr/>
              </a:pPr>
              <a:t>64</a:t>
            </a:fld>
            <a:endParaRPr lang="tr-TR" sz="1016">
              <a:solidFill>
                <a:srgbClr val="000000"/>
              </a:solidFill>
              <a:latin typeface="Arial" charset="0"/>
            </a:endParaRPr>
          </a:p>
        </p:txBody>
      </p:sp>
      <p:sp>
        <p:nvSpPr>
          <p:cNvPr id="4" name="Rectangle 1"/>
          <p:cNvSpPr>
            <a:spLocks noChangeArrowheads="1"/>
          </p:cNvSpPr>
          <p:nvPr/>
        </p:nvSpPr>
        <p:spPr bwMode="auto">
          <a:xfrm>
            <a:off x="457316" y="2818261"/>
            <a:ext cx="6047960" cy="491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defTabSz="663489" eaLnBrk="0" fontAlgn="base" hangingPunct="0">
              <a:spcBef>
                <a:spcPct val="0"/>
              </a:spcBef>
              <a:spcAft>
                <a:spcPct val="0"/>
              </a:spcAft>
            </a:pPr>
            <a:r>
              <a:rPr lang="tr-TR" altLang="tr-TR" sz="1306" b="1" dirty="0">
                <a:solidFill>
                  <a:srgbClr val="FF0000"/>
                </a:solidFill>
                <a:latin typeface="Arial" panose="020B0604020202020204" pitchFamily="34" charset="0"/>
                <a:cs typeface="Arial" panose="020B0604020202020204" pitchFamily="34" charset="0"/>
              </a:rPr>
              <a:t>Ücret Gelirlerine Uygulanacak Gelir Vergisi Tarifesi </a:t>
            </a:r>
            <a:r>
              <a:rPr lang="tr-TR" altLang="tr-TR" sz="1306" b="1" dirty="0" smtClean="0">
                <a:solidFill>
                  <a:srgbClr val="FF0000"/>
                </a:solidFill>
                <a:latin typeface="Arial" panose="020B0604020202020204" pitchFamily="34" charset="0"/>
                <a:cs typeface="Arial" panose="020B0604020202020204" pitchFamily="34" charset="0"/>
              </a:rPr>
              <a:t>2022</a:t>
            </a:r>
            <a:endParaRPr lang="tr-TR" altLang="tr-TR" sz="1306" b="1" dirty="0">
              <a:solidFill>
                <a:srgbClr val="FF0000"/>
              </a:solidFill>
              <a:latin typeface="Arial" panose="020B0604020202020204" pitchFamily="34" charset="0"/>
              <a:cs typeface="Arial" panose="020B0604020202020204" pitchFamily="34" charset="0"/>
            </a:endParaRPr>
          </a:p>
          <a:p>
            <a:pPr defTabSz="663489" eaLnBrk="0" fontAlgn="base" hangingPunct="0">
              <a:spcBef>
                <a:spcPct val="0"/>
              </a:spcBef>
              <a:spcAft>
                <a:spcPct val="0"/>
              </a:spcAft>
            </a:pPr>
            <a:r>
              <a:rPr lang="tr-TR" altLang="tr-TR" sz="580" dirty="0"/>
              <a:t/>
            </a:r>
            <a:br>
              <a:rPr lang="tr-TR" altLang="tr-TR" sz="580" dirty="0"/>
            </a:br>
            <a:endParaRPr lang="tr-TR" altLang="tr-TR" sz="1306" dirty="0">
              <a:latin typeface="Arial" panose="020B0604020202020204" pitchFamily="34" charset="0"/>
            </a:endParaRPr>
          </a:p>
        </p:txBody>
      </p:sp>
      <p:graphicFrame>
        <p:nvGraphicFramePr>
          <p:cNvPr id="9" name="Tablo 8"/>
          <p:cNvGraphicFramePr>
            <a:graphicFrameLocks noGrp="1"/>
          </p:cNvGraphicFramePr>
          <p:nvPr>
            <p:extLst>
              <p:ext uri="{D42A27DB-BD31-4B8C-83A1-F6EECF244321}">
                <p14:modId xmlns:p14="http://schemas.microsoft.com/office/powerpoint/2010/main" val="2710579797"/>
              </p:ext>
            </p:extLst>
          </p:nvPr>
        </p:nvGraphicFramePr>
        <p:xfrm>
          <a:off x="457316" y="3115493"/>
          <a:ext cx="6047960" cy="2998804"/>
        </p:xfrm>
        <a:graphic>
          <a:graphicData uri="http://schemas.openxmlformats.org/drawingml/2006/table">
            <a:tbl>
              <a:tblPr/>
              <a:tblGrid>
                <a:gridCol w="3023980">
                  <a:extLst>
                    <a:ext uri="{9D8B030D-6E8A-4147-A177-3AD203B41FA5}">
                      <a16:colId xmlns="" xmlns:a16="http://schemas.microsoft.com/office/drawing/2014/main" val="3774896692"/>
                    </a:ext>
                  </a:extLst>
                </a:gridCol>
                <a:gridCol w="3023980">
                  <a:extLst>
                    <a:ext uri="{9D8B030D-6E8A-4147-A177-3AD203B41FA5}">
                      <a16:colId xmlns="" xmlns:a16="http://schemas.microsoft.com/office/drawing/2014/main" val="3168837781"/>
                    </a:ext>
                  </a:extLst>
                </a:gridCol>
              </a:tblGrid>
              <a:tr h="329274">
                <a:tc>
                  <a:txBody>
                    <a:bodyPr/>
                    <a:lstStyle/>
                    <a:p>
                      <a:pPr fontAlgn="base"/>
                      <a:r>
                        <a:rPr lang="tr-TR" sz="1300" b="1" dirty="0">
                          <a:effectLst/>
                        </a:rPr>
                        <a:t>Gelir Dilimi</a:t>
                      </a:r>
                      <a:endParaRPr lang="tr-TR" sz="1300" dirty="0">
                        <a:effectLst/>
                      </a:endParaRPr>
                    </a:p>
                  </a:txBody>
                  <a:tcPr marL="49763" marR="49763" marT="49763" marB="49763" anchor="ctr">
                    <a:lnL w="7620" cap="flat" cmpd="sng" algn="ctr">
                      <a:solidFill>
                        <a:srgbClr val="30F947"/>
                      </a:solidFill>
                      <a:prstDash val="solid"/>
                      <a:round/>
                      <a:headEnd type="none" w="med" len="med"/>
                      <a:tailEnd type="none" w="med" len="med"/>
                    </a:lnL>
                    <a:lnR w="7620" cap="flat" cmpd="sng" algn="ctr">
                      <a:solidFill>
                        <a:srgbClr val="10FB47"/>
                      </a:solidFill>
                      <a:prstDash val="solid"/>
                      <a:round/>
                      <a:headEnd type="none" w="med" len="med"/>
                      <a:tailEnd type="none" w="med" len="med"/>
                    </a:lnR>
                    <a:lnT w="7620" cap="flat" cmpd="sng" algn="ctr">
                      <a:solidFill>
                        <a:srgbClr val="68FA47"/>
                      </a:solidFill>
                      <a:prstDash val="solid"/>
                      <a:round/>
                      <a:headEnd type="none" w="med" len="med"/>
                      <a:tailEnd type="none" w="med" len="med"/>
                    </a:lnT>
                    <a:lnB w="7620" cap="flat" cmpd="sng" algn="ctr">
                      <a:solidFill>
                        <a:srgbClr val="58FB47"/>
                      </a:solidFill>
                      <a:prstDash val="solid"/>
                      <a:round/>
                      <a:headEnd type="none" w="med" len="med"/>
                      <a:tailEnd type="none" w="med" len="med"/>
                    </a:lnB>
                  </a:tcPr>
                </a:tc>
                <a:tc>
                  <a:txBody>
                    <a:bodyPr/>
                    <a:lstStyle/>
                    <a:p>
                      <a:pPr algn="l" fontAlgn="base"/>
                      <a:r>
                        <a:rPr lang="tr-TR" sz="1300" b="1" dirty="0">
                          <a:effectLst/>
                        </a:rPr>
                        <a:t>Vergi Oranı</a:t>
                      </a:r>
                      <a:endParaRPr lang="tr-TR" sz="1300" dirty="0">
                        <a:effectLst/>
                      </a:endParaRPr>
                    </a:p>
                  </a:txBody>
                  <a:tcPr marL="49763" marR="49763" marT="49763" marB="49763" anchor="ctr">
                    <a:lnL w="7620" cap="flat" cmpd="sng" algn="ctr">
                      <a:solidFill>
                        <a:srgbClr val="10FB47"/>
                      </a:solidFill>
                      <a:prstDash val="solid"/>
                      <a:round/>
                      <a:headEnd type="none" w="med" len="med"/>
                      <a:tailEnd type="none" w="med" len="med"/>
                    </a:lnL>
                    <a:lnR>
                      <a:noFill/>
                    </a:lnR>
                    <a:lnT w="7620" cap="flat" cmpd="sng" algn="ctr">
                      <a:solidFill>
                        <a:srgbClr val="E0FA47"/>
                      </a:solidFill>
                      <a:prstDash val="solid"/>
                      <a:round/>
                      <a:headEnd type="none" w="med" len="med"/>
                      <a:tailEnd type="none" w="med" len="med"/>
                    </a:lnT>
                    <a:lnB w="7620" cap="flat" cmpd="sng" algn="ctr">
                      <a:solidFill>
                        <a:srgbClr val="10FB47"/>
                      </a:solidFill>
                      <a:prstDash val="solid"/>
                      <a:round/>
                      <a:headEnd type="none" w="med" len="med"/>
                      <a:tailEnd type="none" w="med" len="med"/>
                    </a:lnB>
                  </a:tcPr>
                </a:tc>
                <a:extLst>
                  <a:ext uri="{0D108BD9-81ED-4DB2-BD59-A6C34878D82A}">
                    <a16:rowId xmlns="" xmlns:a16="http://schemas.microsoft.com/office/drawing/2014/main" val="3362127933"/>
                  </a:ext>
                </a:extLst>
              </a:tr>
              <a:tr h="329274">
                <a:tc>
                  <a:txBody>
                    <a:bodyPr/>
                    <a:lstStyle/>
                    <a:p>
                      <a:pPr fontAlgn="ctr"/>
                      <a:r>
                        <a:rPr lang="tr-TR" sz="1300" dirty="0" smtClean="0">
                          <a:effectLst/>
                        </a:rPr>
                        <a:t>32.000 </a:t>
                      </a:r>
                      <a:r>
                        <a:rPr lang="tr-TR" sz="1300" dirty="0">
                          <a:effectLst/>
                        </a:rPr>
                        <a:t>TL'ye kadar</a:t>
                      </a:r>
                    </a:p>
                  </a:txBody>
                  <a:tcPr marL="49763" marR="49763" marT="49763" marB="49763" anchor="ctr">
                    <a:lnL w="7620" cap="flat" cmpd="sng" algn="ctr">
                      <a:solidFill>
                        <a:srgbClr val="88FB47"/>
                      </a:solidFill>
                      <a:prstDash val="solid"/>
                      <a:round/>
                      <a:headEnd type="none" w="med" len="med"/>
                      <a:tailEnd type="none" w="med" len="med"/>
                    </a:lnL>
                    <a:lnR w="7620" cap="flat" cmpd="sng" algn="ctr">
                      <a:solidFill>
                        <a:srgbClr val="40FB47"/>
                      </a:solidFill>
                      <a:prstDash val="solid"/>
                      <a:round/>
                      <a:headEnd type="none" w="med" len="med"/>
                      <a:tailEnd type="none" w="med" len="med"/>
                    </a:lnR>
                    <a:lnT w="7620" cap="flat" cmpd="sng" algn="ctr">
                      <a:solidFill>
                        <a:srgbClr val="58FB47"/>
                      </a:solidFill>
                      <a:prstDash val="solid"/>
                      <a:round/>
                      <a:headEnd type="none" w="med" len="med"/>
                      <a:tailEnd type="none" w="med" len="med"/>
                    </a:lnT>
                    <a:lnB w="7620" cap="flat" cmpd="sng" algn="ctr">
                      <a:solidFill>
                        <a:srgbClr val="70FB47"/>
                      </a:solidFill>
                      <a:prstDash val="solid"/>
                      <a:round/>
                      <a:headEnd type="none" w="med" len="med"/>
                      <a:tailEnd type="none" w="med" len="med"/>
                    </a:lnB>
                  </a:tcPr>
                </a:tc>
                <a:tc>
                  <a:txBody>
                    <a:bodyPr/>
                    <a:lstStyle/>
                    <a:p>
                      <a:pPr algn="l" fontAlgn="base"/>
                      <a:r>
                        <a:rPr lang="tr-TR" sz="1300" dirty="0">
                          <a:effectLst/>
                        </a:rPr>
                        <a:t>% 15</a:t>
                      </a:r>
                    </a:p>
                  </a:txBody>
                  <a:tcPr marL="49763" marR="49763" marT="49763" marB="49763" anchor="ctr">
                    <a:lnL w="7620" cap="flat" cmpd="sng" algn="ctr">
                      <a:solidFill>
                        <a:srgbClr val="40FB47"/>
                      </a:solidFill>
                      <a:prstDash val="solid"/>
                      <a:round/>
                      <a:headEnd type="none" w="med" len="med"/>
                      <a:tailEnd type="none" w="med" len="med"/>
                    </a:lnL>
                    <a:lnR>
                      <a:noFill/>
                    </a:lnR>
                    <a:lnT w="7620" cap="flat" cmpd="sng" algn="ctr">
                      <a:solidFill>
                        <a:srgbClr val="10FB47"/>
                      </a:solidFill>
                      <a:prstDash val="solid"/>
                      <a:round/>
                      <a:headEnd type="none" w="med" len="med"/>
                      <a:tailEnd type="none" w="med" len="med"/>
                    </a:lnT>
                    <a:lnB w="7620" cap="flat" cmpd="sng" algn="ctr">
                      <a:solidFill>
                        <a:srgbClr val="E0FA47"/>
                      </a:solidFill>
                      <a:prstDash val="solid"/>
                      <a:round/>
                      <a:headEnd type="none" w="med" len="med"/>
                      <a:tailEnd type="none" w="med" len="med"/>
                    </a:lnB>
                  </a:tcPr>
                </a:tc>
                <a:extLst>
                  <a:ext uri="{0D108BD9-81ED-4DB2-BD59-A6C34878D82A}">
                    <a16:rowId xmlns="" xmlns:a16="http://schemas.microsoft.com/office/drawing/2014/main" val="2215342845"/>
                  </a:ext>
                </a:extLst>
              </a:tr>
              <a:tr h="548790">
                <a:tc>
                  <a:txBody>
                    <a:bodyPr/>
                    <a:lstStyle/>
                    <a:p>
                      <a:pPr fontAlgn="ctr"/>
                      <a:r>
                        <a:rPr lang="tr-TR" sz="1300" dirty="0" smtClean="0">
                          <a:effectLst/>
                        </a:rPr>
                        <a:t>70.000 </a:t>
                      </a:r>
                      <a:r>
                        <a:rPr lang="tr-TR" sz="1300" dirty="0">
                          <a:effectLst/>
                        </a:rPr>
                        <a:t>TL'nin </a:t>
                      </a:r>
                      <a:r>
                        <a:rPr lang="tr-TR" sz="1300" dirty="0" smtClean="0">
                          <a:effectLst/>
                        </a:rPr>
                        <a:t>32.000 </a:t>
                      </a:r>
                      <a:r>
                        <a:rPr lang="tr-TR" sz="1300" dirty="0">
                          <a:effectLst/>
                        </a:rPr>
                        <a:t>TL'si için </a:t>
                      </a:r>
                      <a:r>
                        <a:rPr lang="tr-TR" sz="1300" dirty="0" smtClean="0">
                          <a:effectLst/>
                        </a:rPr>
                        <a:t>4.800 </a:t>
                      </a:r>
                      <a:r>
                        <a:rPr lang="tr-TR" sz="1300" dirty="0">
                          <a:effectLst/>
                        </a:rPr>
                        <a:t>TL</a:t>
                      </a:r>
                      <a:r>
                        <a:rPr lang="tr-TR" sz="1300" u="none" strike="noStrike" dirty="0">
                          <a:solidFill>
                            <a:srgbClr val="000000"/>
                          </a:solidFill>
                          <a:effectLst/>
                        </a:rPr>
                        <a:t>,</a:t>
                      </a:r>
                      <a:r>
                        <a:rPr lang="tr-TR" sz="1300" dirty="0">
                          <a:effectLst/>
                        </a:rPr>
                        <a:t> fazlası</a:t>
                      </a:r>
                    </a:p>
                  </a:txBody>
                  <a:tcPr marL="49763" marR="49763" marT="49763" marB="49763" anchor="ctr">
                    <a:lnL w="7620" cap="flat" cmpd="sng" algn="ctr">
                      <a:solidFill>
                        <a:srgbClr val="A0FB47"/>
                      </a:solidFill>
                      <a:prstDash val="solid"/>
                      <a:round/>
                      <a:headEnd type="none" w="med" len="med"/>
                      <a:tailEnd type="none" w="med" len="med"/>
                    </a:lnL>
                    <a:lnR w="7620" cap="flat" cmpd="sng" algn="ctr">
                      <a:solidFill>
                        <a:srgbClr val="68FA47"/>
                      </a:solidFill>
                      <a:prstDash val="solid"/>
                      <a:round/>
                      <a:headEnd type="none" w="med" len="med"/>
                      <a:tailEnd type="none" w="med" len="med"/>
                    </a:lnR>
                    <a:lnT w="7620" cap="flat" cmpd="sng" algn="ctr">
                      <a:solidFill>
                        <a:srgbClr val="70FB47"/>
                      </a:solidFill>
                      <a:prstDash val="solid"/>
                      <a:round/>
                      <a:headEnd type="none" w="med" len="med"/>
                      <a:tailEnd type="none" w="med" len="med"/>
                    </a:lnT>
                    <a:lnB w="7620" cap="flat" cmpd="sng" algn="ctr">
                      <a:solidFill>
                        <a:srgbClr val="58BF47"/>
                      </a:solidFill>
                      <a:prstDash val="solid"/>
                      <a:round/>
                      <a:headEnd type="none" w="med" len="med"/>
                      <a:tailEnd type="none" w="med" len="med"/>
                    </a:lnB>
                  </a:tcPr>
                </a:tc>
                <a:tc>
                  <a:txBody>
                    <a:bodyPr/>
                    <a:lstStyle/>
                    <a:p>
                      <a:pPr algn="l" fontAlgn="base"/>
                      <a:r>
                        <a:rPr lang="tr-TR" sz="1300" dirty="0">
                          <a:effectLst/>
                        </a:rPr>
                        <a:t>% 20</a:t>
                      </a:r>
                    </a:p>
                  </a:txBody>
                  <a:tcPr marL="49763" marR="49763" marT="49763" marB="49763" anchor="ctr">
                    <a:lnL w="7620" cap="flat" cmpd="sng" algn="ctr">
                      <a:solidFill>
                        <a:srgbClr val="68FA47"/>
                      </a:solidFill>
                      <a:prstDash val="solid"/>
                      <a:round/>
                      <a:headEnd type="none" w="med" len="med"/>
                      <a:tailEnd type="none" w="med" len="med"/>
                    </a:lnL>
                    <a:lnR>
                      <a:noFill/>
                    </a:lnR>
                    <a:lnT w="7620" cap="flat" cmpd="sng" algn="ctr">
                      <a:solidFill>
                        <a:srgbClr val="E0FA47"/>
                      </a:solidFill>
                      <a:prstDash val="solid"/>
                      <a:round/>
                      <a:headEnd type="none" w="med" len="med"/>
                      <a:tailEnd type="none" w="med" len="med"/>
                    </a:lnT>
                    <a:lnB w="7620" cap="flat" cmpd="sng" algn="ctr">
                      <a:solidFill>
                        <a:srgbClr val="A0FB47"/>
                      </a:solidFill>
                      <a:prstDash val="solid"/>
                      <a:round/>
                      <a:headEnd type="none" w="med" len="med"/>
                      <a:tailEnd type="none" w="med" len="med"/>
                    </a:lnB>
                  </a:tcPr>
                </a:tc>
                <a:extLst>
                  <a:ext uri="{0D108BD9-81ED-4DB2-BD59-A6C34878D82A}">
                    <a16:rowId xmlns="" xmlns:a16="http://schemas.microsoft.com/office/drawing/2014/main" val="932032609"/>
                  </a:ext>
                </a:extLst>
              </a:tr>
              <a:tr h="548790">
                <a:tc>
                  <a:txBody>
                    <a:bodyPr/>
                    <a:lstStyle/>
                    <a:p>
                      <a:pPr fontAlgn="ctr"/>
                      <a:r>
                        <a:rPr lang="tr-TR" sz="1300" dirty="0" smtClean="0">
                          <a:effectLst/>
                        </a:rPr>
                        <a:t>250.000 </a:t>
                      </a:r>
                      <a:r>
                        <a:rPr lang="tr-TR" sz="1300" dirty="0">
                          <a:effectLst/>
                        </a:rPr>
                        <a:t>TL'nin </a:t>
                      </a:r>
                      <a:r>
                        <a:rPr lang="tr-TR" sz="1300" dirty="0" smtClean="0">
                          <a:effectLst/>
                        </a:rPr>
                        <a:t>70.000 </a:t>
                      </a:r>
                      <a:r>
                        <a:rPr lang="tr-TR" sz="1300" dirty="0">
                          <a:effectLst/>
                        </a:rPr>
                        <a:t>TL'si için </a:t>
                      </a:r>
                      <a:r>
                        <a:rPr lang="tr-TR" sz="1300" dirty="0" smtClean="0">
                          <a:effectLst/>
                        </a:rPr>
                        <a:t>12.400 </a:t>
                      </a:r>
                      <a:r>
                        <a:rPr lang="tr-TR" sz="1300" dirty="0">
                          <a:effectLst/>
                        </a:rPr>
                        <a:t>TL, fazlası</a:t>
                      </a:r>
                    </a:p>
                  </a:txBody>
                  <a:tcPr marL="49763" marR="49763" marT="49763" marB="49763" anchor="ctr">
                    <a:lnL w="7620" cap="flat" cmpd="sng" algn="ctr">
                      <a:solidFill>
                        <a:srgbClr val="90BD47"/>
                      </a:solidFill>
                      <a:prstDash val="solid"/>
                      <a:round/>
                      <a:headEnd type="none" w="med" len="med"/>
                      <a:tailEnd type="none" w="med" len="med"/>
                    </a:lnL>
                    <a:lnR w="7620" cap="flat" cmpd="sng" algn="ctr">
                      <a:solidFill>
                        <a:srgbClr val="E8FB47"/>
                      </a:solidFill>
                      <a:prstDash val="solid"/>
                      <a:round/>
                      <a:headEnd type="none" w="med" len="med"/>
                      <a:tailEnd type="none" w="med" len="med"/>
                    </a:lnR>
                    <a:lnT w="7620" cap="flat" cmpd="sng" algn="ctr">
                      <a:solidFill>
                        <a:srgbClr val="58BF47"/>
                      </a:solidFill>
                      <a:prstDash val="solid"/>
                      <a:round/>
                      <a:headEnd type="none" w="med" len="med"/>
                      <a:tailEnd type="none" w="med" len="med"/>
                    </a:lnT>
                    <a:lnB w="7620" cap="flat" cmpd="sng" algn="ctr">
                      <a:solidFill>
                        <a:srgbClr val="A0BF47"/>
                      </a:solidFill>
                      <a:prstDash val="solid"/>
                      <a:round/>
                      <a:headEnd type="none" w="med" len="med"/>
                      <a:tailEnd type="none" w="med" len="med"/>
                    </a:lnB>
                  </a:tcPr>
                </a:tc>
                <a:tc>
                  <a:txBody>
                    <a:bodyPr/>
                    <a:lstStyle/>
                    <a:p>
                      <a:pPr algn="l" fontAlgn="base"/>
                      <a:r>
                        <a:rPr lang="tr-TR" sz="1300" dirty="0">
                          <a:effectLst/>
                        </a:rPr>
                        <a:t>% 27</a:t>
                      </a:r>
                    </a:p>
                  </a:txBody>
                  <a:tcPr marL="49763" marR="49763" marT="49763" marB="49763" anchor="ctr">
                    <a:lnL w="7620" cap="flat" cmpd="sng" algn="ctr">
                      <a:solidFill>
                        <a:srgbClr val="E8FB47"/>
                      </a:solidFill>
                      <a:prstDash val="solid"/>
                      <a:round/>
                      <a:headEnd type="none" w="med" len="med"/>
                      <a:tailEnd type="none" w="med" len="med"/>
                    </a:lnL>
                    <a:lnR>
                      <a:noFill/>
                    </a:lnR>
                    <a:lnT w="7620" cap="flat" cmpd="sng" algn="ctr">
                      <a:solidFill>
                        <a:srgbClr val="A0FB47"/>
                      </a:solidFill>
                      <a:prstDash val="solid"/>
                      <a:round/>
                      <a:headEnd type="none" w="med" len="med"/>
                      <a:tailEnd type="none" w="med" len="med"/>
                    </a:lnT>
                    <a:lnB w="7620" cap="flat" cmpd="sng" algn="ctr">
                      <a:solidFill>
                        <a:srgbClr val="808080"/>
                      </a:solidFill>
                      <a:prstDash val="solid"/>
                      <a:round/>
                      <a:headEnd type="none" w="med" len="med"/>
                      <a:tailEnd type="none" w="med" len="med"/>
                    </a:lnB>
                  </a:tcPr>
                </a:tc>
                <a:extLst>
                  <a:ext uri="{0D108BD9-81ED-4DB2-BD59-A6C34878D82A}">
                    <a16:rowId xmlns="" xmlns:a16="http://schemas.microsoft.com/office/drawing/2014/main" val="2638630768"/>
                  </a:ext>
                </a:extLst>
              </a:tr>
              <a:tr h="548790">
                <a:tc>
                  <a:txBody>
                    <a:bodyPr/>
                    <a:lstStyle/>
                    <a:p>
                      <a:pPr fontAlgn="ctr"/>
                      <a:r>
                        <a:rPr lang="tr-TR" sz="1300" dirty="0" smtClean="0">
                          <a:effectLst/>
                        </a:rPr>
                        <a:t>880.000 </a:t>
                      </a:r>
                      <a:r>
                        <a:rPr lang="tr-TR" sz="1300" dirty="0">
                          <a:effectLst/>
                        </a:rPr>
                        <a:t>TL'den fazlasının </a:t>
                      </a:r>
                      <a:r>
                        <a:rPr lang="tr-TR" sz="1300" dirty="0" smtClean="0">
                          <a:effectLst/>
                        </a:rPr>
                        <a:t>250.000 </a:t>
                      </a:r>
                      <a:r>
                        <a:rPr lang="tr-TR" sz="1300" dirty="0">
                          <a:effectLst/>
                        </a:rPr>
                        <a:t>TL'si için </a:t>
                      </a:r>
                      <a:r>
                        <a:rPr lang="tr-TR" sz="1300" dirty="0" smtClean="0">
                          <a:effectLst/>
                        </a:rPr>
                        <a:t>61.000 </a:t>
                      </a:r>
                      <a:r>
                        <a:rPr lang="tr-TR" sz="1300" dirty="0">
                          <a:effectLst/>
                        </a:rPr>
                        <a:t>TL, fazlası</a:t>
                      </a:r>
                    </a:p>
                  </a:txBody>
                  <a:tcPr marL="49763" marR="49763" marT="49763" marB="49763" anchor="ctr">
                    <a:lnL>
                      <a:noFill/>
                    </a:lnL>
                    <a:lnR w="7620" cap="flat" cmpd="sng" algn="ctr">
                      <a:solidFill>
                        <a:srgbClr val="808080"/>
                      </a:solidFill>
                      <a:prstDash val="solid"/>
                      <a:round/>
                      <a:headEnd type="none" w="med" len="med"/>
                      <a:tailEnd type="none" w="med" len="med"/>
                    </a:lnR>
                    <a:lnT w="7620" cap="flat" cmpd="sng" algn="ctr">
                      <a:solidFill>
                        <a:srgbClr val="A0BF47"/>
                      </a:solidFill>
                      <a:prstDash val="solid"/>
                      <a:round/>
                      <a:headEnd type="none" w="med" len="med"/>
                      <a:tailEnd type="none" w="med" len="med"/>
                    </a:lnT>
                    <a:lnB w="7620" cap="flat" cmpd="sng" algn="ctr">
                      <a:solidFill>
                        <a:srgbClr val="A0BF47"/>
                      </a:solidFill>
                      <a:prstDash val="solid"/>
                      <a:round/>
                      <a:headEnd type="none" w="med" len="med"/>
                      <a:tailEnd type="none" w="med" len="med"/>
                    </a:lnB>
                  </a:tcPr>
                </a:tc>
                <a:tc>
                  <a:txBody>
                    <a:bodyPr/>
                    <a:lstStyle/>
                    <a:p>
                      <a:pPr algn="l" fontAlgn="base"/>
                      <a:r>
                        <a:rPr lang="tr-TR" sz="1300" dirty="0">
                          <a:effectLst/>
                        </a:rPr>
                        <a:t>% 35</a:t>
                      </a:r>
                    </a:p>
                  </a:txBody>
                  <a:tcPr marL="49763" marR="49763" marT="49763" marB="49763" anchor="ctr">
                    <a:lnL w="7620" cap="flat" cmpd="sng" algn="ctr">
                      <a:solidFill>
                        <a:srgbClr val="808080"/>
                      </a:solidFill>
                      <a:prstDash val="solid"/>
                      <a:round/>
                      <a:headEnd type="none" w="med" len="med"/>
                      <a:tailEnd type="none" w="med" len="med"/>
                    </a:lnL>
                    <a:lnR>
                      <a:noFill/>
                    </a:lnR>
                    <a:lnT w="7620" cap="flat" cmpd="sng" algn="ctr">
                      <a:solidFill>
                        <a:srgbClr val="808080"/>
                      </a:solidFill>
                      <a:prstDash val="solid"/>
                      <a:round/>
                      <a:headEnd type="none" w="med" len="med"/>
                      <a:tailEnd type="none" w="med" len="med"/>
                    </a:lnT>
                    <a:lnB w="7620" cap="flat" cmpd="sng" algn="ctr">
                      <a:solidFill>
                        <a:srgbClr val="808080"/>
                      </a:solidFill>
                      <a:prstDash val="solid"/>
                      <a:round/>
                      <a:headEnd type="none" w="med" len="med"/>
                      <a:tailEnd type="none" w="med" len="med"/>
                    </a:lnB>
                  </a:tcPr>
                </a:tc>
                <a:extLst>
                  <a:ext uri="{0D108BD9-81ED-4DB2-BD59-A6C34878D82A}">
                    <a16:rowId xmlns="" xmlns:a16="http://schemas.microsoft.com/office/drawing/2014/main" val="255200811"/>
                  </a:ext>
                </a:extLst>
              </a:tr>
              <a:tr h="54879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tr-TR" sz="1300" dirty="0" smtClean="0">
                          <a:effectLst/>
                        </a:rPr>
                        <a:t>880.000 TL'den fazlasının 880.000 TL'si için 281.500 TL, fazlası</a:t>
                      </a:r>
                    </a:p>
                    <a:p>
                      <a:pPr fontAlgn="ctr"/>
                      <a:endParaRPr lang="tr-TR" sz="1300" dirty="0">
                        <a:effectLst/>
                      </a:endParaRPr>
                    </a:p>
                  </a:txBody>
                  <a:tcPr marL="49763" marR="49763" marT="49763" marB="49763" anchor="ctr">
                    <a:lnL>
                      <a:noFill/>
                    </a:lnL>
                    <a:lnR w="7620" cap="flat" cmpd="sng" algn="ctr">
                      <a:solidFill>
                        <a:srgbClr val="808080"/>
                      </a:solidFill>
                      <a:prstDash val="solid"/>
                      <a:round/>
                      <a:headEnd type="none" w="med" len="med"/>
                      <a:tailEnd type="none" w="med" len="med"/>
                    </a:lnR>
                    <a:lnT w="7620" cap="flat" cmpd="sng" algn="ctr">
                      <a:solidFill>
                        <a:srgbClr val="A0BF47"/>
                      </a:solidFill>
                      <a:prstDash val="solid"/>
                      <a:round/>
                      <a:headEnd type="none" w="med" len="med"/>
                      <a:tailEnd type="none" w="med" len="med"/>
                    </a:lnT>
                    <a:lnB>
                      <a:noFill/>
                    </a:lnB>
                  </a:tcPr>
                </a:tc>
                <a:tc>
                  <a:txBody>
                    <a:bodyPr/>
                    <a:lstStyle/>
                    <a:p>
                      <a:pPr algn="l" fontAlgn="base"/>
                      <a:r>
                        <a:rPr lang="tr-TR" sz="1300" dirty="0" smtClean="0">
                          <a:effectLst/>
                        </a:rPr>
                        <a:t>%40</a:t>
                      </a:r>
                      <a:endParaRPr lang="tr-TR" sz="1300" dirty="0">
                        <a:effectLst/>
                      </a:endParaRPr>
                    </a:p>
                  </a:txBody>
                  <a:tcPr marL="49763" marR="49763" marT="49763" marB="49763" anchor="ctr">
                    <a:lnL w="7620" cap="flat" cmpd="sng" algn="ctr">
                      <a:solidFill>
                        <a:srgbClr val="808080"/>
                      </a:solidFill>
                      <a:prstDash val="solid"/>
                      <a:round/>
                      <a:headEnd type="none" w="med" len="med"/>
                      <a:tailEnd type="none" w="med" len="med"/>
                    </a:lnL>
                    <a:lnR>
                      <a:noFill/>
                    </a:lnR>
                    <a:lnT w="7620" cap="flat" cmpd="sng" algn="ctr">
                      <a:solidFill>
                        <a:srgbClr val="808080"/>
                      </a:solidFill>
                      <a:prstDash val="solid"/>
                      <a:round/>
                      <a:headEnd type="none" w="med" len="med"/>
                      <a:tailEnd type="none" w="med" len="med"/>
                    </a:lnT>
                    <a:lnB>
                      <a:noFill/>
                    </a:lnB>
                  </a:tcPr>
                </a:tc>
              </a:tr>
            </a:tbl>
          </a:graphicData>
        </a:graphic>
      </p:graphicFrame>
    </p:spTree>
    <p:extLst>
      <p:ext uri="{BB962C8B-B14F-4D97-AF65-F5344CB8AC3E}">
        <p14:creationId xmlns:p14="http://schemas.microsoft.com/office/powerpoint/2010/main" val="461885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642206" y="616612"/>
            <a:ext cx="8412363" cy="52251"/>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sz="2322" b="1" dirty="0" smtClean="0">
                <a:solidFill>
                  <a:schemeClr val="bg1"/>
                </a:solidFill>
              </a:rPr>
              <a:t>ÜCRET HESAPLAMALARI</a:t>
            </a:r>
            <a:endParaRPr lang="tr-TR" sz="2322" b="1" dirty="0">
              <a:solidFill>
                <a:schemeClr val="bg1"/>
              </a:solidFill>
            </a:endParaRPr>
          </a:p>
        </p:txBody>
      </p:sp>
      <p:sp>
        <p:nvSpPr>
          <p:cNvPr id="8" name="İçerik Yer Tutucusu 7"/>
          <p:cNvSpPr>
            <a:spLocks noGrp="1"/>
          </p:cNvSpPr>
          <p:nvPr>
            <p:ph sz="half" idx="1"/>
          </p:nvPr>
        </p:nvSpPr>
        <p:spPr>
          <a:xfrm>
            <a:off x="391944" y="1756978"/>
            <a:ext cx="8464613" cy="3918803"/>
          </a:xfrm>
        </p:spPr>
        <p:txBody>
          <a:bodyPr/>
          <a:lstStyle/>
          <a:p>
            <a:pPr marL="0" indent="0" algn="just">
              <a:buNone/>
            </a:pPr>
            <a:endParaRPr lang="tr-TR" sz="1451" dirty="0"/>
          </a:p>
          <a:p>
            <a:endParaRPr lang="tr-TR" sz="1451" dirty="0"/>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65</a:t>
            </a:fld>
            <a:endParaRPr lang="tr-TR"/>
          </a:p>
        </p:txBody>
      </p:sp>
      <p:graphicFrame>
        <p:nvGraphicFramePr>
          <p:cNvPr id="9" name="Tablo 8"/>
          <p:cNvGraphicFramePr>
            <a:graphicFrameLocks noGrp="1"/>
          </p:cNvGraphicFramePr>
          <p:nvPr>
            <p:extLst>
              <p:ext uri="{D42A27DB-BD31-4B8C-83A1-F6EECF244321}">
                <p14:modId xmlns:p14="http://schemas.microsoft.com/office/powerpoint/2010/main" val="1284849911"/>
              </p:ext>
            </p:extLst>
          </p:nvPr>
        </p:nvGraphicFramePr>
        <p:xfrm>
          <a:off x="160256" y="1349435"/>
          <a:ext cx="8823487" cy="4796842"/>
        </p:xfrm>
        <a:graphic>
          <a:graphicData uri="http://schemas.openxmlformats.org/drawingml/2006/table">
            <a:tbl>
              <a:tblPr firstRow="1" firstCol="1" bandRow="1"/>
              <a:tblGrid>
                <a:gridCol w="952829">
                  <a:extLst>
                    <a:ext uri="{9D8B030D-6E8A-4147-A177-3AD203B41FA5}">
                      <a16:colId xmlns="" xmlns:a16="http://schemas.microsoft.com/office/drawing/2014/main" val="2114866076"/>
                    </a:ext>
                  </a:extLst>
                </a:gridCol>
                <a:gridCol w="838263">
                  <a:extLst>
                    <a:ext uri="{9D8B030D-6E8A-4147-A177-3AD203B41FA5}">
                      <a16:colId xmlns="" xmlns:a16="http://schemas.microsoft.com/office/drawing/2014/main" val="2266970435"/>
                    </a:ext>
                  </a:extLst>
                </a:gridCol>
                <a:gridCol w="848413">
                  <a:extLst>
                    <a:ext uri="{9D8B030D-6E8A-4147-A177-3AD203B41FA5}">
                      <a16:colId xmlns="" xmlns:a16="http://schemas.microsoft.com/office/drawing/2014/main" val="308854032"/>
                    </a:ext>
                  </a:extLst>
                </a:gridCol>
                <a:gridCol w="829559">
                  <a:extLst>
                    <a:ext uri="{9D8B030D-6E8A-4147-A177-3AD203B41FA5}">
                      <a16:colId xmlns="" xmlns:a16="http://schemas.microsoft.com/office/drawing/2014/main" val="2645146346"/>
                    </a:ext>
                  </a:extLst>
                </a:gridCol>
                <a:gridCol w="810705">
                  <a:extLst>
                    <a:ext uri="{9D8B030D-6E8A-4147-A177-3AD203B41FA5}">
                      <a16:colId xmlns="" xmlns:a16="http://schemas.microsoft.com/office/drawing/2014/main" val="2393400408"/>
                    </a:ext>
                  </a:extLst>
                </a:gridCol>
                <a:gridCol w="867266">
                  <a:extLst>
                    <a:ext uri="{9D8B030D-6E8A-4147-A177-3AD203B41FA5}">
                      <a16:colId xmlns="" xmlns:a16="http://schemas.microsoft.com/office/drawing/2014/main" val="2014749311"/>
                    </a:ext>
                  </a:extLst>
                </a:gridCol>
                <a:gridCol w="893725"/>
                <a:gridCol w="850029"/>
                <a:gridCol w="966349"/>
                <a:gridCol w="966349"/>
              </a:tblGrid>
              <a:tr h="2256708">
                <a:tc>
                  <a:txBody>
                    <a:bodyPr/>
                    <a:lstStyle/>
                    <a:p>
                      <a:pPr algn="ctr">
                        <a:lnSpc>
                          <a:spcPct val="107000"/>
                        </a:lnSpc>
                        <a:spcAft>
                          <a:spcPts val="800"/>
                        </a:spcAft>
                      </a:pP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Kadroya geçişteki ücret</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2018</a:t>
                      </a: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a:t>
                      </a:r>
                    </a:p>
                    <a:p>
                      <a:pPr algn="ctr">
                        <a:lnSpc>
                          <a:spcPct val="107000"/>
                        </a:lnSpc>
                        <a:spcAft>
                          <a:spcPts val="800"/>
                        </a:spcAft>
                      </a:pP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1-6</a:t>
                      </a: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 ay</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2018</a:t>
                      </a: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a:t>
                      </a:r>
                    </a:p>
                    <a:p>
                      <a:pPr algn="ctr">
                        <a:lnSpc>
                          <a:spcPct val="107000"/>
                        </a:lnSpc>
                        <a:spcAft>
                          <a:spcPts val="800"/>
                        </a:spcAft>
                      </a:pP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7-12</a:t>
                      </a: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 ay</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2019</a:t>
                      </a: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a:t>
                      </a:r>
                    </a:p>
                    <a:p>
                      <a:pPr algn="ctr">
                        <a:lnSpc>
                          <a:spcPct val="107000"/>
                        </a:lnSpc>
                        <a:spcAft>
                          <a:spcPts val="800"/>
                        </a:spcAft>
                      </a:pP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1-6</a:t>
                      </a: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 ay</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2019</a:t>
                      </a: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a:t>
                      </a:r>
                    </a:p>
                    <a:p>
                      <a:pPr algn="ctr">
                        <a:lnSpc>
                          <a:spcPct val="107000"/>
                        </a:lnSpc>
                        <a:spcAft>
                          <a:spcPts val="800"/>
                        </a:spcAft>
                      </a:pP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7-12</a:t>
                      </a: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 Ay</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2020/</a:t>
                      </a:r>
                    </a:p>
                    <a:p>
                      <a:pPr algn="ctr">
                        <a:lnSpc>
                          <a:spcPct val="107000"/>
                        </a:lnSpc>
                        <a:spcAft>
                          <a:spcPts val="800"/>
                        </a:spcAft>
                      </a:pPr>
                      <a:r>
                        <a:rPr lang="tr-TR" sz="1700" b="1"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1-6</a:t>
                      </a: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 Ay</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700" b="1" dirty="0" smtClean="0">
                          <a:effectLst/>
                          <a:latin typeface="Garamond" panose="02020404030301010803" pitchFamily="18" charset="0"/>
                          <a:ea typeface="Calibri" panose="020F0502020204030204" pitchFamily="34" charset="0"/>
                          <a:cs typeface="Times New Roman" panose="02020603050405020304" pitchFamily="18" charset="0"/>
                        </a:rPr>
                        <a:t>01.07.2020-31.08.2020 </a:t>
                      </a:r>
                    </a:p>
                    <a:p>
                      <a:pPr algn="ctr">
                        <a:lnSpc>
                          <a:spcPct val="107000"/>
                        </a:lnSpc>
                        <a:spcAft>
                          <a:spcPts val="800"/>
                        </a:spcAft>
                      </a:pPr>
                      <a:r>
                        <a:rPr lang="tr-TR" sz="1700" b="1" dirty="0" smtClean="0">
                          <a:effectLst/>
                          <a:latin typeface="Garamond" panose="02020404030301010803" pitchFamily="18" charset="0"/>
                          <a:ea typeface="Calibri" panose="020F0502020204030204" pitchFamily="34" charset="0"/>
                          <a:cs typeface="Times New Roman" panose="02020603050405020304" pitchFamily="18" charset="0"/>
                        </a:rPr>
                        <a:t>(Ara dönem)</a:t>
                      </a:r>
                      <a:endParaRPr lang="tr-TR" sz="1700" b="1"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300" b="1" dirty="0" smtClean="0">
                          <a:effectLst/>
                          <a:latin typeface="Garamond" panose="02020404030301010803" pitchFamily="18" charset="0"/>
                          <a:ea typeface="Calibri" panose="020F0502020204030204" pitchFamily="34" charset="0"/>
                          <a:cs typeface="Times New Roman" panose="02020603050405020304" pitchFamily="18" charset="0"/>
                        </a:rPr>
                        <a:t>TİS</a:t>
                      </a:r>
                      <a:r>
                        <a:rPr lang="tr-TR" sz="1300" b="1" baseline="0" dirty="0" smtClean="0">
                          <a:effectLst/>
                          <a:latin typeface="Garamond" panose="02020404030301010803" pitchFamily="18" charset="0"/>
                          <a:ea typeface="Calibri" panose="020F0502020204030204" pitchFamily="34" charset="0"/>
                          <a:cs typeface="Times New Roman" panose="02020603050405020304" pitchFamily="18" charset="0"/>
                        </a:rPr>
                        <a:t> gereği 01.09.2020– 01.03.2021 (%5,75)+Enflasyon Farkı</a:t>
                      </a:r>
                      <a:endParaRPr lang="tr-TR" sz="1300" b="1"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300" b="1" dirty="0" smtClean="0">
                          <a:effectLst/>
                          <a:latin typeface="Garamond" panose="02020404030301010803" pitchFamily="18" charset="0"/>
                          <a:ea typeface="Calibri" panose="020F0502020204030204" pitchFamily="34" charset="0"/>
                          <a:cs typeface="Times New Roman" panose="02020603050405020304" pitchFamily="18" charset="0"/>
                        </a:rPr>
                        <a:t>01.03.2021</a:t>
                      </a:r>
                      <a:r>
                        <a:rPr lang="tr-TR" sz="1300" b="1" baseline="0" dirty="0" smtClean="0">
                          <a:effectLst/>
                          <a:latin typeface="Garamond" panose="02020404030301010803" pitchFamily="18" charset="0"/>
                          <a:ea typeface="Calibri" panose="020F0502020204030204" pitchFamily="34" charset="0"/>
                          <a:cs typeface="Times New Roman" panose="02020603050405020304" pitchFamily="18" charset="0"/>
                        </a:rPr>
                        <a:t> sonrası </a:t>
                      </a:r>
                      <a:r>
                        <a:rPr lang="tr-TR" sz="1300" b="1" dirty="0" smtClean="0">
                          <a:effectLst/>
                          <a:latin typeface="Garamond" panose="02020404030301010803" pitchFamily="18" charset="0"/>
                          <a:ea typeface="Calibri" panose="020F0502020204030204" pitchFamily="34" charset="0"/>
                          <a:cs typeface="Times New Roman" panose="02020603050405020304" pitchFamily="18" charset="0"/>
                        </a:rPr>
                        <a:t>Kamu Çerçeve Protokolü Zammı</a:t>
                      </a:r>
                    </a:p>
                    <a:p>
                      <a:pPr algn="ctr">
                        <a:lnSpc>
                          <a:spcPct val="107000"/>
                        </a:lnSpc>
                        <a:spcAft>
                          <a:spcPts val="800"/>
                        </a:spcAft>
                      </a:pPr>
                      <a:r>
                        <a:rPr lang="tr-TR" sz="1300" b="1" dirty="0" smtClean="0">
                          <a:effectLst/>
                          <a:latin typeface="Garamond" panose="02020404030301010803" pitchFamily="18" charset="0"/>
                          <a:ea typeface="Calibri" panose="020F0502020204030204" pitchFamily="34" charset="0"/>
                          <a:cs typeface="Times New Roman" panose="02020603050405020304" pitchFamily="18" charset="0"/>
                        </a:rPr>
                        <a:t>Taban aylık=4.100 TL</a:t>
                      </a:r>
                      <a:endParaRPr lang="tr-TR" sz="1300" b="1"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tr-TR" sz="1300" b="1" dirty="0" smtClean="0">
                          <a:effectLst/>
                          <a:latin typeface="Garamond" panose="02020404030301010803" pitchFamily="18" charset="0"/>
                          <a:ea typeface="Calibri" panose="020F0502020204030204" pitchFamily="34" charset="0"/>
                          <a:cs typeface="Times New Roman" panose="02020603050405020304" pitchFamily="18" charset="0"/>
                        </a:rPr>
                        <a:t>01.01.2022</a:t>
                      </a:r>
                    </a:p>
                    <a:p>
                      <a:pPr algn="ctr">
                        <a:lnSpc>
                          <a:spcPct val="107000"/>
                        </a:lnSpc>
                        <a:spcAft>
                          <a:spcPts val="800"/>
                        </a:spcAft>
                      </a:pPr>
                      <a:r>
                        <a:rPr lang="tr-TR" sz="1300" b="1" baseline="0" dirty="0" smtClean="0">
                          <a:effectLst/>
                          <a:latin typeface="Garamond" panose="02020404030301010803" pitchFamily="18" charset="0"/>
                          <a:ea typeface="Calibri" panose="020F0502020204030204" pitchFamily="34" charset="0"/>
                          <a:cs typeface="Times New Roman" panose="02020603050405020304" pitchFamily="18" charset="0"/>
                        </a:rPr>
                        <a:t>sonrası </a:t>
                      </a:r>
                      <a:r>
                        <a:rPr lang="tr-TR" sz="1300" b="1" dirty="0" smtClean="0">
                          <a:effectLst/>
                          <a:latin typeface="Garamond" panose="02020404030301010803" pitchFamily="18" charset="0"/>
                          <a:ea typeface="Calibri" panose="020F0502020204030204" pitchFamily="34" charset="0"/>
                          <a:cs typeface="Times New Roman" panose="02020603050405020304" pitchFamily="18" charset="0"/>
                        </a:rPr>
                        <a:t>Kamu Çerçeve Protokolü Zammı</a:t>
                      </a:r>
                      <a:endParaRPr lang="tr-TR" sz="1300" b="1"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797768800"/>
                  </a:ext>
                </a:extLst>
              </a:tr>
              <a:tr h="1473757">
                <a:tc>
                  <a:txBody>
                    <a:bodyPr/>
                    <a:lstStyle/>
                    <a:p>
                      <a:pPr algn="ctr">
                        <a:lnSpc>
                          <a:spcPct val="107000"/>
                        </a:lnSpc>
                        <a:spcAft>
                          <a:spcPts val="800"/>
                        </a:spcAft>
                      </a:pPr>
                      <a:r>
                        <a:rPr lang="tr-TR" sz="1700" b="1"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Asgari ücret</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tr-TR" sz="1700"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2.110,68</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tr-TR" sz="1700" dirty="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2.195,11</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tr-TR" sz="1700"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2.660,74</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tr-TR" sz="1700" dirty="0" smtClean="0">
                          <a:solidFill>
                            <a:srgbClr val="000000"/>
                          </a:solidFill>
                          <a:effectLst/>
                          <a:latin typeface="Garamond" panose="02020404030301010803" pitchFamily="18" charset="0"/>
                          <a:ea typeface="Calibri" panose="020F0502020204030204" pitchFamily="34" charset="0"/>
                          <a:cs typeface="Times New Roman" panose="02020603050405020304" pitchFamily="18" charset="0"/>
                        </a:rPr>
                        <a:t>2.767,17</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tr-TR" sz="1700" dirty="0" smtClean="0">
                          <a:effectLst/>
                          <a:latin typeface="Garamond" panose="02020404030301010803" pitchFamily="18" charset="0"/>
                          <a:ea typeface="Calibri" panose="020F0502020204030204" pitchFamily="34" charset="0"/>
                          <a:cs typeface="Times New Roman" panose="02020603050405020304" pitchFamily="18" charset="0"/>
                        </a:rPr>
                        <a:t>3.060,72</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endParaRPr lang="tr-TR" sz="1700" u="sng"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endParaRPr lang="tr-TR" sz="13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tr-TR" sz="1700" dirty="0" smtClean="0">
                          <a:effectLst/>
                          <a:latin typeface="Garamond" panose="02020404030301010803" pitchFamily="18" charset="0"/>
                          <a:ea typeface="Calibri" panose="020F0502020204030204" pitchFamily="34" charset="0"/>
                          <a:cs typeface="Times New Roman" panose="02020603050405020304" pitchFamily="18" charset="0"/>
                        </a:rPr>
                        <a:t>İlk 6 ay =</a:t>
                      </a:r>
                    </a:p>
                    <a:p>
                      <a:pPr algn="just">
                        <a:lnSpc>
                          <a:spcPct val="107000"/>
                        </a:lnSpc>
                        <a:spcAft>
                          <a:spcPts val="800"/>
                        </a:spcAft>
                      </a:pPr>
                      <a:r>
                        <a:rPr lang="tr-TR" sz="1700" dirty="0" smtClean="0">
                          <a:effectLst/>
                          <a:latin typeface="Garamond" panose="02020404030301010803" pitchFamily="18" charset="0"/>
                          <a:ea typeface="Calibri" panose="020F0502020204030204" pitchFamily="34" charset="0"/>
                          <a:cs typeface="Times New Roman" panose="02020603050405020304" pitchFamily="18" charset="0"/>
                        </a:rPr>
                        <a:t>%12</a:t>
                      </a:r>
                    </a:p>
                    <a:p>
                      <a:pPr algn="just">
                        <a:lnSpc>
                          <a:spcPct val="107000"/>
                        </a:lnSpc>
                        <a:spcAft>
                          <a:spcPts val="800"/>
                        </a:spcAft>
                      </a:pPr>
                      <a:r>
                        <a:rPr lang="tr-TR" sz="1700" dirty="0" smtClean="0">
                          <a:effectLst/>
                          <a:latin typeface="Garamond" panose="02020404030301010803" pitchFamily="18" charset="0"/>
                          <a:ea typeface="Calibri" panose="020F0502020204030204" pitchFamily="34" charset="0"/>
                          <a:cs typeface="Times New Roman" panose="02020603050405020304" pitchFamily="18" charset="0"/>
                        </a:rPr>
                        <a:t>İkinci</a:t>
                      </a:r>
                      <a:r>
                        <a:rPr lang="tr-TR" sz="1700" baseline="0" dirty="0" smtClean="0">
                          <a:effectLst/>
                          <a:latin typeface="Garamond" panose="02020404030301010803" pitchFamily="18" charset="0"/>
                          <a:ea typeface="Calibri" panose="020F0502020204030204" pitchFamily="34" charset="0"/>
                          <a:cs typeface="Times New Roman" panose="02020603050405020304" pitchFamily="18" charset="0"/>
                        </a:rPr>
                        <a:t> 6 ay=</a:t>
                      </a:r>
                      <a:r>
                        <a:rPr lang="tr-TR" sz="1700" dirty="0" smtClean="0">
                          <a:effectLst/>
                          <a:latin typeface="Garamond" panose="02020404030301010803" pitchFamily="18" charset="0"/>
                          <a:ea typeface="Calibri" panose="020F0502020204030204" pitchFamily="34" charset="0"/>
                          <a:cs typeface="Times New Roman" panose="02020603050405020304" pitchFamily="18" charset="0"/>
                        </a:rPr>
                        <a:t>%5</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tr-TR" sz="1700" dirty="0" smtClean="0">
                          <a:effectLst/>
                          <a:latin typeface="Garamond" panose="02020404030301010803" pitchFamily="18" charset="0"/>
                          <a:ea typeface="Calibri" panose="020F0502020204030204" pitchFamily="34" charset="0"/>
                          <a:cs typeface="Times New Roman" panose="02020603050405020304" pitchFamily="18" charset="0"/>
                        </a:rPr>
                        <a:t>İlk</a:t>
                      </a:r>
                      <a:r>
                        <a:rPr lang="tr-TR" sz="1700" baseline="0" dirty="0" smtClean="0">
                          <a:effectLst/>
                          <a:latin typeface="Garamond" panose="02020404030301010803" pitchFamily="18" charset="0"/>
                          <a:ea typeface="Calibri" panose="020F0502020204030204" pitchFamily="34" charset="0"/>
                          <a:cs typeface="Times New Roman" panose="02020603050405020304" pitchFamily="18" charset="0"/>
                        </a:rPr>
                        <a:t> </a:t>
                      </a:r>
                      <a:r>
                        <a:rPr lang="tr-TR" sz="1700" dirty="0" smtClean="0">
                          <a:effectLst/>
                          <a:latin typeface="Garamond" panose="02020404030301010803" pitchFamily="18" charset="0"/>
                          <a:ea typeface="Calibri" panose="020F0502020204030204" pitchFamily="34" charset="0"/>
                          <a:cs typeface="Times New Roman" panose="02020603050405020304" pitchFamily="18" charset="0"/>
                        </a:rPr>
                        <a:t>6 ay=%5</a:t>
                      </a:r>
                    </a:p>
                    <a:p>
                      <a:pPr algn="just">
                        <a:lnSpc>
                          <a:spcPct val="107000"/>
                        </a:lnSpc>
                        <a:spcAft>
                          <a:spcPts val="800"/>
                        </a:spcAft>
                      </a:pPr>
                      <a:r>
                        <a:rPr lang="tr-TR" sz="1700" dirty="0" smtClean="0">
                          <a:effectLst/>
                          <a:latin typeface="Garamond" panose="02020404030301010803" pitchFamily="18" charset="0"/>
                          <a:ea typeface="Calibri" panose="020F0502020204030204" pitchFamily="34" charset="0"/>
                          <a:cs typeface="Times New Roman" panose="02020603050405020304" pitchFamily="18" charset="0"/>
                        </a:rPr>
                        <a:t>İkinci</a:t>
                      </a:r>
                      <a:r>
                        <a:rPr lang="tr-TR" sz="1700" baseline="0" dirty="0" smtClean="0">
                          <a:effectLst/>
                          <a:latin typeface="Garamond" panose="02020404030301010803" pitchFamily="18" charset="0"/>
                          <a:ea typeface="Calibri" panose="020F0502020204030204" pitchFamily="34" charset="0"/>
                          <a:cs typeface="Times New Roman" panose="02020603050405020304" pitchFamily="18" charset="0"/>
                        </a:rPr>
                        <a:t> 6 ay=%5</a:t>
                      </a:r>
                      <a:endParaRPr lang="tr-TR" sz="1700" dirty="0">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285962195"/>
                  </a:ext>
                </a:extLst>
              </a:tr>
              <a:tr h="1066377">
                <a:tc>
                  <a:txBody>
                    <a:bodyPr/>
                    <a:lstStyle/>
                    <a:p>
                      <a:pPr algn="ctr">
                        <a:lnSpc>
                          <a:spcPct val="107000"/>
                        </a:lnSpc>
                        <a:spcAft>
                          <a:spcPts val="800"/>
                        </a:spcAft>
                      </a:pPr>
                      <a:endParaRPr lang="tr-TR" sz="1700" dirty="0">
                        <a:solidFill>
                          <a:srgbClr val="FF0000"/>
                        </a:solidFill>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endParaRPr lang="tr-TR" sz="1700" dirty="0">
                        <a:solidFill>
                          <a:srgbClr val="FF0000"/>
                        </a:solidFill>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endParaRPr lang="tr-TR" sz="1700" dirty="0">
                        <a:solidFill>
                          <a:srgbClr val="FF0000"/>
                        </a:solidFill>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endParaRPr lang="tr-TR" sz="1700" dirty="0">
                        <a:solidFill>
                          <a:srgbClr val="FF0000"/>
                        </a:solidFill>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endParaRPr lang="tr-TR" sz="1700" dirty="0">
                        <a:solidFill>
                          <a:srgbClr val="FF0000"/>
                        </a:solidFill>
                        <a:effectLst/>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tr-TR" sz="1700" b="0" i="0" u="none" strike="noStrike" kern="1200" cap="none" spc="0" normalizeH="0" baseline="0" noProof="0" dirty="0">
                        <a:ln>
                          <a:noFill/>
                        </a:ln>
                        <a:solidFill>
                          <a:srgbClr val="FF0000"/>
                        </a:solidFill>
                        <a:effectLst/>
                        <a:uLnTx/>
                        <a:uFillTx/>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tr-TR" sz="1700" b="0" i="0" u="none" strike="noStrike" kern="1200" cap="none" spc="0" normalizeH="0" baseline="0" noProof="0" dirty="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tr-TR" sz="1300" b="0" i="0" u="none" strike="noStrike" kern="1200" cap="none" spc="0" normalizeH="0" baseline="0" noProof="0" dirty="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tr-TR" sz="1300" b="0" i="0" u="none" strike="noStrike" kern="1200" cap="none" spc="0" normalizeH="0" baseline="0" noProof="0" dirty="0" smtClean="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rPr>
                        <a:t>Enflasyon Farkları ödenecek</a:t>
                      </a:r>
                      <a:endParaRPr kumimoji="0" lang="tr-TR" sz="1300" b="0" i="0" u="none" strike="noStrike" kern="1200" cap="none" spc="0" normalizeH="0" baseline="0" noProof="0" dirty="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tr-TR" sz="1300" b="0" i="0" u="none" strike="noStrike" kern="1200" cap="none" spc="0" normalizeH="0" baseline="0" noProof="0" dirty="0" smtClean="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rPr>
                        <a:t>Enflasyon Farkları ödenecek</a:t>
                      </a:r>
                    </a:p>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tr-TR" sz="1300" b="0" i="0" u="none" strike="noStrike" kern="1200" cap="none" spc="0" normalizeH="0" baseline="0" noProof="0" dirty="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endParaRPr>
                    </a:p>
                  </a:txBody>
                  <a:tcPr marL="49763" marR="497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61244123"/>
                  </a:ext>
                </a:extLst>
              </a:tr>
            </a:tbl>
          </a:graphicData>
        </a:graphic>
      </p:graphicFrame>
    </p:spTree>
    <p:extLst>
      <p:ext uri="{BB962C8B-B14F-4D97-AF65-F5344CB8AC3E}">
        <p14:creationId xmlns:p14="http://schemas.microsoft.com/office/powerpoint/2010/main" val="3063863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54475" y="632930"/>
            <a:ext cx="8033604" cy="418006"/>
          </a:xfrm>
        </p:spPr>
        <p:txBody>
          <a:bodyPr>
            <a:normAutofit/>
          </a:bodyPr>
          <a:lstStyle/>
          <a:p>
            <a:r>
              <a:rPr lang="tr-TR" sz="2322" b="1" dirty="0" smtClean="0">
                <a:solidFill>
                  <a:schemeClr val="bg1"/>
                </a:solidFill>
              </a:rPr>
              <a:t>ÖRNEK </a:t>
            </a:r>
            <a:r>
              <a:rPr lang="tr-TR" sz="2322" b="1" dirty="0">
                <a:solidFill>
                  <a:schemeClr val="bg1"/>
                </a:solidFill>
              </a:rPr>
              <a:t>ÜCRET HESABI</a:t>
            </a:r>
            <a:endParaRPr lang="tr-TR" b="1" dirty="0">
              <a:solidFill>
                <a:schemeClr val="bg1"/>
              </a:solidFill>
            </a:endParaRPr>
          </a:p>
        </p:txBody>
      </p:sp>
      <p:sp>
        <p:nvSpPr>
          <p:cNvPr id="7" name="İçerik Yer Tutucusu 6"/>
          <p:cNvSpPr>
            <a:spLocks noGrp="1"/>
          </p:cNvSpPr>
          <p:nvPr>
            <p:ph idx="1"/>
          </p:nvPr>
        </p:nvSpPr>
        <p:spPr>
          <a:xfrm>
            <a:off x="182941" y="1600225"/>
            <a:ext cx="8778118" cy="4075555"/>
          </a:xfrm>
        </p:spPr>
        <p:txBody>
          <a:bodyPr>
            <a:normAutofit fontScale="77500" lnSpcReduction="20000"/>
          </a:bodyPr>
          <a:lstStyle/>
          <a:p>
            <a:pPr marL="0" indent="0" algn="ctr">
              <a:buNone/>
            </a:pPr>
            <a:r>
              <a:rPr lang="tr-TR" sz="2249" b="1" dirty="0" smtClean="0"/>
              <a:t>2021 Yılı Kamu Toplu İş Sözleşmeleri Çerçeve Anlaşma Protokolü Taban Aylığına Uygulanan Enflasyondan Arındırılmış Zam Oranları Sonucu Ortaya Çıkan Ücret</a:t>
            </a:r>
          </a:p>
          <a:p>
            <a:pPr marL="0" indent="0" algn="ctr">
              <a:buNone/>
            </a:pPr>
            <a:r>
              <a:rPr lang="tr-TR" sz="2249" b="1" dirty="0" smtClean="0"/>
              <a:t>Taban Ücret 4.100,00 TL X </a:t>
            </a:r>
            <a:r>
              <a:rPr lang="tr-TR" sz="2249" dirty="0" smtClean="0"/>
              <a:t>2021 YILI İLK 6 AY(%12)</a:t>
            </a:r>
            <a:r>
              <a:rPr lang="tr-TR" sz="2249" b="1" dirty="0" smtClean="0"/>
              <a:t>, </a:t>
            </a:r>
            <a:r>
              <a:rPr lang="tr-TR" sz="2249" dirty="0" smtClean="0"/>
              <a:t>İKİNCİ 6 AY (%5), 2022 YILI İLK 6 AY (%5)= </a:t>
            </a:r>
            <a:endParaRPr lang="tr-TR" sz="2249" dirty="0"/>
          </a:p>
          <a:p>
            <a:pPr marL="0" indent="0">
              <a:buNone/>
            </a:pPr>
            <a:r>
              <a:rPr lang="tr-TR" sz="2177" dirty="0" smtClean="0"/>
              <a:t>Aylık Ücret</a:t>
            </a:r>
            <a:r>
              <a:rPr lang="tr-TR" sz="2177" dirty="0"/>
              <a:t>		 </a:t>
            </a:r>
            <a:r>
              <a:rPr lang="tr-TR" sz="2177" dirty="0" smtClean="0"/>
              <a:t>              : 5.062,68.-</a:t>
            </a:r>
            <a:r>
              <a:rPr lang="tr-TR" sz="2177" dirty="0"/>
              <a:t>TL/Brüt </a:t>
            </a:r>
            <a:endParaRPr lang="tr-TR" sz="2177" dirty="0" smtClean="0"/>
          </a:p>
          <a:p>
            <a:pPr marL="0" indent="0">
              <a:buNone/>
            </a:pPr>
            <a:r>
              <a:rPr lang="tr-TR" sz="2177" dirty="0" smtClean="0"/>
              <a:t>Günlük </a:t>
            </a:r>
            <a:r>
              <a:rPr lang="tr-TR" sz="2177" dirty="0"/>
              <a:t>Ücret 		               : </a:t>
            </a:r>
            <a:r>
              <a:rPr lang="tr-TR" sz="2177" dirty="0" smtClean="0"/>
              <a:t>168,75.-TL/Brüt</a:t>
            </a:r>
            <a:endParaRPr lang="tr-TR" sz="2177" dirty="0"/>
          </a:p>
          <a:p>
            <a:pPr marL="0" indent="0">
              <a:buNone/>
            </a:pPr>
            <a:endParaRPr lang="tr-TR" sz="2177" dirty="0"/>
          </a:p>
          <a:p>
            <a:pPr marL="0" indent="0">
              <a:buNone/>
            </a:pPr>
            <a:r>
              <a:rPr lang="tr-TR" sz="1741" dirty="0"/>
              <a:t>	</a:t>
            </a:r>
          </a:p>
          <a:p>
            <a:pPr marL="0" indent="0">
              <a:buNone/>
            </a:pPr>
            <a:r>
              <a:rPr lang="tr-TR" sz="1741" b="1" dirty="0"/>
              <a:t>	</a:t>
            </a:r>
            <a:r>
              <a:rPr lang="tr-TR" sz="1887" b="1" dirty="0">
                <a:solidFill>
                  <a:srgbClr val="FF0000"/>
                </a:solidFill>
              </a:rPr>
              <a:t>NORMAL KAZANÇLAR</a:t>
            </a:r>
          </a:p>
          <a:p>
            <a:pPr lvl="2"/>
            <a:r>
              <a:rPr lang="tr-TR" b="1" dirty="0" smtClean="0"/>
              <a:t>Normal Çalışma	                    :   </a:t>
            </a:r>
            <a:r>
              <a:rPr lang="tr-TR" dirty="0" smtClean="0"/>
              <a:t>25</a:t>
            </a:r>
            <a:r>
              <a:rPr lang="tr-TR" b="1" dirty="0" smtClean="0"/>
              <a:t> </a:t>
            </a:r>
            <a:r>
              <a:rPr lang="tr-TR" dirty="0" smtClean="0"/>
              <a:t>gün X 168,75	=    4.218,75-TL </a:t>
            </a:r>
          </a:p>
          <a:p>
            <a:pPr lvl="2"/>
            <a:r>
              <a:rPr lang="tr-TR" b="1" dirty="0" smtClean="0"/>
              <a:t>Hafta Tatili</a:t>
            </a:r>
            <a:r>
              <a:rPr lang="tr-TR" dirty="0" smtClean="0"/>
              <a:t>		:     5 gün </a:t>
            </a:r>
            <a:r>
              <a:rPr lang="tr-TR" dirty="0"/>
              <a:t>X </a:t>
            </a:r>
            <a:r>
              <a:rPr lang="tr-TR" dirty="0" smtClean="0"/>
              <a:t>168,75	=        843,75.-TL</a:t>
            </a:r>
          </a:p>
          <a:p>
            <a:pPr lvl="2"/>
            <a:r>
              <a:rPr lang="tr-TR" b="1" dirty="0" smtClean="0"/>
              <a:t>Genel Tatil		:</a:t>
            </a:r>
            <a:endParaRPr lang="tr-TR" dirty="0" smtClean="0"/>
          </a:p>
          <a:p>
            <a:pPr lvl="2"/>
            <a:r>
              <a:rPr lang="tr-TR" b="1" dirty="0" smtClean="0"/>
              <a:t>Ücretli İzin 		: 	</a:t>
            </a:r>
          </a:p>
          <a:p>
            <a:pPr marL="663489" lvl="2" indent="0">
              <a:buNone/>
            </a:pPr>
            <a:r>
              <a:rPr lang="tr-TR" b="1" dirty="0"/>
              <a:t>	</a:t>
            </a:r>
            <a:r>
              <a:rPr lang="tr-TR" sz="2032" b="1" dirty="0"/>
              <a:t>Toplam</a:t>
            </a:r>
            <a:r>
              <a:rPr lang="tr-TR" b="1" dirty="0" smtClean="0"/>
              <a:t>	                  </a:t>
            </a:r>
            <a:r>
              <a:rPr lang="tr-TR" sz="2032" b="1" dirty="0"/>
              <a:t>                                    </a:t>
            </a:r>
            <a:r>
              <a:rPr lang="tr-TR" sz="2032" b="1" dirty="0" smtClean="0"/>
              <a:t>5.062,68.-</a:t>
            </a:r>
            <a:r>
              <a:rPr lang="tr-TR" sz="2032" b="1" dirty="0"/>
              <a:t>TL/Brüt</a:t>
            </a:r>
            <a:r>
              <a:rPr lang="tr-TR" b="1" dirty="0" smtClean="0"/>
              <a:t>	</a:t>
            </a:r>
          </a:p>
          <a:p>
            <a:pPr marL="663489" lvl="2" indent="0">
              <a:buNone/>
            </a:pPr>
            <a:r>
              <a:rPr lang="tr-TR" sz="2394" dirty="0"/>
              <a:t>		</a:t>
            </a:r>
          </a:p>
          <a:p>
            <a:endParaRPr lang="tr-TR" dirty="0"/>
          </a:p>
        </p:txBody>
      </p:sp>
      <p:sp>
        <p:nvSpPr>
          <p:cNvPr id="5" name="Slayt Numarası Yer Tutucusu 4"/>
          <p:cNvSpPr>
            <a:spLocks noGrp="1"/>
          </p:cNvSpPr>
          <p:nvPr>
            <p:ph type="sldNum" sz="quarter" idx="12"/>
          </p:nvPr>
        </p:nvSpPr>
        <p:spPr/>
        <p:txBody>
          <a:bodyPr/>
          <a:lstStyle/>
          <a:p>
            <a:pPr>
              <a:buClr>
                <a:srgbClr val="009999"/>
              </a:buClr>
              <a:defRPr/>
            </a:pPr>
            <a:fld id="{3793E8C8-BB67-45D1-9F1C-C50AAD81FC9F}" type="slidenum">
              <a:rPr lang="tr-TR" smtClean="0">
                <a:solidFill>
                  <a:srgbClr val="000000"/>
                </a:solidFill>
              </a:rPr>
              <a:pPr>
                <a:buClr>
                  <a:srgbClr val="009999"/>
                </a:buClr>
                <a:defRPr/>
              </a:pPr>
              <a:t>66</a:t>
            </a:fld>
            <a:endParaRPr lang="tr-TR">
              <a:solidFill>
                <a:srgbClr val="000000"/>
              </a:solidFill>
            </a:endParaRPr>
          </a:p>
        </p:txBody>
      </p:sp>
    </p:spTree>
    <p:extLst>
      <p:ext uri="{BB962C8B-B14F-4D97-AF65-F5344CB8AC3E}">
        <p14:creationId xmlns:p14="http://schemas.microsoft.com/office/powerpoint/2010/main" val="4012550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45461" y="565654"/>
            <a:ext cx="7615598" cy="522507"/>
          </a:xfrm>
        </p:spPr>
        <p:txBody>
          <a:bodyPr>
            <a:normAutofit/>
          </a:bodyPr>
          <a:lstStyle/>
          <a:p>
            <a:r>
              <a:rPr lang="tr-TR" sz="2322" b="1" dirty="0">
                <a:solidFill>
                  <a:schemeClr val="bg1"/>
                </a:solidFill>
              </a:rPr>
              <a:t>REFERANS TİS HÜKÜMLERİNE GÖRE ÖRNEK ÜCRET HESABI</a:t>
            </a:r>
            <a:endParaRPr lang="tr-TR" b="1" dirty="0">
              <a:solidFill>
                <a:schemeClr val="bg1"/>
              </a:solidFill>
            </a:endParaRPr>
          </a:p>
        </p:txBody>
      </p:sp>
      <p:sp>
        <p:nvSpPr>
          <p:cNvPr id="7" name="İçerik Yer Tutucusu 6"/>
          <p:cNvSpPr>
            <a:spLocks noGrp="1"/>
          </p:cNvSpPr>
          <p:nvPr>
            <p:ph idx="1"/>
          </p:nvPr>
        </p:nvSpPr>
        <p:spPr>
          <a:xfrm>
            <a:off x="182941" y="2184687"/>
            <a:ext cx="8778118" cy="4075555"/>
          </a:xfrm>
        </p:spPr>
        <p:txBody>
          <a:bodyPr>
            <a:normAutofit lnSpcReduction="10000"/>
          </a:bodyPr>
          <a:lstStyle/>
          <a:p>
            <a:pPr marL="663489" lvl="2" indent="0">
              <a:buNone/>
            </a:pPr>
            <a:r>
              <a:rPr lang="tr-TR" sz="1887" b="1" dirty="0" smtClean="0">
                <a:solidFill>
                  <a:srgbClr val="FF0000"/>
                </a:solidFill>
              </a:rPr>
              <a:t>				SOSYAL </a:t>
            </a:r>
            <a:r>
              <a:rPr lang="tr-TR" sz="1887" b="1" dirty="0">
                <a:solidFill>
                  <a:srgbClr val="FF0000"/>
                </a:solidFill>
              </a:rPr>
              <a:t>YARDIMLAR</a:t>
            </a:r>
            <a:r>
              <a:rPr lang="tr-TR" sz="1596" b="1" dirty="0"/>
              <a:t>	</a:t>
            </a:r>
          </a:p>
          <a:p>
            <a:pPr lvl="2"/>
            <a:r>
              <a:rPr lang="tr-TR" sz="1596" b="1" dirty="0" smtClean="0"/>
              <a:t>Birleştirilmiş Sosyal Yardım </a:t>
            </a:r>
            <a:r>
              <a:rPr lang="tr-TR" sz="1596" dirty="0"/>
              <a:t>		:  </a:t>
            </a:r>
            <a:r>
              <a:rPr lang="tr-TR" sz="1596" dirty="0" smtClean="0"/>
              <a:t>350,00</a:t>
            </a:r>
            <a:r>
              <a:rPr lang="tr-TR" sz="1596" dirty="0"/>
              <a:t>.-TL/Ay </a:t>
            </a:r>
          </a:p>
          <a:p>
            <a:pPr lvl="2"/>
            <a:r>
              <a:rPr lang="tr-TR" sz="1596" b="1" dirty="0"/>
              <a:t>Yemek </a:t>
            </a:r>
            <a:r>
              <a:rPr lang="tr-TR" sz="1596" b="1" dirty="0" smtClean="0"/>
              <a:t>Yardımı (Nakit)</a:t>
            </a:r>
            <a:r>
              <a:rPr lang="tr-TR" sz="1596" dirty="0"/>
              <a:t>		:  </a:t>
            </a:r>
            <a:r>
              <a:rPr lang="tr-TR" sz="1596" dirty="0" smtClean="0"/>
              <a:t>22 </a:t>
            </a:r>
            <a:r>
              <a:rPr lang="tr-TR" sz="1596" dirty="0"/>
              <a:t>X </a:t>
            </a:r>
            <a:r>
              <a:rPr lang="tr-TR" sz="1596" dirty="0" smtClean="0"/>
              <a:t>15,00</a:t>
            </a:r>
            <a:r>
              <a:rPr lang="tr-TR" sz="1596" dirty="0"/>
              <a:t>.-TL =  </a:t>
            </a:r>
            <a:r>
              <a:rPr lang="tr-TR" sz="1596" dirty="0" smtClean="0"/>
              <a:t>330,00</a:t>
            </a:r>
            <a:r>
              <a:rPr lang="tr-TR" sz="1596" dirty="0"/>
              <a:t>.-</a:t>
            </a:r>
            <a:r>
              <a:rPr lang="tr-TR" sz="1596" dirty="0" smtClean="0"/>
              <a:t>TL</a:t>
            </a:r>
          </a:p>
          <a:p>
            <a:pPr lvl="2"/>
            <a:r>
              <a:rPr lang="tr-TR" sz="1596" b="1" dirty="0" smtClean="0"/>
              <a:t>Yol Yardımı                                   </a:t>
            </a:r>
            <a:r>
              <a:rPr lang="tr-TR" sz="1596" dirty="0" smtClean="0"/>
              <a:t>: Belediye Kartına yüklenen tutar 2022 yılında 17,00 TL ye kadar olan tutar istisnadır.</a:t>
            </a:r>
          </a:p>
          <a:p>
            <a:pPr lvl="2"/>
            <a:endParaRPr lang="tr-TR" sz="1596" dirty="0"/>
          </a:p>
          <a:p>
            <a:pPr marL="331744" lvl="1" indent="0">
              <a:buNone/>
            </a:pPr>
            <a:r>
              <a:rPr lang="tr-TR" sz="2104" dirty="0"/>
              <a:t>		</a:t>
            </a:r>
            <a:r>
              <a:rPr lang="tr-TR" sz="1887" b="1" dirty="0"/>
              <a:t>Toplam </a:t>
            </a:r>
            <a:r>
              <a:rPr lang="tr-TR" sz="2104" b="1" dirty="0"/>
              <a:t>	</a:t>
            </a:r>
            <a:r>
              <a:rPr lang="tr-TR" sz="2104" dirty="0"/>
              <a:t>	                              </a:t>
            </a:r>
            <a:r>
              <a:rPr lang="tr-TR" sz="2104" b="1" dirty="0"/>
              <a:t>6</a:t>
            </a:r>
            <a:r>
              <a:rPr lang="tr-TR" sz="2104" b="1" dirty="0" smtClean="0"/>
              <a:t>70,00</a:t>
            </a:r>
            <a:r>
              <a:rPr lang="tr-TR" sz="2104" b="1" dirty="0"/>
              <a:t>.-</a:t>
            </a:r>
            <a:r>
              <a:rPr lang="tr-TR" sz="2104" b="1" dirty="0" smtClean="0"/>
              <a:t>TL</a:t>
            </a:r>
          </a:p>
          <a:p>
            <a:pPr marL="331744" lvl="1" indent="0">
              <a:buNone/>
            </a:pPr>
            <a:endParaRPr lang="tr-TR" sz="2104" b="1" dirty="0"/>
          </a:p>
          <a:p>
            <a:pPr marL="331744" lvl="1" indent="0">
              <a:buNone/>
            </a:pPr>
            <a:endParaRPr lang="tr-TR" sz="2104" b="1" dirty="0" smtClean="0"/>
          </a:p>
          <a:p>
            <a:pPr marL="331744" lvl="1" indent="0">
              <a:buNone/>
            </a:pPr>
            <a:r>
              <a:rPr lang="tr-TR" sz="2000" b="1" dirty="0"/>
              <a:t>5.062,68.-</a:t>
            </a:r>
            <a:r>
              <a:rPr lang="tr-TR" sz="2000" b="1" dirty="0" smtClean="0"/>
              <a:t>TL + </a:t>
            </a:r>
            <a:r>
              <a:rPr lang="tr-TR" sz="2000" b="1" dirty="0"/>
              <a:t>670,00.-</a:t>
            </a:r>
            <a:r>
              <a:rPr lang="tr-TR" sz="2000" b="1" dirty="0" smtClean="0"/>
              <a:t>TL = 5.732,68 TL</a:t>
            </a:r>
            <a:endParaRPr lang="tr-TR" sz="2000" b="1" dirty="0"/>
          </a:p>
          <a:p>
            <a:pPr marL="331744" lvl="1" indent="0">
              <a:buNone/>
            </a:pPr>
            <a:r>
              <a:rPr lang="tr-TR" sz="2000" b="1" dirty="0" smtClean="0"/>
              <a:t> </a:t>
            </a:r>
            <a:endParaRPr lang="tr-TR" sz="2104" b="1" dirty="0"/>
          </a:p>
          <a:p>
            <a:pPr marL="331744" lvl="1" indent="0">
              <a:buNone/>
            </a:pPr>
            <a:endParaRPr lang="tr-TR" sz="2104" b="1" dirty="0"/>
          </a:p>
          <a:p>
            <a:pPr marL="331744" lvl="1" indent="0">
              <a:buNone/>
            </a:pPr>
            <a:r>
              <a:rPr lang="tr-TR" sz="2104" b="1" dirty="0"/>
              <a:t>	</a:t>
            </a:r>
            <a:endParaRPr lang="tr-TR" dirty="0"/>
          </a:p>
        </p:txBody>
      </p:sp>
      <p:sp>
        <p:nvSpPr>
          <p:cNvPr id="5" name="Slayt Numarası Yer Tutucusu 4"/>
          <p:cNvSpPr>
            <a:spLocks noGrp="1"/>
          </p:cNvSpPr>
          <p:nvPr>
            <p:ph type="sldNum" sz="quarter" idx="12"/>
          </p:nvPr>
        </p:nvSpPr>
        <p:spPr/>
        <p:txBody>
          <a:bodyPr/>
          <a:lstStyle/>
          <a:p>
            <a:pPr>
              <a:buClr>
                <a:srgbClr val="009999"/>
              </a:buClr>
              <a:defRPr/>
            </a:pPr>
            <a:fld id="{3793E8C8-BB67-45D1-9F1C-C50AAD81FC9F}" type="slidenum">
              <a:rPr lang="tr-TR" smtClean="0">
                <a:solidFill>
                  <a:srgbClr val="000000"/>
                </a:solidFill>
              </a:rPr>
              <a:pPr>
                <a:buClr>
                  <a:srgbClr val="009999"/>
                </a:buClr>
                <a:defRPr/>
              </a:pPr>
              <a:t>67</a:t>
            </a:fld>
            <a:endParaRPr lang="tr-TR">
              <a:solidFill>
                <a:srgbClr val="000000"/>
              </a:solidFill>
            </a:endParaRPr>
          </a:p>
        </p:txBody>
      </p:sp>
    </p:spTree>
    <p:extLst>
      <p:ext uri="{BB962C8B-B14F-4D97-AF65-F5344CB8AC3E}">
        <p14:creationId xmlns:p14="http://schemas.microsoft.com/office/powerpoint/2010/main" val="2377783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59" y="588028"/>
            <a:ext cx="7772350" cy="418006"/>
          </a:xfrm>
        </p:spPr>
        <p:txBody>
          <a:bodyPr>
            <a:normAutofit/>
          </a:bodyPr>
          <a:lstStyle/>
          <a:p>
            <a:r>
              <a:rPr lang="tr-TR" sz="2322" b="1" dirty="0">
                <a:solidFill>
                  <a:schemeClr val="bg1"/>
                </a:solidFill>
              </a:rPr>
              <a:t>REFERANS TİS HÜKÜMLERİNE GÖRE ÖRNEK ÜCRET HESABI</a:t>
            </a:r>
            <a:endParaRPr lang="tr-TR" b="1" dirty="0">
              <a:solidFill>
                <a:schemeClr val="bg1"/>
              </a:solidFill>
            </a:endParaRPr>
          </a:p>
        </p:txBody>
      </p:sp>
      <p:sp>
        <p:nvSpPr>
          <p:cNvPr id="7" name="İçerik Yer Tutucusu 6"/>
          <p:cNvSpPr>
            <a:spLocks noGrp="1"/>
          </p:cNvSpPr>
          <p:nvPr>
            <p:ph idx="1"/>
          </p:nvPr>
        </p:nvSpPr>
        <p:spPr>
          <a:xfrm>
            <a:off x="182941" y="1600226"/>
            <a:ext cx="8778118" cy="3952932"/>
          </a:xfrm>
        </p:spPr>
        <p:txBody>
          <a:bodyPr>
            <a:normAutofit fontScale="77500" lnSpcReduction="20000"/>
          </a:bodyPr>
          <a:lstStyle/>
          <a:p>
            <a:pPr marL="0" indent="0" algn="ctr">
              <a:buNone/>
            </a:pPr>
            <a:r>
              <a:rPr lang="tr-TR" sz="1741" b="1" dirty="0"/>
              <a:t>Asgari Ücretli, 2019 yılı Eylül ayı 15.09.2019 – 14.10.2019</a:t>
            </a:r>
          </a:p>
          <a:p>
            <a:pPr marL="0" indent="0" algn="ctr">
              <a:buNone/>
            </a:pPr>
            <a:r>
              <a:rPr lang="tr-TR" sz="1741" b="1" dirty="0"/>
              <a:t>(Evli-Eşi Çalışmayan)</a:t>
            </a:r>
            <a:r>
              <a:rPr lang="tr-TR" sz="2612" b="1" dirty="0"/>
              <a:t>  </a:t>
            </a:r>
          </a:p>
          <a:p>
            <a:pPr marL="0" indent="0">
              <a:buNone/>
            </a:pPr>
            <a:r>
              <a:rPr lang="tr-TR" sz="1741" dirty="0"/>
              <a:t>	</a:t>
            </a:r>
            <a:r>
              <a:rPr lang="tr-TR" sz="1741" b="1" dirty="0">
                <a:solidFill>
                  <a:srgbClr val="FF0000"/>
                </a:solidFill>
              </a:rPr>
              <a:t>SGK İŞÇİ PRİMİ</a:t>
            </a:r>
            <a:r>
              <a:rPr lang="tr-TR" sz="1741" dirty="0"/>
              <a:t> </a:t>
            </a:r>
            <a:endParaRPr lang="tr-TR" sz="1887" b="1" dirty="0"/>
          </a:p>
          <a:p>
            <a:pPr lvl="2"/>
            <a:r>
              <a:rPr lang="tr-TR" sz="1596" b="1" dirty="0"/>
              <a:t>Yemek Yardımı İstisnası	: </a:t>
            </a:r>
            <a:r>
              <a:rPr lang="tr-TR" sz="1596" dirty="0" smtClean="0"/>
              <a:t>220,22 TL</a:t>
            </a:r>
            <a:r>
              <a:rPr lang="tr-TR" sz="1596" b="1" dirty="0" smtClean="0"/>
              <a:t> </a:t>
            </a:r>
            <a:r>
              <a:rPr lang="tr-TR" sz="1596" dirty="0" smtClean="0"/>
              <a:t>(</a:t>
            </a:r>
            <a:r>
              <a:rPr lang="tr-TR" dirty="0" smtClean="0"/>
              <a:t>2022 yılı </a:t>
            </a:r>
            <a:r>
              <a:rPr lang="tr-TR" sz="1596" dirty="0" smtClean="0"/>
              <a:t>Günlük İstisna (10,01) </a:t>
            </a:r>
            <a:r>
              <a:rPr lang="tr-TR" sz="1596" dirty="0"/>
              <a:t>X </a:t>
            </a:r>
            <a:r>
              <a:rPr lang="tr-TR" sz="1596" dirty="0" smtClean="0"/>
              <a:t>22 </a:t>
            </a:r>
            <a:r>
              <a:rPr lang="tr-TR" sz="1596" dirty="0"/>
              <a:t>gün yemek = </a:t>
            </a:r>
            <a:r>
              <a:rPr lang="tr-TR" sz="1596" dirty="0" smtClean="0"/>
              <a:t>220,22 TL) </a:t>
            </a:r>
            <a:endParaRPr lang="tr-TR" sz="1596" b="1" dirty="0"/>
          </a:p>
          <a:p>
            <a:pPr lvl="2"/>
            <a:r>
              <a:rPr lang="tr-TR" sz="1596" b="1" dirty="0" smtClean="0"/>
              <a:t>SGK Matrahı</a:t>
            </a:r>
            <a:r>
              <a:rPr lang="tr-TR" sz="1596" b="1" dirty="0"/>
              <a:t> </a:t>
            </a:r>
            <a:r>
              <a:rPr lang="tr-TR" sz="1596" b="1" dirty="0" smtClean="0"/>
              <a:t>                       : </a:t>
            </a:r>
            <a:r>
              <a:rPr lang="tr-TR" sz="1596" dirty="0" smtClean="0"/>
              <a:t>5.512,46</a:t>
            </a:r>
            <a:r>
              <a:rPr lang="tr-TR" sz="1596" b="1" dirty="0" smtClean="0"/>
              <a:t>   </a:t>
            </a:r>
            <a:r>
              <a:rPr lang="tr-TR" sz="1596" dirty="0"/>
              <a:t>(5.732,68 </a:t>
            </a:r>
            <a:r>
              <a:rPr lang="tr-TR" sz="1596" dirty="0" smtClean="0"/>
              <a:t>TL– 220,22 = 5.512,46.-TL)</a:t>
            </a:r>
            <a:r>
              <a:rPr lang="tr-TR" sz="1596" b="1" dirty="0" smtClean="0"/>
              <a:t>   </a:t>
            </a:r>
            <a:r>
              <a:rPr lang="tr-TR" sz="1596" dirty="0" smtClean="0"/>
              <a:t> </a:t>
            </a:r>
          </a:p>
          <a:p>
            <a:pPr lvl="2"/>
            <a:r>
              <a:rPr lang="tr-TR" sz="1596" b="1" dirty="0" smtClean="0"/>
              <a:t>İşçi </a:t>
            </a:r>
            <a:r>
              <a:rPr lang="tr-TR" sz="1596" b="1" dirty="0"/>
              <a:t>MYÖ Primi (%9)</a:t>
            </a:r>
            <a:r>
              <a:rPr lang="tr-TR" sz="1596" dirty="0"/>
              <a:t>		:   </a:t>
            </a:r>
          </a:p>
          <a:p>
            <a:pPr lvl="2"/>
            <a:r>
              <a:rPr lang="tr-TR" sz="1596" b="1" dirty="0"/>
              <a:t>İşçi GSS Primi (%5)		:   </a:t>
            </a:r>
            <a:endParaRPr lang="tr-TR" sz="1596" dirty="0"/>
          </a:p>
          <a:p>
            <a:pPr lvl="2"/>
            <a:r>
              <a:rPr lang="tr-TR" sz="1596" b="1" dirty="0"/>
              <a:t>İşçi İşsizlik Primi (%1) 		:      	</a:t>
            </a:r>
          </a:p>
          <a:p>
            <a:pPr marL="663489" lvl="2" indent="0">
              <a:buNone/>
            </a:pPr>
            <a:r>
              <a:rPr lang="tr-TR" sz="1596" b="1" dirty="0"/>
              <a:t>		</a:t>
            </a:r>
            <a:r>
              <a:rPr lang="tr-TR" sz="1887" b="1" dirty="0"/>
              <a:t>Toplam</a:t>
            </a:r>
            <a:r>
              <a:rPr lang="tr-TR" sz="1596" b="1" dirty="0"/>
              <a:t>	                  </a:t>
            </a:r>
            <a:r>
              <a:rPr lang="tr-TR" sz="1887" b="1" dirty="0"/>
              <a:t>               </a:t>
            </a:r>
            <a:r>
              <a:rPr lang="tr-TR" sz="1887" b="1" dirty="0" smtClean="0"/>
              <a:t>   826,86</a:t>
            </a:r>
            <a:r>
              <a:rPr lang="tr-TR" sz="1596" b="1" dirty="0"/>
              <a:t>	</a:t>
            </a:r>
          </a:p>
          <a:p>
            <a:pPr marL="663489" lvl="2" indent="0">
              <a:buNone/>
            </a:pPr>
            <a:r>
              <a:rPr lang="tr-TR" b="1" dirty="0">
                <a:solidFill>
                  <a:srgbClr val="FF0000"/>
                </a:solidFill>
              </a:rPr>
              <a:t>SGK </a:t>
            </a:r>
            <a:r>
              <a:rPr lang="tr-TR" b="1" dirty="0" smtClean="0">
                <a:solidFill>
                  <a:srgbClr val="FF0000"/>
                </a:solidFill>
              </a:rPr>
              <a:t>İŞVEREN PRİMİ</a:t>
            </a:r>
            <a:r>
              <a:rPr lang="tr-TR" dirty="0" smtClean="0"/>
              <a:t> </a:t>
            </a:r>
            <a:r>
              <a:rPr lang="tr-TR" sz="1596" b="1" dirty="0"/>
              <a:t>	</a:t>
            </a:r>
          </a:p>
          <a:p>
            <a:pPr lvl="2"/>
            <a:r>
              <a:rPr lang="tr-TR" sz="1596" b="1" dirty="0"/>
              <a:t>İşveren KVSK (%2)  </a:t>
            </a:r>
            <a:r>
              <a:rPr lang="tr-TR" sz="1596" dirty="0"/>
              <a:t>		:    </a:t>
            </a:r>
          </a:p>
          <a:p>
            <a:pPr lvl="2"/>
            <a:r>
              <a:rPr lang="tr-TR" sz="1596" b="1" dirty="0"/>
              <a:t>İşveren MYÖ (%11)</a:t>
            </a:r>
            <a:r>
              <a:rPr lang="tr-TR" sz="1596" dirty="0"/>
              <a:t>		:  </a:t>
            </a:r>
          </a:p>
          <a:p>
            <a:pPr lvl="2"/>
            <a:r>
              <a:rPr lang="tr-TR" sz="1596" b="1" dirty="0"/>
              <a:t>İşveren GSS Primi (%7,5)		</a:t>
            </a:r>
            <a:r>
              <a:rPr lang="tr-TR" sz="1596" dirty="0"/>
              <a:t>:</a:t>
            </a:r>
            <a:r>
              <a:rPr lang="tr-TR" sz="1596" b="1" dirty="0"/>
              <a:t>  </a:t>
            </a:r>
            <a:endParaRPr lang="tr-TR" sz="1596" dirty="0"/>
          </a:p>
          <a:p>
            <a:pPr lvl="2"/>
            <a:r>
              <a:rPr lang="tr-TR" sz="1596" b="1" dirty="0"/>
              <a:t>İşveren İşsizlik Primi (%2)		</a:t>
            </a:r>
            <a:r>
              <a:rPr lang="tr-TR" sz="1596" dirty="0"/>
              <a:t>:</a:t>
            </a:r>
            <a:r>
              <a:rPr lang="tr-TR" sz="1596" b="1" dirty="0"/>
              <a:t> </a:t>
            </a:r>
            <a:r>
              <a:rPr lang="tr-TR" sz="1596" dirty="0"/>
              <a:t>    </a:t>
            </a:r>
          </a:p>
          <a:p>
            <a:pPr marL="331744" lvl="1" indent="0">
              <a:buNone/>
            </a:pPr>
            <a:r>
              <a:rPr lang="tr-TR" sz="2104" dirty="0"/>
              <a:t>		  </a:t>
            </a:r>
            <a:r>
              <a:rPr lang="tr-TR" sz="2104" b="1" dirty="0" smtClean="0"/>
              <a:t>Toplam </a:t>
            </a:r>
            <a:r>
              <a:rPr lang="tr-TR" sz="2104" b="1" dirty="0"/>
              <a:t>	</a:t>
            </a:r>
            <a:r>
              <a:rPr lang="tr-TR" sz="2104" dirty="0"/>
              <a:t>	            </a:t>
            </a:r>
            <a:r>
              <a:rPr lang="tr-TR" sz="2104" b="1" dirty="0" smtClean="0"/>
              <a:t>1.240,30</a:t>
            </a:r>
            <a:endParaRPr lang="tr-TR" sz="2104" b="1" dirty="0"/>
          </a:p>
          <a:p>
            <a:pPr marL="331744" lvl="1" indent="0">
              <a:buNone/>
            </a:pPr>
            <a:r>
              <a:rPr lang="tr-TR" sz="2104" b="1" dirty="0"/>
              <a:t>	</a:t>
            </a:r>
            <a:endParaRPr lang="tr-TR" sz="1451" dirty="0"/>
          </a:p>
          <a:p>
            <a:endParaRPr lang="tr-TR" dirty="0"/>
          </a:p>
        </p:txBody>
      </p:sp>
      <p:sp>
        <p:nvSpPr>
          <p:cNvPr id="5" name="Slayt Numarası Yer Tutucusu 4"/>
          <p:cNvSpPr>
            <a:spLocks noGrp="1"/>
          </p:cNvSpPr>
          <p:nvPr>
            <p:ph type="sldNum" sz="quarter" idx="12"/>
          </p:nvPr>
        </p:nvSpPr>
        <p:spPr/>
        <p:txBody>
          <a:bodyPr/>
          <a:lstStyle/>
          <a:p>
            <a:pPr>
              <a:buClr>
                <a:srgbClr val="009999"/>
              </a:buClr>
              <a:defRPr/>
            </a:pPr>
            <a:fld id="{3793E8C8-BB67-45D1-9F1C-C50AAD81FC9F}" type="slidenum">
              <a:rPr lang="tr-TR" smtClean="0">
                <a:solidFill>
                  <a:srgbClr val="000000"/>
                </a:solidFill>
              </a:rPr>
              <a:pPr>
                <a:buClr>
                  <a:srgbClr val="009999"/>
                </a:buClr>
                <a:defRPr/>
              </a:pPr>
              <a:t>68</a:t>
            </a:fld>
            <a:endParaRPr lang="tr-TR">
              <a:solidFill>
                <a:srgbClr val="000000"/>
              </a:solidFill>
            </a:endParaRPr>
          </a:p>
        </p:txBody>
      </p:sp>
    </p:spTree>
    <p:extLst>
      <p:ext uri="{BB962C8B-B14F-4D97-AF65-F5344CB8AC3E}">
        <p14:creationId xmlns:p14="http://schemas.microsoft.com/office/powerpoint/2010/main" val="4271695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26234" y="233153"/>
            <a:ext cx="7886700" cy="1325563"/>
          </a:xfrm>
        </p:spPr>
        <p:txBody>
          <a:bodyPr>
            <a:normAutofit/>
          </a:bodyPr>
          <a:lstStyle/>
          <a:p>
            <a:r>
              <a:rPr lang="tr-TR" sz="3600" dirty="0" smtClean="0">
                <a:solidFill>
                  <a:schemeClr val="bg1"/>
                </a:solidFill>
              </a:rPr>
              <a:t>2022 yılı gelir vergisi hesaplaması örnek</a:t>
            </a:r>
            <a:endParaRPr lang="tr-TR" sz="3600" dirty="0">
              <a:solidFill>
                <a:schemeClr val="bg1"/>
              </a:solidFill>
            </a:endParaRPr>
          </a:p>
        </p:txBody>
      </p:sp>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8537" y="1558716"/>
            <a:ext cx="8616098" cy="4644121"/>
          </a:xfrm>
        </p:spPr>
      </p:pic>
      <p:sp>
        <p:nvSpPr>
          <p:cNvPr id="4" name="Slayt Numarası Yer Tutucusu 3"/>
          <p:cNvSpPr>
            <a:spLocks noGrp="1"/>
          </p:cNvSpPr>
          <p:nvPr>
            <p:ph type="sldNum" sz="quarter" idx="12"/>
          </p:nvPr>
        </p:nvSpPr>
        <p:spPr/>
        <p:txBody>
          <a:bodyPr/>
          <a:lstStyle/>
          <a:p>
            <a:fld id="{F01F3D7E-AC51-4D34-B066-A9501F56C695}" type="slidenum">
              <a:rPr lang="tr-TR" smtClean="0"/>
              <a:t>69</a:t>
            </a:fld>
            <a:endParaRPr lang="tr-TR"/>
          </a:p>
        </p:txBody>
      </p:sp>
    </p:spTree>
    <p:extLst>
      <p:ext uri="{BB962C8B-B14F-4D97-AF65-F5344CB8AC3E}">
        <p14:creationId xmlns:p14="http://schemas.microsoft.com/office/powerpoint/2010/main" val="2722417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01488" y="195446"/>
            <a:ext cx="7886700" cy="1325563"/>
          </a:xfrm>
        </p:spPr>
        <p:txBody>
          <a:bodyPr/>
          <a:lstStyle/>
          <a:p>
            <a:r>
              <a:rPr lang="tr-TR" dirty="0" smtClean="0">
                <a:solidFill>
                  <a:schemeClr val="bg1"/>
                </a:solidFill>
              </a:rPr>
              <a:t>Geçiş Sonrası Yapılan Sözleşmeler</a:t>
            </a:r>
            <a:endParaRPr lang="tr-TR" dirty="0">
              <a:solidFill>
                <a:schemeClr val="bg1"/>
              </a:solidFill>
            </a:endParaRPr>
          </a:p>
        </p:txBody>
      </p:sp>
      <p:sp>
        <p:nvSpPr>
          <p:cNvPr id="3" name="İçerik Yer Tutucusu 2"/>
          <p:cNvSpPr>
            <a:spLocks noGrp="1"/>
          </p:cNvSpPr>
          <p:nvPr>
            <p:ph sz="half" idx="1"/>
          </p:nvPr>
        </p:nvSpPr>
        <p:spPr>
          <a:xfrm>
            <a:off x="628650" y="1316576"/>
            <a:ext cx="7886700" cy="5039777"/>
          </a:xfrm>
        </p:spPr>
        <p:txBody>
          <a:bodyPr>
            <a:noAutofit/>
          </a:bodyPr>
          <a:lstStyle/>
          <a:p>
            <a:pPr algn="just"/>
            <a:r>
              <a:rPr lang="tr-TR" sz="2400" dirty="0">
                <a:latin typeface="Garamond" panose="02020404030301010803" pitchFamily="18" charset="0"/>
              </a:rPr>
              <a:t>696 sayılı KHK'nın 127 </a:t>
            </a:r>
            <a:r>
              <a:rPr lang="tr-TR" sz="2400" dirty="0" err="1">
                <a:latin typeface="Garamond" panose="02020404030301010803" pitchFamily="18" charset="0"/>
              </a:rPr>
              <a:t>nci</a:t>
            </a:r>
            <a:r>
              <a:rPr lang="tr-TR" sz="2400" dirty="0">
                <a:latin typeface="Garamond" panose="02020404030301010803" pitchFamily="18" charset="0"/>
              </a:rPr>
              <a:t> maddesiyle 375 sayılı KHK'ya eklenen geçici 25 inci </a:t>
            </a:r>
            <a:r>
              <a:rPr lang="tr-TR" sz="2400" dirty="0" smtClean="0">
                <a:latin typeface="Garamond" panose="02020404030301010803" pitchFamily="18" charset="0"/>
              </a:rPr>
              <a:t>maddesine dayanılarak </a:t>
            </a:r>
            <a:r>
              <a:rPr lang="tr-TR" sz="2400" dirty="0">
                <a:latin typeface="Garamond" panose="02020404030301010803" pitchFamily="18" charset="0"/>
              </a:rPr>
              <a:t>çıkarılan "Kamu Kurum ve Kuruluşlarında Personel Çalıştırılmasına Dayalı Hizmet </a:t>
            </a:r>
            <a:r>
              <a:rPr lang="tr-TR" sz="2400" dirty="0" smtClean="0">
                <a:latin typeface="Garamond" panose="02020404030301010803" pitchFamily="18" charset="0"/>
              </a:rPr>
              <a:t>Alımı Sözleşmeleri </a:t>
            </a:r>
            <a:r>
              <a:rPr lang="tr-TR" sz="2400" dirty="0">
                <a:latin typeface="Garamond" panose="02020404030301010803" pitchFamily="18" charset="0"/>
              </a:rPr>
              <a:t>Kapsamında Çalıştırılmakta Olan İşçilerin Sürekli İşçi Kadrolarına veya Mahalli </a:t>
            </a:r>
            <a:r>
              <a:rPr lang="tr-TR" sz="2400" dirty="0" smtClean="0">
                <a:latin typeface="Garamond" panose="02020404030301010803" pitchFamily="18" charset="0"/>
              </a:rPr>
              <a:t>İdare Şirketlerinde </a:t>
            </a:r>
            <a:r>
              <a:rPr lang="tr-TR" sz="2400" dirty="0">
                <a:latin typeface="Garamond" panose="02020404030301010803" pitchFamily="18" charset="0"/>
              </a:rPr>
              <a:t>İşçi Statüsüne Geçirilmesine İlişkin 375 sayılı Kanun Hükmünde Kararnamenin Geçici </a:t>
            </a:r>
            <a:r>
              <a:rPr lang="tr-TR" sz="2400" dirty="0" smtClean="0">
                <a:latin typeface="Garamond" panose="02020404030301010803" pitchFamily="18" charset="0"/>
              </a:rPr>
              <a:t>23 ve </a:t>
            </a:r>
            <a:r>
              <a:rPr lang="tr-TR" sz="2400" dirty="0">
                <a:latin typeface="Garamond" panose="02020404030301010803" pitchFamily="18" charset="0"/>
              </a:rPr>
              <a:t>Geçici 24 üncü Maddelerinin Uygulanmasına Dair Usul ve Esaslar" konulu </a:t>
            </a:r>
            <a:r>
              <a:rPr lang="tr-TR" sz="2400" b="1" dirty="0">
                <a:latin typeface="Garamond" panose="02020404030301010803" pitchFamily="18" charset="0"/>
              </a:rPr>
              <a:t>Tebliğ'in 21 </a:t>
            </a:r>
            <a:r>
              <a:rPr lang="tr-TR" sz="2400" b="1" dirty="0" smtClean="0">
                <a:latin typeface="Garamond" panose="02020404030301010803" pitchFamily="18" charset="0"/>
              </a:rPr>
              <a:t>inci maddesinde </a:t>
            </a:r>
            <a:r>
              <a:rPr lang="tr-TR" sz="2400" dirty="0">
                <a:latin typeface="Garamond" panose="02020404030301010803" pitchFamily="18" charset="0"/>
              </a:rPr>
              <a:t>yer alan düzenleme gereğince </a:t>
            </a:r>
            <a:r>
              <a:rPr lang="tr-TR" sz="2400" b="1" dirty="0">
                <a:latin typeface="Garamond" panose="02020404030301010803" pitchFamily="18" charset="0"/>
              </a:rPr>
              <a:t>geçişten önce toplu iş sözleşmesi bulunmaması </a:t>
            </a:r>
            <a:r>
              <a:rPr lang="tr-TR" sz="2400" dirty="0" smtClean="0">
                <a:latin typeface="Garamond" panose="02020404030301010803" pitchFamily="18" charset="0"/>
              </a:rPr>
              <a:t>halinde, işçilerin </a:t>
            </a:r>
            <a:r>
              <a:rPr lang="tr-TR" sz="2400" dirty="0">
                <a:latin typeface="Garamond" panose="02020404030301010803" pitchFamily="18" charset="0"/>
              </a:rPr>
              <a:t>ücretinin </a:t>
            </a:r>
            <a:r>
              <a:rPr lang="tr-TR" sz="2400" b="1" dirty="0">
                <a:latin typeface="Garamond" panose="02020404030301010803" pitchFamily="18" charset="0"/>
              </a:rPr>
              <a:t>işçi statüsüne geçirildiği tarihte </a:t>
            </a:r>
            <a:r>
              <a:rPr lang="tr-TR" sz="2400" dirty="0">
                <a:latin typeface="Garamond" panose="02020404030301010803" pitchFamily="18" charset="0"/>
              </a:rPr>
              <a:t>yürürlükte olan </a:t>
            </a:r>
            <a:r>
              <a:rPr lang="tr-TR" sz="2400" b="1" dirty="0">
                <a:latin typeface="Garamond" panose="02020404030301010803" pitchFamily="18" charset="0"/>
              </a:rPr>
              <a:t>bireysel iş sözleşmesindeki </a:t>
            </a:r>
            <a:r>
              <a:rPr lang="tr-TR" sz="2400" b="1" dirty="0" smtClean="0">
                <a:latin typeface="Garamond" panose="02020404030301010803" pitchFamily="18" charset="0"/>
              </a:rPr>
              <a:t>ücretlerinin esas </a:t>
            </a:r>
            <a:r>
              <a:rPr lang="tr-TR" sz="2400" b="1" dirty="0">
                <a:latin typeface="Garamond" panose="02020404030301010803" pitchFamily="18" charset="0"/>
              </a:rPr>
              <a:t>alınması</a:t>
            </a:r>
            <a:r>
              <a:rPr lang="tr-TR" sz="2400" dirty="0">
                <a:latin typeface="Garamond" panose="02020404030301010803" pitchFamily="18" charset="0"/>
              </a:rPr>
              <a:t>, geçiş işleminden önce yapılan ve geçişten sonra yararlanılmaya devam edilen toplu </a:t>
            </a:r>
            <a:r>
              <a:rPr lang="tr-TR" sz="2400" dirty="0" smtClean="0">
                <a:latin typeface="Garamond" panose="02020404030301010803" pitchFamily="18" charset="0"/>
              </a:rPr>
              <a:t>iş sözleşmesi </a:t>
            </a:r>
            <a:r>
              <a:rPr lang="tr-TR" sz="2400" dirty="0">
                <a:latin typeface="Garamond" panose="02020404030301010803" pitchFamily="18" charset="0"/>
              </a:rPr>
              <a:t>var ise toplu iş sözleşmesindeki </a:t>
            </a:r>
            <a:r>
              <a:rPr lang="tr-TR" sz="2400" b="1" dirty="0">
                <a:latin typeface="Garamond" panose="02020404030301010803" pitchFamily="18" charset="0"/>
              </a:rPr>
              <a:t>ücretlerin esas alınması </a:t>
            </a:r>
            <a:r>
              <a:rPr lang="tr-TR" sz="2400" dirty="0">
                <a:latin typeface="Garamond" panose="02020404030301010803" pitchFamily="18" charset="0"/>
              </a:rPr>
              <a:t>gerekmektedir.</a:t>
            </a:r>
          </a:p>
        </p:txBody>
      </p:sp>
      <p:sp>
        <p:nvSpPr>
          <p:cNvPr id="5" name="Slayt Numarası Yer Tutucusu 4"/>
          <p:cNvSpPr>
            <a:spLocks noGrp="1"/>
          </p:cNvSpPr>
          <p:nvPr>
            <p:ph type="sldNum" sz="quarter" idx="12"/>
          </p:nvPr>
        </p:nvSpPr>
        <p:spPr/>
        <p:txBody>
          <a:bodyPr/>
          <a:lstStyle/>
          <a:p>
            <a:fld id="{F01F3D7E-AC51-4D34-B066-A9501F56C695}" type="slidenum">
              <a:rPr lang="tr-TR" smtClean="0"/>
              <a:t>7</a:t>
            </a:fld>
            <a:endParaRPr lang="tr-TR"/>
          </a:p>
        </p:txBody>
      </p:sp>
    </p:spTree>
    <p:extLst>
      <p:ext uri="{BB962C8B-B14F-4D97-AF65-F5344CB8AC3E}">
        <p14:creationId xmlns:p14="http://schemas.microsoft.com/office/powerpoint/2010/main" val="17372477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3951" y="1423447"/>
            <a:ext cx="8251399" cy="4932906"/>
          </a:xfrm>
        </p:spPr>
      </p:pic>
      <p:sp>
        <p:nvSpPr>
          <p:cNvPr id="4" name="Slayt Numarası Yer Tutucusu 3"/>
          <p:cNvSpPr>
            <a:spLocks noGrp="1"/>
          </p:cNvSpPr>
          <p:nvPr>
            <p:ph type="sldNum" sz="quarter" idx="12"/>
          </p:nvPr>
        </p:nvSpPr>
        <p:spPr/>
        <p:txBody>
          <a:bodyPr/>
          <a:lstStyle/>
          <a:p>
            <a:fld id="{F01F3D7E-AC51-4D34-B066-A9501F56C695}" type="slidenum">
              <a:rPr lang="tr-TR" smtClean="0"/>
              <a:t>70</a:t>
            </a:fld>
            <a:endParaRPr lang="tr-TR"/>
          </a:p>
        </p:txBody>
      </p:sp>
    </p:spTree>
    <p:extLst>
      <p:ext uri="{BB962C8B-B14F-4D97-AF65-F5344CB8AC3E}">
        <p14:creationId xmlns:p14="http://schemas.microsoft.com/office/powerpoint/2010/main" val="15763410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26465" y="535777"/>
            <a:ext cx="8229600" cy="522507"/>
          </a:xfrm>
        </p:spPr>
        <p:txBody>
          <a:bodyPr>
            <a:normAutofit/>
          </a:bodyPr>
          <a:lstStyle/>
          <a:p>
            <a:r>
              <a:rPr lang="tr-TR" sz="2322" b="1" dirty="0">
                <a:solidFill>
                  <a:schemeClr val="bg1"/>
                </a:solidFill>
              </a:rPr>
              <a:t>REFERANS TİS HÜKÜMLERİNE GÖRE ÖRNEK ÜCRET HESABI</a:t>
            </a:r>
            <a:endParaRPr lang="tr-TR" b="1" dirty="0">
              <a:solidFill>
                <a:schemeClr val="bg1"/>
              </a:solidFill>
            </a:endParaRPr>
          </a:p>
        </p:txBody>
      </p:sp>
      <p:sp>
        <p:nvSpPr>
          <p:cNvPr id="7" name="İçerik Yer Tutucusu 6"/>
          <p:cNvSpPr>
            <a:spLocks noGrp="1"/>
          </p:cNvSpPr>
          <p:nvPr>
            <p:ph idx="1"/>
          </p:nvPr>
        </p:nvSpPr>
        <p:spPr>
          <a:xfrm>
            <a:off x="182941" y="1600226"/>
            <a:ext cx="8778118" cy="3952932"/>
          </a:xfrm>
        </p:spPr>
        <p:txBody>
          <a:bodyPr>
            <a:normAutofit fontScale="92500" lnSpcReduction="10000"/>
          </a:bodyPr>
          <a:lstStyle/>
          <a:p>
            <a:pPr marL="0" indent="0" algn="ctr">
              <a:buNone/>
            </a:pPr>
            <a:r>
              <a:rPr lang="tr-TR" sz="1741" b="1" dirty="0" smtClean="0"/>
              <a:t>2022 yılı için Gelir Vergisi Ücret İstisnası devreye konuldu – Asgari Geçim İndirimi Yürürlükten kalkmış oldu.</a:t>
            </a:r>
            <a:endParaRPr lang="tr-TR" sz="2612" b="1" dirty="0"/>
          </a:p>
          <a:p>
            <a:pPr marL="0" indent="0">
              <a:buNone/>
            </a:pPr>
            <a:r>
              <a:rPr lang="tr-TR" sz="1741" dirty="0"/>
              <a:t>	</a:t>
            </a:r>
            <a:r>
              <a:rPr lang="tr-TR" sz="2104" b="1" dirty="0"/>
              <a:t>	</a:t>
            </a:r>
            <a:r>
              <a:rPr lang="tr-TR" sz="1741" b="1" dirty="0">
                <a:solidFill>
                  <a:srgbClr val="FF0000"/>
                </a:solidFill>
              </a:rPr>
              <a:t>GELİR VERGİSİ</a:t>
            </a:r>
            <a:r>
              <a:rPr lang="tr-TR" sz="2104" b="1" dirty="0"/>
              <a:t> </a:t>
            </a:r>
          </a:p>
          <a:p>
            <a:pPr marL="331744" lvl="1" indent="0">
              <a:buNone/>
            </a:pPr>
            <a:r>
              <a:rPr lang="tr-TR" sz="1814" b="1" dirty="0" smtClean="0"/>
              <a:t>                 Brüt Toplam Kazanç</a:t>
            </a:r>
            <a:r>
              <a:rPr lang="tr-TR" sz="1814" b="1" dirty="0"/>
              <a:t>	</a:t>
            </a:r>
            <a:r>
              <a:rPr lang="tr-TR" sz="1814" dirty="0"/>
              <a:t>:  </a:t>
            </a:r>
            <a:r>
              <a:rPr lang="tr-TR" sz="2000" dirty="0" smtClean="0"/>
              <a:t>5.732,68 TL</a:t>
            </a:r>
          </a:p>
          <a:p>
            <a:pPr marL="331744" lvl="1" indent="0">
              <a:buNone/>
            </a:pPr>
            <a:r>
              <a:rPr lang="tr-TR" sz="2000" b="1" dirty="0" smtClean="0"/>
              <a:t>	     Sigorta Primi                   : </a:t>
            </a:r>
            <a:r>
              <a:rPr lang="tr-TR" sz="2000" dirty="0" smtClean="0"/>
              <a:t>-826,86 TL</a:t>
            </a:r>
          </a:p>
          <a:p>
            <a:pPr marL="331744" lvl="1" indent="0">
              <a:buNone/>
            </a:pPr>
            <a:r>
              <a:rPr lang="tr-TR" sz="2000" dirty="0" smtClean="0"/>
              <a:t>                </a:t>
            </a:r>
            <a:r>
              <a:rPr lang="tr-TR" sz="2000" b="1" dirty="0" smtClean="0"/>
              <a:t>Gelir Vergisi Matrahı</a:t>
            </a:r>
            <a:r>
              <a:rPr lang="tr-TR" sz="2000" dirty="0" smtClean="0"/>
              <a:t>      :5.732,68 TL – 826,86 TL </a:t>
            </a:r>
            <a:r>
              <a:rPr lang="tr-TR" sz="2000" b="1" dirty="0" smtClean="0"/>
              <a:t>= 4.905,82 TL</a:t>
            </a:r>
            <a:endParaRPr lang="tr-TR" sz="2000" b="1" dirty="0"/>
          </a:p>
          <a:p>
            <a:pPr lvl="2"/>
            <a:r>
              <a:rPr lang="tr-TR" sz="1814" b="1" dirty="0" smtClean="0"/>
              <a:t>Hesaplanan Gelir Vergisi%15)</a:t>
            </a:r>
            <a:r>
              <a:rPr lang="tr-TR" sz="1814" b="1" dirty="0"/>
              <a:t>	</a:t>
            </a:r>
            <a:r>
              <a:rPr lang="tr-TR" sz="1814" dirty="0"/>
              <a:t>:  </a:t>
            </a:r>
            <a:r>
              <a:rPr lang="tr-TR" sz="1814" dirty="0" smtClean="0"/>
              <a:t>735,87 TL</a:t>
            </a:r>
            <a:endParaRPr lang="tr-TR" sz="1814" dirty="0"/>
          </a:p>
          <a:p>
            <a:pPr lvl="2"/>
            <a:r>
              <a:rPr lang="tr-TR" sz="1814" b="1" dirty="0" smtClean="0"/>
              <a:t>Asgari Ücretin Vergisi</a:t>
            </a:r>
            <a:r>
              <a:rPr lang="tr-TR" sz="1814" dirty="0"/>
              <a:t>	</a:t>
            </a:r>
            <a:r>
              <a:rPr lang="tr-TR" sz="1814" dirty="0" smtClean="0"/>
              <a:t>:  638,01 TL</a:t>
            </a:r>
            <a:endParaRPr lang="tr-TR" sz="1814" dirty="0"/>
          </a:p>
          <a:p>
            <a:pPr lvl="2"/>
            <a:r>
              <a:rPr lang="tr-TR" sz="1814" b="1" dirty="0" smtClean="0"/>
              <a:t>İstisna Matrah</a:t>
            </a:r>
            <a:r>
              <a:rPr lang="tr-TR" sz="1814" dirty="0"/>
              <a:t>	</a:t>
            </a:r>
            <a:r>
              <a:rPr lang="tr-TR" sz="1814" dirty="0" smtClean="0"/>
              <a:t>                  :  4.253,40 TL </a:t>
            </a:r>
            <a:endParaRPr lang="tr-TR" sz="1814" dirty="0"/>
          </a:p>
          <a:p>
            <a:pPr lvl="2"/>
            <a:r>
              <a:rPr lang="tr-TR" sz="1814" b="1" dirty="0" smtClean="0"/>
              <a:t>Kesilecek Gelir Vergisi          : 97,86 TL</a:t>
            </a:r>
          </a:p>
          <a:p>
            <a:pPr lvl="2"/>
            <a:r>
              <a:rPr lang="tr-TR" sz="1814" b="1" dirty="0" smtClean="0"/>
              <a:t>Kesilecek Damga Vergisi</a:t>
            </a:r>
            <a:r>
              <a:rPr lang="tr-TR" sz="1814" b="1" dirty="0"/>
              <a:t>	</a:t>
            </a:r>
            <a:r>
              <a:rPr lang="tr-TR" sz="1814" b="1" dirty="0" smtClean="0"/>
              <a:t>: </a:t>
            </a:r>
            <a:r>
              <a:rPr lang="tr-TR" sz="1814" dirty="0" smtClean="0"/>
              <a:t>Damga Vergisi Matrahı=5.004 TL- 4905,82 TLX0.00759=</a:t>
            </a:r>
            <a:r>
              <a:rPr lang="tr-TR" sz="1814" b="1" dirty="0" smtClean="0"/>
              <a:t>0,74 TL       </a:t>
            </a:r>
          </a:p>
          <a:p>
            <a:pPr lvl="2"/>
            <a:r>
              <a:rPr lang="tr-TR" sz="2104" b="1" dirty="0" smtClean="0"/>
              <a:t>Net Ücret                        : </a:t>
            </a:r>
            <a:r>
              <a:rPr lang="tr-TR" sz="2104" dirty="0" smtClean="0"/>
              <a:t>97,86+0,74=98,6 TL</a:t>
            </a:r>
            <a:r>
              <a:rPr lang="tr-TR" sz="2104" b="1" dirty="0" smtClean="0"/>
              <a:t> </a:t>
            </a:r>
            <a:r>
              <a:rPr lang="tr-TR" sz="2104" b="1" dirty="0"/>
              <a:t>			</a:t>
            </a:r>
            <a:endParaRPr lang="tr-TR" sz="2104" b="1" dirty="0" smtClean="0"/>
          </a:p>
          <a:p>
            <a:pPr lvl="2"/>
            <a:r>
              <a:rPr lang="tr-TR" sz="2104" dirty="0" smtClean="0"/>
              <a:t>4905,82 – 98,6 TL = </a:t>
            </a:r>
            <a:r>
              <a:rPr lang="tr-TR" sz="2104" b="1" dirty="0" smtClean="0"/>
              <a:t>4.807,22 TL</a:t>
            </a:r>
            <a:endParaRPr lang="tr-TR" sz="1451" dirty="0"/>
          </a:p>
          <a:p>
            <a:endParaRPr lang="tr-TR" dirty="0"/>
          </a:p>
        </p:txBody>
      </p:sp>
      <p:sp>
        <p:nvSpPr>
          <p:cNvPr id="5" name="Slayt Numarası Yer Tutucusu 4"/>
          <p:cNvSpPr>
            <a:spLocks noGrp="1"/>
          </p:cNvSpPr>
          <p:nvPr>
            <p:ph type="sldNum" sz="quarter" idx="12"/>
          </p:nvPr>
        </p:nvSpPr>
        <p:spPr/>
        <p:txBody>
          <a:bodyPr/>
          <a:lstStyle/>
          <a:p>
            <a:pPr>
              <a:buClr>
                <a:srgbClr val="009999"/>
              </a:buClr>
              <a:defRPr/>
            </a:pPr>
            <a:fld id="{3793E8C8-BB67-45D1-9F1C-C50AAD81FC9F}" type="slidenum">
              <a:rPr lang="tr-TR" smtClean="0">
                <a:solidFill>
                  <a:srgbClr val="000000"/>
                </a:solidFill>
              </a:rPr>
              <a:pPr>
                <a:buClr>
                  <a:srgbClr val="009999"/>
                </a:buClr>
                <a:defRPr/>
              </a:pPr>
              <a:t>71</a:t>
            </a:fld>
            <a:endParaRPr lang="tr-TR">
              <a:solidFill>
                <a:srgbClr val="000000"/>
              </a:solidFill>
            </a:endParaRPr>
          </a:p>
        </p:txBody>
      </p:sp>
    </p:spTree>
    <p:extLst>
      <p:ext uri="{BB962C8B-B14F-4D97-AF65-F5344CB8AC3E}">
        <p14:creationId xmlns:p14="http://schemas.microsoft.com/office/powerpoint/2010/main" val="2876110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312863" y="571104"/>
            <a:ext cx="6732588" cy="494302"/>
          </a:xfrm>
          <a:prstGeom prst="rect">
            <a:avLst/>
          </a:prstGeom>
          <a:noFill/>
          <a:ln w="9525">
            <a:noFill/>
            <a:miter lim="800000"/>
            <a:headEnd/>
            <a:tailEnd/>
          </a:ln>
          <a:effectLst/>
        </p:spPr>
        <p:txBody>
          <a:bodyPr>
            <a:spAutoFit/>
          </a:bodyPr>
          <a:lstStyle/>
          <a:p>
            <a:pPr algn="ctr">
              <a:defRPr/>
            </a:pPr>
            <a:r>
              <a:rPr lang="tr-TR" sz="2612" dirty="0">
                <a:solidFill>
                  <a:schemeClr val="bg1"/>
                </a:solidFill>
                <a:effectLst>
                  <a:outerShdw blurRad="38100" dist="38100" dir="2700000" algn="tl">
                    <a:srgbClr val="C0C0C0"/>
                  </a:outerShdw>
                </a:effectLst>
                <a:latin typeface="+mj-lt"/>
              </a:rPr>
              <a:t>KIDEM TAZMİNATI  </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7173"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7174" name="5 Dikdörtgen"/>
          <p:cNvSpPr>
            <a:spLocks noChangeArrowheads="1"/>
          </p:cNvSpPr>
          <p:nvPr/>
        </p:nvSpPr>
        <p:spPr bwMode="auto">
          <a:xfrm>
            <a:off x="496445" y="2070482"/>
            <a:ext cx="8218932" cy="277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marL="331744" indent="-331744" algn="just" eaLnBrk="0" hangingPunct="0">
              <a:lnSpc>
                <a:spcPct val="150000"/>
              </a:lnSpc>
              <a:buClrTx/>
              <a:buFont typeface="Wingdings" panose="05000000000000000000" pitchFamily="2" charset="2"/>
              <a:buChar char="Ø"/>
            </a:pPr>
            <a:r>
              <a:rPr lang="tr-TR" altLang="tr-TR" sz="2322" b="0" dirty="0">
                <a:solidFill>
                  <a:srgbClr val="000000"/>
                </a:solidFill>
                <a:latin typeface="Garamond" panose="02020404030301010803" pitchFamily="18" charset="0"/>
              </a:rPr>
              <a:t>Kanunda belirlenen asgari çalışma süresini dolduran işçinin iş sözleşmesinin yine kanunda belirtilen nedenlerden biriyle son bulmasına bağlı olarak, işverence işçiye ya da ölümü halinde mirasçılarına ödenmesi gereken ve kendine özgü niteliği olan paradır.</a:t>
            </a:r>
            <a:endParaRPr lang="tr-TR" altLang="tr-TR" sz="2032" b="0" dirty="0">
              <a:solidFill>
                <a:srgbClr val="000000"/>
              </a:solidFill>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72</a:t>
            </a:fld>
            <a:endParaRPr lang="tr-TR" altLang="tr-TR">
              <a:solidFill>
                <a:srgbClr val="000000"/>
              </a:solidFill>
            </a:endParaRPr>
          </a:p>
        </p:txBody>
      </p:sp>
    </p:spTree>
    <p:extLst>
      <p:ext uri="{BB962C8B-B14F-4D97-AF65-F5344CB8AC3E}">
        <p14:creationId xmlns:p14="http://schemas.microsoft.com/office/powerpoint/2010/main" val="3027604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476375" y="595714"/>
            <a:ext cx="6732588" cy="449675"/>
          </a:xfrm>
          <a:prstGeom prst="rect">
            <a:avLst/>
          </a:prstGeom>
          <a:noFill/>
          <a:ln w="9525">
            <a:noFill/>
            <a:miter lim="800000"/>
            <a:headEnd/>
            <a:tailEnd/>
          </a:ln>
          <a:effectLst/>
        </p:spPr>
        <p:txBody>
          <a:bodyPr>
            <a:spAutoFit/>
          </a:bodyPr>
          <a:lstStyle/>
          <a:p>
            <a:pPr algn="ctr">
              <a:defRPr/>
            </a:pPr>
            <a:r>
              <a:rPr lang="tr-TR" sz="2322" dirty="0">
                <a:solidFill>
                  <a:schemeClr val="bg1"/>
                </a:solidFill>
                <a:effectLst>
                  <a:outerShdw blurRad="38100" dist="38100" dir="2700000" algn="tl">
                    <a:srgbClr val="C0C0C0"/>
                  </a:outerShdw>
                </a:effectLst>
                <a:latin typeface="+mj-lt"/>
              </a:rPr>
              <a:t>KIDEM TAZMİNATINA HAK KAZANMA KOŞULLARI  </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11269"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11270" name="5 Dikdörtgen"/>
          <p:cNvSpPr>
            <a:spLocks noChangeArrowheads="1"/>
          </p:cNvSpPr>
          <p:nvPr/>
        </p:nvSpPr>
        <p:spPr bwMode="auto">
          <a:xfrm>
            <a:off x="928690" y="1822062"/>
            <a:ext cx="7786687" cy="366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lgn="just" eaLnBrk="0" hangingPunct="0">
              <a:lnSpc>
                <a:spcPct val="150000"/>
              </a:lnSpc>
              <a:buClr>
                <a:srgbClr val="009999"/>
              </a:buClr>
              <a:buFont typeface="Arial" charset="0"/>
              <a:buAutoNum type="arabicPeriod"/>
            </a:pPr>
            <a:endParaRPr lang="tr-TR" altLang="tr-TR" sz="2032" dirty="0">
              <a:solidFill>
                <a:srgbClr val="000000"/>
              </a:solidFill>
            </a:endParaRPr>
          </a:p>
          <a:p>
            <a:pPr marL="331744" indent="-331744" algn="just" eaLnBrk="0" hangingPunct="0">
              <a:lnSpc>
                <a:spcPct val="150000"/>
              </a:lnSpc>
              <a:buClrTx/>
              <a:buFont typeface="Wingdings" panose="05000000000000000000" pitchFamily="2" charset="2"/>
              <a:buChar char="Ø"/>
            </a:pPr>
            <a:r>
              <a:rPr lang="tr-TR" altLang="tr-TR" sz="2032" b="0" dirty="0">
                <a:latin typeface="Garamond" panose="02020404030301010803" pitchFamily="18" charset="0"/>
              </a:rPr>
              <a:t>4857  sayılı İş Kanununa Tabi İşçi Olmak,</a:t>
            </a:r>
          </a:p>
          <a:p>
            <a:pPr marL="331744" indent="-331744" algn="just" eaLnBrk="0" hangingPunct="0">
              <a:lnSpc>
                <a:spcPct val="150000"/>
              </a:lnSpc>
              <a:buClr>
                <a:srgbClr val="009999"/>
              </a:buClr>
              <a:buFont typeface="Wingdings" panose="05000000000000000000" pitchFamily="2" charset="2"/>
              <a:buChar char="Ø"/>
            </a:pPr>
            <a:endParaRPr lang="tr-TR" altLang="tr-TR" sz="2032" b="0" dirty="0">
              <a:latin typeface="Garamond" panose="02020404030301010803" pitchFamily="18" charset="0"/>
            </a:endParaRPr>
          </a:p>
          <a:p>
            <a:pPr marL="331744" indent="-331744" algn="just" eaLnBrk="0" hangingPunct="0">
              <a:lnSpc>
                <a:spcPct val="150000"/>
              </a:lnSpc>
              <a:buClrTx/>
              <a:buFont typeface="Wingdings" panose="05000000000000000000" pitchFamily="2" charset="2"/>
              <a:buChar char="Ø"/>
            </a:pPr>
            <a:r>
              <a:rPr lang="tr-TR" altLang="tr-TR" sz="2032" b="0" dirty="0">
                <a:solidFill>
                  <a:srgbClr val="000000"/>
                </a:solidFill>
                <a:latin typeface="Garamond" panose="02020404030301010803" pitchFamily="18" charset="0"/>
              </a:rPr>
              <a:t>İşçinin İşyerinde En Az 1 Yıl Çalışmış Olması,</a:t>
            </a:r>
          </a:p>
          <a:p>
            <a:pPr marL="331744" indent="-331744" algn="just" eaLnBrk="0" hangingPunct="0">
              <a:lnSpc>
                <a:spcPct val="150000"/>
              </a:lnSpc>
              <a:buClr>
                <a:srgbClr val="009999"/>
              </a:buClr>
              <a:buFont typeface="Wingdings" panose="05000000000000000000" pitchFamily="2" charset="2"/>
              <a:buChar char="Ø"/>
            </a:pPr>
            <a:endParaRPr lang="tr-TR" altLang="tr-TR" sz="2032" b="0" dirty="0">
              <a:solidFill>
                <a:srgbClr val="000000"/>
              </a:solidFill>
              <a:latin typeface="Garamond" panose="02020404030301010803" pitchFamily="18" charset="0"/>
            </a:endParaRPr>
          </a:p>
          <a:p>
            <a:pPr marL="331744" indent="-331744" algn="just" eaLnBrk="0" hangingPunct="0">
              <a:lnSpc>
                <a:spcPct val="150000"/>
              </a:lnSpc>
              <a:buClrTx/>
              <a:buFont typeface="Wingdings" panose="05000000000000000000" pitchFamily="2" charset="2"/>
              <a:buChar char="Ø"/>
            </a:pPr>
            <a:r>
              <a:rPr lang="tr-TR" altLang="tr-TR" sz="2032" b="0" dirty="0">
                <a:solidFill>
                  <a:srgbClr val="000000"/>
                </a:solidFill>
                <a:latin typeface="Garamond" panose="02020404030301010803" pitchFamily="18" charset="0"/>
              </a:rPr>
              <a:t>İş Sözleşmesinin Belirli Nedenlerle Sona Ermesi.</a:t>
            </a:r>
          </a:p>
          <a:p>
            <a:pPr marL="207340" indent="-207340" algn="just" eaLnBrk="0" hangingPunct="0">
              <a:lnSpc>
                <a:spcPct val="200000"/>
              </a:lnSpc>
              <a:buClr>
                <a:srgbClr val="009999"/>
              </a:buClr>
              <a:buFont typeface="Wingdings" panose="05000000000000000000" pitchFamily="2" charset="2"/>
              <a:buChar char="Ø"/>
            </a:pPr>
            <a:endParaRPr lang="tr-TR" altLang="tr-TR" sz="1306" dirty="0">
              <a:solidFill>
                <a:srgbClr val="000000"/>
              </a:solidFill>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73</a:t>
            </a:fld>
            <a:endParaRPr lang="tr-TR" altLang="tr-TR">
              <a:solidFill>
                <a:srgbClr val="000000"/>
              </a:solidFill>
            </a:endParaRPr>
          </a:p>
        </p:txBody>
      </p:sp>
    </p:spTree>
    <p:extLst>
      <p:ext uri="{BB962C8B-B14F-4D97-AF65-F5344CB8AC3E}">
        <p14:creationId xmlns:p14="http://schemas.microsoft.com/office/powerpoint/2010/main" val="290506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542162" y="591195"/>
            <a:ext cx="6732588" cy="449675"/>
          </a:xfrm>
          <a:prstGeom prst="rect">
            <a:avLst/>
          </a:prstGeom>
          <a:noFill/>
          <a:ln w="9525">
            <a:noFill/>
            <a:miter lim="800000"/>
            <a:headEnd/>
            <a:tailEnd/>
          </a:ln>
          <a:effectLst/>
        </p:spPr>
        <p:txBody>
          <a:bodyPr>
            <a:spAutoFit/>
          </a:bodyPr>
          <a:lstStyle/>
          <a:p>
            <a:pPr algn="ctr">
              <a:defRPr/>
            </a:pPr>
            <a:r>
              <a:rPr lang="tr-TR" sz="2322" dirty="0">
                <a:solidFill>
                  <a:schemeClr val="bg1"/>
                </a:solidFill>
                <a:effectLst>
                  <a:outerShdw blurRad="38100" dist="38100" dir="2700000" algn="tl">
                    <a:srgbClr val="C0C0C0"/>
                  </a:outerShdw>
                </a:effectLst>
                <a:latin typeface="+mj-lt"/>
              </a:rPr>
              <a:t>KIDEM TAZMİNATINA HAK KAZANMA KOŞULLARI</a:t>
            </a: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7173"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7174" name="5 Dikdörtgen"/>
          <p:cNvSpPr>
            <a:spLocks noChangeArrowheads="1"/>
          </p:cNvSpPr>
          <p:nvPr/>
        </p:nvSpPr>
        <p:spPr bwMode="auto">
          <a:xfrm>
            <a:off x="1320888" y="2539568"/>
            <a:ext cx="8271182" cy="2522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lgn="ctr" eaLnBrk="0" hangingPunct="0">
              <a:buClr>
                <a:srgbClr val="009999"/>
              </a:buClr>
            </a:pPr>
            <a:endParaRPr lang="tr-TR" altLang="tr-TR" sz="2322" b="0" dirty="0">
              <a:solidFill>
                <a:srgbClr val="000000"/>
              </a:solidFill>
            </a:endParaRPr>
          </a:p>
          <a:p>
            <a:pPr marL="331744" indent="-331744" algn="just" eaLnBrk="0" hangingPunct="0">
              <a:buClrTx/>
              <a:buFont typeface="Wingdings" panose="05000000000000000000" pitchFamily="2" charset="2"/>
              <a:buChar char="Ø"/>
            </a:pPr>
            <a:r>
              <a:rPr lang="tr-TR" altLang="tr-TR" sz="2322" b="0" dirty="0">
                <a:latin typeface="Garamond" panose="02020404030301010803" pitchFamily="18" charset="0"/>
              </a:rPr>
              <a:t>Sözleşmenin İşçi Tarafından Feshi,</a:t>
            </a:r>
          </a:p>
          <a:p>
            <a:pPr marL="331744" indent="-331744" algn="just" eaLnBrk="0" hangingPunct="0">
              <a:buClrTx/>
              <a:buFont typeface="Wingdings" panose="05000000000000000000" pitchFamily="2" charset="2"/>
              <a:buChar char="Ø"/>
            </a:pPr>
            <a:endParaRPr lang="tr-TR" altLang="tr-TR" sz="2322" b="0" dirty="0">
              <a:latin typeface="Garamond" panose="02020404030301010803" pitchFamily="18" charset="0"/>
            </a:endParaRPr>
          </a:p>
          <a:p>
            <a:pPr marL="331744" indent="-331744" algn="just" eaLnBrk="0" hangingPunct="0">
              <a:buClrTx/>
              <a:buFont typeface="Wingdings" panose="05000000000000000000" pitchFamily="2" charset="2"/>
              <a:buChar char="Ø"/>
            </a:pPr>
            <a:r>
              <a:rPr lang="tr-TR" altLang="tr-TR" sz="2322" b="0" dirty="0">
                <a:solidFill>
                  <a:srgbClr val="000000"/>
                </a:solidFill>
                <a:latin typeface="Garamond" panose="02020404030301010803" pitchFamily="18" charset="0"/>
              </a:rPr>
              <a:t>Sözleşmenin İşveren tarafından Feshi,</a:t>
            </a:r>
          </a:p>
          <a:p>
            <a:pPr marL="331744" indent="-331744" algn="just" eaLnBrk="0" hangingPunct="0">
              <a:buClrTx/>
              <a:buFont typeface="Wingdings" panose="05000000000000000000" pitchFamily="2" charset="2"/>
              <a:buChar char="Ø"/>
            </a:pPr>
            <a:endParaRPr lang="tr-TR" altLang="tr-TR" sz="2322" b="0" dirty="0">
              <a:solidFill>
                <a:srgbClr val="000000"/>
              </a:solidFill>
              <a:latin typeface="Garamond" panose="02020404030301010803" pitchFamily="18" charset="0"/>
            </a:endParaRPr>
          </a:p>
          <a:p>
            <a:pPr marL="331744" indent="-331744" algn="just" eaLnBrk="0" hangingPunct="0">
              <a:buClrTx/>
              <a:buFont typeface="Wingdings" panose="05000000000000000000" pitchFamily="2" charset="2"/>
              <a:buChar char="Ø"/>
            </a:pPr>
            <a:r>
              <a:rPr lang="tr-TR" altLang="tr-TR" sz="2322" b="0" dirty="0">
                <a:solidFill>
                  <a:srgbClr val="000000"/>
                </a:solidFill>
                <a:latin typeface="Garamond" panose="02020404030301010803" pitchFamily="18" charset="0"/>
              </a:rPr>
              <a:t>İşçinin Ölümü.</a:t>
            </a:r>
          </a:p>
          <a:p>
            <a:pPr algn="just" eaLnBrk="0" hangingPunct="0">
              <a:buClr>
                <a:srgbClr val="009999"/>
              </a:buClr>
            </a:pPr>
            <a:endParaRPr lang="tr-TR" altLang="tr-TR" sz="2322" b="0" dirty="0">
              <a:solidFill>
                <a:srgbClr val="000000"/>
              </a:solidFill>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74</a:t>
            </a:fld>
            <a:endParaRPr lang="tr-TR" altLang="tr-TR">
              <a:solidFill>
                <a:srgbClr val="000000"/>
              </a:solidFill>
            </a:endParaRPr>
          </a:p>
        </p:txBody>
      </p:sp>
    </p:spTree>
    <p:extLst>
      <p:ext uri="{BB962C8B-B14F-4D97-AF65-F5344CB8AC3E}">
        <p14:creationId xmlns:p14="http://schemas.microsoft.com/office/powerpoint/2010/main" val="1809728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405002" y="604859"/>
            <a:ext cx="6732588" cy="449675"/>
          </a:xfrm>
          <a:prstGeom prst="rect">
            <a:avLst/>
          </a:prstGeom>
          <a:noFill/>
          <a:ln w="9525">
            <a:noFill/>
            <a:miter lim="800000"/>
            <a:headEnd/>
            <a:tailEnd/>
          </a:ln>
          <a:effectLst/>
        </p:spPr>
        <p:txBody>
          <a:bodyPr>
            <a:spAutoFit/>
          </a:bodyPr>
          <a:lstStyle/>
          <a:p>
            <a:pPr algn="ctr">
              <a:defRPr/>
            </a:pPr>
            <a:r>
              <a:rPr lang="tr-TR" sz="2322" dirty="0">
                <a:solidFill>
                  <a:schemeClr val="bg1"/>
                </a:solidFill>
                <a:effectLst>
                  <a:outerShdw blurRad="38100" dist="38100" dir="2700000" algn="tl">
                    <a:srgbClr val="C0C0C0"/>
                  </a:outerShdw>
                </a:effectLst>
                <a:latin typeface="+mj-lt"/>
              </a:rPr>
              <a:t>İŞ SÖZLEŞMESİNİN İŞÇİ TARAFINDAN FESHİ </a:t>
            </a: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7173"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7174" name="5 Dikdörtgen"/>
          <p:cNvSpPr>
            <a:spLocks noChangeArrowheads="1"/>
          </p:cNvSpPr>
          <p:nvPr/>
        </p:nvSpPr>
        <p:spPr bwMode="auto">
          <a:xfrm>
            <a:off x="444195" y="1822062"/>
            <a:ext cx="8271182" cy="438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lgn="ctr" eaLnBrk="0" hangingPunct="0">
              <a:buClr>
                <a:srgbClr val="009999"/>
              </a:buClr>
            </a:pPr>
            <a:endParaRPr lang="tr-TR" altLang="tr-TR" sz="2322" b="0" dirty="0">
              <a:solidFill>
                <a:srgbClr val="000000"/>
              </a:solidFill>
            </a:endParaRPr>
          </a:p>
          <a:p>
            <a:pPr marL="331744" indent="-331744" algn="just" eaLnBrk="0" hangingPunct="0">
              <a:buClrTx/>
              <a:buFont typeface="Wingdings" panose="05000000000000000000" pitchFamily="2" charset="2"/>
              <a:buChar char="Ø"/>
            </a:pPr>
            <a:r>
              <a:rPr lang="tr-TR" altLang="tr-TR" sz="2322" b="0" dirty="0">
                <a:latin typeface="Garamond" panose="02020404030301010803" pitchFamily="18" charset="0"/>
              </a:rPr>
              <a:t>4857/24 </a:t>
            </a:r>
            <a:r>
              <a:rPr lang="tr-TR" altLang="tr-TR" sz="2322" b="0" dirty="0" err="1">
                <a:latin typeface="Garamond" panose="02020404030301010803" pitchFamily="18" charset="0"/>
              </a:rPr>
              <a:t>md.</a:t>
            </a:r>
            <a:r>
              <a:rPr lang="tr-TR" altLang="tr-TR" sz="2322" b="0" dirty="0">
                <a:latin typeface="Garamond" panose="02020404030301010803" pitchFamily="18" charset="0"/>
              </a:rPr>
              <a:t> İşçinin Haklı Nedenle Feshi,</a:t>
            </a:r>
          </a:p>
          <a:p>
            <a:pPr algn="just" eaLnBrk="0" hangingPunct="0">
              <a:buClrTx/>
            </a:pPr>
            <a:endParaRPr lang="tr-TR" altLang="tr-TR" sz="2322" b="0" dirty="0">
              <a:latin typeface="Garamond" panose="02020404030301010803" pitchFamily="18" charset="0"/>
            </a:endParaRPr>
          </a:p>
          <a:p>
            <a:pPr marL="331744" indent="-331744" algn="just" eaLnBrk="0" hangingPunct="0">
              <a:buClrTx/>
              <a:buFont typeface="Wingdings" panose="05000000000000000000" pitchFamily="2" charset="2"/>
              <a:buChar char="Ø"/>
            </a:pPr>
            <a:r>
              <a:rPr lang="tr-TR" altLang="tr-TR" sz="2322" b="0" dirty="0">
                <a:latin typeface="Garamond" panose="02020404030301010803" pitchFamily="18" charset="0"/>
              </a:rPr>
              <a:t>Askerlik Nedeniyle Fesih,</a:t>
            </a:r>
          </a:p>
          <a:p>
            <a:pPr marL="331744" indent="-331744" algn="just" eaLnBrk="0" hangingPunct="0">
              <a:buClrTx/>
              <a:buFont typeface="Wingdings" panose="05000000000000000000" pitchFamily="2" charset="2"/>
              <a:buChar char="Ø"/>
            </a:pPr>
            <a:endParaRPr lang="tr-TR" altLang="tr-TR" sz="2322" b="0" dirty="0">
              <a:latin typeface="Garamond" panose="02020404030301010803" pitchFamily="18" charset="0"/>
            </a:endParaRPr>
          </a:p>
          <a:p>
            <a:pPr marL="331744" indent="-331744" algn="just" eaLnBrk="0" hangingPunct="0">
              <a:lnSpc>
                <a:spcPct val="150000"/>
              </a:lnSpc>
              <a:buClrTx/>
              <a:buFont typeface="Wingdings" panose="05000000000000000000" pitchFamily="2" charset="2"/>
              <a:buChar char="Ø"/>
            </a:pPr>
            <a:r>
              <a:rPr lang="tr-TR" altLang="tr-TR" sz="2322" b="0" dirty="0">
                <a:latin typeface="Garamond" panose="02020404030301010803" pitchFamily="18" charset="0"/>
              </a:rPr>
              <a:t>Emeklilik, Yaşlılık veya Toptan Ödeme Almak Amacıyla Sözleşmenin Feshi,</a:t>
            </a:r>
          </a:p>
          <a:p>
            <a:pPr marL="331744" indent="-331744" algn="just" eaLnBrk="0" hangingPunct="0">
              <a:buClrTx/>
              <a:buFont typeface="Wingdings" panose="05000000000000000000" pitchFamily="2" charset="2"/>
              <a:buChar char="Ø"/>
            </a:pPr>
            <a:endParaRPr lang="tr-TR" altLang="tr-TR" sz="2322" b="0" dirty="0">
              <a:latin typeface="Garamond" panose="02020404030301010803" pitchFamily="18" charset="0"/>
            </a:endParaRPr>
          </a:p>
          <a:p>
            <a:pPr marL="331744" indent="-331744" algn="just" eaLnBrk="0" hangingPunct="0">
              <a:buClrTx/>
              <a:buFont typeface="Wingdings" panose="05000000000000000000" pitchFamily="2" charset="2"/>
              <a:buChar char="Ø"/>
            </a:pPr>
            <a:r>
              <a:rPr lang="tr-TR" altLang="tr-TR" sz="2322" b="0" dirty="0">
                <a:latin typeface="Garamond" panose="02020404030301010803" pitchFamily="18" charset="0"/>
              </a:rPr>
              <a:t>Kadın İşçinin Evlilik Nedeniyle Feshi,</a:t>
            </a:r>
          </a:p>
          <a:p>
            <a:pPr marL="331744" indent="-331744" algn="just" eaLnBrk="0" hangingPunct="0">
              <a:buClrTx/>
              <a:buFont typeface="Wingdings" panose="05000000000000000000" pitchFamily="2" charset="2"/>
              <a:buChar char="Ø"/>
            </a:pPr>
            <a:endParaRPr lang="tr-TR" altLang="tr-TR" sz="2322" b="0" dirty="0">
              <a:solidFill>
                <a:srgbClr val="000000"/>
              </a:solidFill>
            </a:endParaRPr>
          </a:p>
          <a:p>
            <a:pPr algn="just" eaLnBrk="0" hangingPunct="0">
              <a:buClr>
                <a:srgbClr val="009999"/>
              </a:buClr>
            </a:pPr>
            <a:endParaRPr lang="tr-TR" altLang="tr-TR" sz="2322" b="0" dirty="0">
              <a:solidFill>
                <a:srgbClr val="000000"/>
              </a:solidFill>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75</a:t>
            </a:fld>
            <a:endParaRPr lang="tr-TR" altLang="tr-TR">
              <a:solidFill>
                <a:srgbClr val="000000"/>
              </a:solidFill>
            </a:endParaRPr>
          </a:p>
        </p:txBody>
      </p:sp>
    </p:spTree>
    <p:extLst>
      <p:ext uri="{BB962C8B-B14F-4D97-AF65-F5344CB8AC3E}">
        <p14:creationId xmlns:p14="http://schemas.microsoft.com/office/powerpoint/2010/main" val="175659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410835" y="607452"/>
            <a:ext cx="6732588" cy="449675"/>
          </a:xfrm>
          <a:prstGeom prst="rect">
            <a:avLst/>
          </a:prstGeom>
          <a:noFill/>
          <a:ln w="9525">
            <a:noFill/>
            <a:miter lim="800000"/>
            <a:headEnd/>
            <a:tailEnd/>
          </a:ln>
          <a:effectLst/>
        </p:spPr>
        <p:txBody>
          <a:bodyPr>
            <a:spAutoFit/>
          </a:bodyPr>
          <a:lstStyle/>
          <a:p>
            <a:pPr algn="ctr">
              <a:defRPr/>
            </a:pPr>
            <a:r>
              <a:rPr lang="tr-TR" sz="2322" dirty="0">
                <a:solidFill>
                  <a:schemeClr val="bg1"/>
                </a:solidFill>
                <a:effectLst>
                  <a:outerShdw blurRad="38100" dist="38100" dir="2700000" algn="tl">
                    <a:srgbClr val="C0C0C0"/>
                  </a:outerShdw>
                </a:effectLst>
                <a:latin typeface="+mj-lt"/>
              </a:rPr>
              <a:t>İŞ SÖZLEŞMESİNİN İŞVEREN TARAFINDAN FESHİ</a:t>
            </a: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7173"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7174" name="5 Dikdörtgen"/>
          <p:cNvSpPr>
            <a:spLocks noChangeArrowheads="1"/>
          </p:cNvSpPr>
          <p:nvPr/>
        </p:nvSpPr>
        <p:spPr bwMode="auto">
          <a:xfrm>
            <a:off x="444195" y="1822062"/>
            <a:ext cx="8271182" cy="323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lgn="ctr" eaLnBrk="0" hangingPunct="0">
              <a:buClr>
                <a:srgbClr val="009999"/>
              </a:buClr>
            </a:pPr>
            <a:endParaRPr lang="tr-TR" altLang="tr-TR" sz="2322" b="0" dirty="0">
              <a:solidFill>
                <a:srgbClr val="000000"/>
              </a:solidFill>
            </a:endParaRPr>
          </a:p>
          <a:p>
            <a:pPr marL="331744" indent="-331744" algn="just" eaLnBrk="0" hangingPunct="0">
              <a:buClrTx/>
              <a:buFont typeface="Wingdings" panose="05000000000000000000" pitchFamily="2" charset="2"/>
              <a:buChar char="Ø"/>
            </a:pPr>
            <a:r>
              <a:rPr lang="tr-TR" altLang="tr-TR" sz="2322" b="0" dirty="0"/>
              <a:t>4857/25-I Sağlık </a:t>
            </a:r>
            <a:r>
              <a:rPr lang="tr-TR" altLang="tr-TR" sz="2322" b="0" dirty="0" smtClean="0"/>
              <a:t>sebepleri ile </a:t>
            </a:r>
            <a:r>
              <a:rPr lang="tr-TR" altLang="tr-TR" sz="2322" b="0" dirty="0"/>
              <a:t>Feshi,</a:t>
            </a:r>
          </a:p>
          <a:p>
            <a:pPr algn="just" eaLnBrk="0" hangingPunct="0">
              <a:buClrTx/>
            </a:pPr>
            <a:endParaRPr lang="tr-TR" altLang="tr-TR" sz="2322" b="0" dirty="0"/>
          </a:p>
          <a:p>
            <a:pPr marL="331744" indent="-331744" algn="just" eaLnBrk="0" hangingPunct="0">
              <a:buClrTx/>
              <a:buFont typeface="Wingdings" panose="05000000000000000000" pitchFamily="2" charset="2"/>
              <a:buChar char="Ø"/>
            </a:pPr>
            <a:r>
              <a:rPr lang="tr-TR" altLang="tr-TR" sz="2322" b="0" dirty="0"/>
              <a:t>4857/17 Bildirimli Fesih,</a:t>
            </a:r>
          </a:p>
          <a:p>
            <a:pPr marL="331744" indent="-331744" algn="just" eaLnBrk="0" hangingPunct="0">
              <a:buClrTx/>
              <a:buFont typeface="Wingdings" panose="05000000000000000000" pitchFamily="2" charset="2"/>
              <a:buChar char="Ø"/>
            </a:pPr>
            <a:endParaRPr lang="tr-TR" altLang="tr-TR" sz="2322" b="0" dirty="0"/>
          </a:p>
          <a:p>
            <a:pPr marL="331744" indent="-331744" algn="just" eaLnBrk="0" hangingPunct="0">
              <a:buClrTx/>
              <a:buFont typeface="Wingdings" panose="05000000000000000000" pitchFamily="2" charset="2"/>
              <a:buChar char="Ø"/>
            </a:pPr>
            <a:r>
              <a:rPr lang="tr-TR" altLang="tr-TR" sz="2322" b="0" dirty="0"/>
              <a:t>4857/25-III Zorlayıcı Nedenler,</a:t>
            </a:r>
          </a:p>
          <a:p>
            <a:pPr marL="331744" indent="-331744" algn="just" eaLnBrk="0" hangingPunct="0">
              <a:buClrTx/>
              <a:buFont typeface="Wingdings" panose="05000000000000000000" pitchFamily="2" charset="2"/>
              <a:buChar char="Ø"/>
            </a:pPr>
            <a:endParaRPr lang="tr-TR" altLang="tr-TR" sz="2322" b="0" dirty="0"/>
          </a:p>
          <a:p>
            <a:pPr marL="331744" indent="-331744" algn="just" eaLnBrk="0" hangingPunct="0">
              <a:buClrTx/>
              <a:buFont typeface="Wingdings" panose="05000000000000000000" pitchFamily="2" charset="2"/>
              <a:buChar char="Ø"/>
            </a:pPr>
            <a:r>
              <a:rPr lang="tr-TR" altLang="tr-TR" sz="2322" b="0" dirty="0"/>
              <a:t>4857/25-IV Gözaltına Alınma Hali.</a:t>
            </a:r>
            <a:endParaRPr lang="tr-TR" altLang="tr-TR" sz="2322" b="0" dirty="0">
              <a:solidFill>
                <a:srgbClr val="000000"/>
              </a:solidFill>
            </a:endParaRPr>
          </a:p>
          <a:p>
            <a:pPr algn="just" eaLnBrk="0" hangingPunct="0">
              <a:buClr>
                <a:srgbClr val="009999"/>
              </a:buClr>
            </a:pPr>
            <a:endParaRPr lang="tr-TR" altLang="tr-TR" sz="2322" b="0" dirty="0">
              <a:solidFill>
                <a:srgbClr val="000000"/>
              </a:solidFill>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76</a:t>
            </a:fld>
            <a:endParaRPr lang="tr-TR" altLang="tr-TR">
              <a:solidFill>
                <a:srgbClr val="000000"/>
              </a:solidFill>
            </a:endParaRPr>
          </a:p>
        </p:txBody>
      </p:sp>
    </p:spTree>
    <p:extLst>
      <p:ext uri="{BB962C8B-B14F-4D97-AF65-F5344CB8AC3E}">
        <p14:creationId xmlns:p14="http://schemas.microsoft.com/office/powerpoint/2010/main" val="4148759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254088" y="559138"/>
            <a:ext cx="7733104" cy="494302"/>
          </a:xfrm>
          <a:prstGeom prst="rect">
            <a:avLst/>
          </a:prstGeom>
          <a:noFill/>
          <a:ln w="9525">
            <a:noFill/>
            <a:miter lim="800000"/>
            <a:headEnd/>
            <a:tailEnd/>
          </a:ln>
          <a:effectLst/>
        </p:spPr>
        <p:txBody>
          <a:bodyPr wrap="square">
            <a:spAutoFit/>
          </a:bodyPr>
          <a:lstStyle/>
          <a:p>
            <a:pPr algn="ctr">
              <a:defRPr/>
            </a:pPr>
            <a:r>
              <a:rPr lang="tr-TR" sz="2612" dirty="0">
                <a:solidFill>
                  <a:schemeClr val="bg1"/>
                </a:solidFill>
                <a:effectLst>
                  <a:outerShdw blurRad="38100" dist="38100" dir="2700000" algn="tl">
                    <a:srgbClr val="C0C0C0"/>
                  </a:outerShdw>
                </a:effectLst>
                <a:latin typeface="+mj-lt"/>
              </a:rPr>
              <a:t>KIDEME ESAS ÇALIŞMA SÜRESİNİN HESAPLANMASI</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19461"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500065" y="1822063"/>
            <a:ext cx="8356493" cy="3197157"/>
          </a:xfrm>
          <a:prstGeom prst="rect">
            <a:avLst/>
          </a:prstGeom>
        </p:spPr>
        <p:txBody>
          <a:bodyPr wrap="square">
            <a:spAutoFit/>
          </a:bodyPr>
          <a:lstStyle/>
          <a:p>
            <a:pPr algn="just">
              <a:lnSpc>
                <a:spcPct val="80000"/>
              </a:lnSpc>
              <a:spcBef>
                <a:spcPct val="20000"/>
              </a:spcBef>
              <a:buClr>
                <a:srgbClr val="009999"/>
              </a:buClr>
              <a:buFont typeface="Wingdings" panose="05000000000000000000" pitchFamily="2" charset="2"/>
              <a:buNone/>
              <a:defRPr/>
            </a:pPr>
            <a:endParaRPr lang="tr-TR" sz="2612" dirty="0">
              <a:solidFill>
                <a:srgbClr val="000000"/>
              </a:solidFill>
            </a:endParaRPr>
          </a:p>
          <a:p>
            <a:pPr marL="331744" indent="-331744" algn="just">
              <a:lnSpc>
                <a:spcPct val="150000"/>
              </a:lnSpc>
              <a:spcBef>
                <a:spcPct val="20000"/>
              </a:spcBef>
              <a:buFont typeface="Wingdings" panose="05000000000000000000" pitchFamily="2" charset="2"/>
              <a:buChar char="Ø"/>
              <a:defRPr/>
            </a:pPr>
            <a:r>
              <a:rPr lang="tr-TR" sz="2032" dirty="0">
                <a:solidFill>
                  <a:srgbClr val="000000"/>
                </a:solidFill>
                <a:latin typeface="Garamond" panose="02020404030301010803" pitchFamily="18" charset="0"/>
              </a:rPr>
              <a:t>Kıdem tazminatına hak kazanan işçinin tazminatının hesaplaması için öncelikle tazminata esas çalışma süresinin çıkarılması gerekmektedir. </a:t>
            </a:r>
          </a:p>
          <a:p>
            <a:pPr marL="331744" indent="-331744" algn="just">
              <a:lnSpc>
                <a:spcPct val="80000"/>
              </a:lnSpc>
              <a:spcBef>
                <a:spcPct val="20000"/>
              </a:spcBef>
              <a:buFont typeface="Wingdings" panose="05000000000000000000" pitchFamily="2" charset="2"/>
              <a:buChar char="Ø"/>
              <a:defRPr/>
            </a:pPr>
            <a:endParaRPr lang="tr-TR" sz="2032" dirty="0">
              <a:solidFill>
                <a:srgbClr val="000000"/>
              </a:solidFill>
              <a:latin typeface="Garamond" panose="02020404030301010803" pitchFamily="18" charset="0"/>
            </a:endParaRPr>
          </a:p>
          <a:p>
            <a:pPr marL="331744" indent="-331744" algn="just">
              <a:lnSpc>
                <a:spcPct val="150000"/>
              </a:lnSpc>
              <a:spcBef>
                <a:spcPct val="20000"/>
              </a:spcBef>
              <a:buFont typeface="Wingdings" panose="05000000000000000000" pitchFamily="2" charset="2"/>
              <a:buChar char="Ø"/>
              <a:defRPr/>
            </a:pPr>
            <a:r>
              <a:rPr lang="tr-TR" sz="2032" dirty="0">
                <a:solidFill>
                  <a:srgbClr val="000000"/>
                </a:solidFill>
                <a:latin typeface="Garamond" panose="02020404030301010803" pitchFamily="18" charset="0"/>
              </a:rPr>
              <a:t>Kıdeme esas hizmet süresi, işçinin (iş sözleşmesinin yapılma tarihi değil) fiilen işe başlama tarihi ile iş sözleşmesinin sona erdiği tarih arasındaki süre olarak tanımlanabilir. </a:t>
            </a: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77</a:t>
            </a:fld>
            <a:endParaRPr lang="tr-TR" altLang="tr-TR">
              <a:solidFill>
                <a:srgbClr val="000000"/>
              </a:solidFill>
            </a:endParaRPr>
          </a:p>
        </p:txBody>
      </p:sp>
    </p:spTree>
    <p:extLst>
      <p:ext uri="{BB962C8B-B14F-4D97-AF65-F5344CB8AC3E}">
        <p14:creationId xmlns:p14="http://schemas.microsoft.com/office/powerpoint/2010/main" val="3236487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976117" y="558622"/>
            <a:ext cx="7733104" cy="449675"/>
          </a:xfrm>
          <a:prstGeom prst="rect">
            <a:avLst/>
          </a:prstGeom>
          <a:noFill/>
          <a:ln w="9525">
            <a:noFill/>
            <a:miter lim="800000"/>
            <a:headEnd/>
            <a:tailEnd/>
          </a:ln>
          <a:effectLst/>
        </p:spPr>
        <p:txBody>
          <a:bodyPr wrap="square">
            <a:spAutoFit/>
          </a:bodyPr>
          <a:lstStyle/>
          <a:p>
            <a:pPr algn="ctr">
              <a:defRPr/>
            </a:pPr>
            <a:r>
              <a:rPr lang="tr-TR" sz="2322" dirty="0">
                <a:solidFill>
                  <a:schemeClr val="bg1"/>
                </a:solidFill>
                <a:effectLst>
                  <a:outerShdw blurRad="38100" dist="38100" dir="2700000" algn="tl">
                    <a:srgbClr val="C0C0C0"/>
                  </a:outerShdw>
                </a:effectLst>
              </a:rPr>
              <a:t>KIDEME ESAS ÇALIŞMA SÜRESİNİN HESAPLANMASI</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21509"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235192" y="1822063"/>
            <a:ext cx="8830369" cy="2906758"/>
          </a:xfrm>
          <a:prstGeom prst="rect">
            <a:avLst/>
          </a:prstGeom>
        </p:spPr>
        <p:txBody>
          <a:bodyPr wrap="square">
            <a:spAutoFit/>
          </a:bodyPr>
          <a:lstStyle/>
          <a:p>
            <a:pPr marL="248808" indent="-248808" algn="just" eaLnBrk="0" hangingPunct="0">
              <a:buFont typeface="Wingdings" panose="05000000000000000000" pitchFamily="2" charset="2"/>
              <a:buChar char="Ø"/>
              <a:defRPr/>
            </a:pPr>
            <a:r>
              <a:rPr lang="tr-TR" sz="2032" kern="0" spc="-73" dirty="0">
                <a:solidFill>
                  <a:srgbClr val="000000"/>
                </a:solidFill>
                <a:latin typeface="Garamond" panose="02020404030301010803" pitchFamily="18" charset="0"/>
              </a:rPr>
              <a:t>Kıdeme esas çalışma süresinin hesaplanmasında, fiilen çalışılan sürelerle aşağıda belirtilen süreler de çalışılmış gibi dikkate alınır. </a:t>
            </a:r>
          </a:p>
          <a:p>
            <a:pPr marL="248808" indent="-248808" eaLnBrk="0" hangingPunct="0">
              <a:buFont typeface="Wingdings" panose="05000000000000000000" pitchFamily="2" charset="2"/>
              <a:buChar char="Ø"/>
              <a:defRPr/>
            </a:pPr>
            <a:endParaRPr lang="tr-TR" sz="2032" dirty="0">
              <a:solidFill>
                <a:srgbClr val="000000"/>
              </a:solidFill>
              <a:latin typeface="Garamond" panose="02020404030301010803" pitchFamily="18" charset="0"/>
            </a:endParaRPr>
          </a:p>
          <a:p>
            <a:pPr marL="248808" indent="-248808" eaLnBrk="0" hangingPunct="0">
              <a:buFont typeface="Wingdings" panose="05000000000000000000" pitchFamily="2" charset="2"/>
              <a:buChar char="Ø"/>
              <a:defRPr/>
            </a:pPr>
            <a:r>
              <a:rPr lang="tr-TR" sz="2032" dirty="0">
                <a:solidFill>
                  <a:srgbClr val="000000"/>
                </a:solidFill>
                <a:latin typeface="Garamond" panose="02020404030301010803" pitchFamily="18" charset="0"/>
              </a:rPr>
              <a:t>İşçiye verilen yasal veya akdi ücretli izin süreleri.</a:t>
            </a:r>
          </a:p>
          <a:p>
            <a:pPr marL="248808" indent="-248808" eaLnBrk="0" hangingPunct="0">
              <a:buFont typeface="Wingdings" panose="05000000000000000000" pitchFamily="2" charset="2"/>
              <a:buChar char="Ø"/>
              <a:defRPr/>
            </a:pPr>
            <a:endParaRPr lang="tr-TR" sz="2032" dirty="0">
              <a:solidFill>
                <a:srgbClr val="000000"/>
              </a:solidFill>
              <a:latin typeface="Garamond" panose="02020404030301010803" pitchFamily="18" charset="0"/>
            </a:endParaRPr>
          </a:p>
          <a:p>
            <a:pPr marL="248808" indent="-248808" algn="just" eaLnBrk="0" hangingPunct="0">
              <a:buFont typeface="Wingdings" panose="05000000000000000000" pitchFamily="2" charset="2"/>
              <a:buChar char="Ø"/>
              <a:defRPr/>
            </a:pPr>
            <a:r>
              <a:rPr lang="tr-TR" sz="2032" dirty="0">
                <a:solidFill>
                  <a:srgbClr val="000000"/>
                </a:solidFill>
                <a:latin typeface="Garamond" panose="02020404030301010803" pitchFamily="18" charset="0"/>
              </a:rPr>
              <a:t>Ücretli hafta tatili, Ulusal Bayram ve Genel Tatil.</a:t>
            </a:r>
          </a:p>
          <a:p>
            <a:pPr marL="248808" indent="-248808" algn="just" eaLnBrk="0" hangingPunct="0">
              <a:buFont typeface="Wingdings" panose="05000000000000000000" pitchFamily="2" charset="2"/>
              <a:buChar char="Ø"/>
              <a:defRPr/>
            </a:pPr>
            <a:endParaRPr lang="tr-TR" sz="2032" dirty="0">
              <a:solidFill>
                <a:srgbClr val="000000"/>
              </a:solidFill>
              <a:latin typeface="Garamond" panose="02020404030301010803" pitchFamily="18" charset="0"/>
            </a:endParaRPr>
          </a:p>
          <a:p>
            <a:pPr algn="just" eaLnBrk="0" hangingPunct="0">
              <a:defRPr/>
            </a:pPr>
            <a:r>
              <a:rPr lang="tr-TR" sz="2032" dirty="0">
                <a:latin typeface="Garamond" panose="02020404030301010803" pitchFamily="18" charset="0"/>
              </a:rPr>
              <a:t>NOT: İşçinin katıldığı yasal grev nedeniyle hizmet akdinin askıda kaldığı süreler, kıdeme esas hizmete dahil edilmez. </a:t>
            </a: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78</a:t>
            </a:fld>
            <a:endParaRPr lang="tr-TR" altLang="tr-TR">
              <a:solidFill>
                <a:srgbClr val="000000"/>
              </a:solidFill>
            </a:endParaRPr>
          </a:p>
        </p:txBody>
      </p:sp>
    </p:spTree>
    <p:extLst>
      <p:ext uri="{BB962C8B-B14F-4D97-AF65-F5344CB8AC3E}">
        <p14:creationId xmlns:p14="http://schemas.microsoft.com/office/powerpoint/2010/main" val="676017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386714" y="627167"/>
            <a:ext cx="6732588" cy="494302"/>
          </a:xfrm>
          <a:prstGeom prst="rect">
            <a:avLst/>
          </a:prstGeom>
          <a:noFill/>
          <a:ln w="9525">
            <a:noFill/>
            <a:miter lim="800000"/>
            <a:headEnd/>
            <a:tailEnd/>
          </a:ln>
          <a:effectLst/>
        </p:spPr>
        <p:txBody>
          <a:bodyPr>
            <a:spAutoFit/>
          </a:bodyPr>
          <a:lstStyle/>
          <a:p>
            <a:pPr algn="ctr">
              <a:defRPr/>
            </a:pPr>
            <a:r>
              <a:rPr lang="tr-TR" sz="2612" dirty="0">
                <a:solidFill>
                  <a:schemeClr val="bg1"/>
                </a:solidFill>
                <a:effectLst>
                  <a:outerShdw blurRad="38100" dist="38100" dir="2700000" algn="tl">
                    <a:srgbClr val="C0C0C0"/>
                  </a:outerShdw>
                </a:effectLst>
                <a:latin typeface="+mj-lt"/>
              </a:rPr>
              <a:t>KIDEM TAZMİNATININ HESABI (1)</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23557"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348442" y="2180816"/>
            <a:ext cx="8375684" cy="2638799"/>
          </a:xfrm>
          <a:prstGeom prst="rect">
            <a:avLst/>
          </a:prstGeom>
        </p:spPr>
        <p:txBody>
          <a:bodyPr wrap="square">
            <a:spAutoFit/>
          </a:bodyPr>
          <a:lstStyle/>
          <a:p>
            <a:pPr marL="373212" indent="-373212" algn="just" eaLnBrk="0" hangingPunct="0">
              <a:lnSpc>
                <a:spcPct val="150000"/>
              </a:lnSpc>
              <a:spcBef>
                <a:spcPct val="20000"/>
              </a:spcBef>
              <a:buFont typeface="Wingdings" panose="05000000000000000000" pitchFamily="2" charset="2"/>
              <a:buChar char="Ø"/>
              <a:defRPr/>
            </a:pPr>
            <a:r>
              <a:rPr lang="tr-TR" sz="2032" dirty="0">
                <a:solidFill>
                  <a:srgbClr val="000000"/>
                </a:solidFill>
                <a:latin typeface="Garamond" panose="02020404030301010803" pitchFamily="18" charset="0"/>
              </a:rPr>
              <a:t>Kıdem tazminatının hesabında esas alınacak ücret, işçinin iş sözleşmesinin sona erdiği tarihteki son aldığı ücret ile bu ücrete ilaveten kanun veya sözleşmeden doğan ve süreklilik arz eden ödemelerdir. </a:t>
            </a:r>
            <a:r>
              <a:rPr lang="tr-TR" sz="2032" dirty="0">
                <a:solidFill>
                  <a:srgbClr val="000000"/>
                </a:solidFill>
              </a:rPr>
              <a:t> </a:t>
            </a:r>
          </a:p>
          <a:p>
            <a:pPr algn="just" eaLnBrk="0" hangingPunct="0">
              <a:lnSpc>
                <a:spcPct val="150000"/>
              </a:lnSpc>
              <a:spcBef>
                <a:spcPct val="20000"/>
              </a:spcBef>
              <a:buClr>
                <a:srgbClr val="009999"/>
              </a:buClr>
              <a:defRPr/>
            </a:pPr>
            <a:endParaRPr lang="tr-TR" sz="2032" dirty="0">
              <a:solidFill>
                <a:srgbClr val="000000"/>
              </a:solidFill>
            </a:endParaRPr>
          </a:p>
          <a:p>
            <a:pPr marL="373212" indent="-373212" algn="just" eaLnBrk="0" hangingPunct="0">
              <a:lnSpc>
                <a:spcPct val="150000"/>
              </a:lnSpc>
              <a:spcBef>
                <a:spcPct val="20000"/>
              </a:spcBef>
              <a:buClr>
                <a:srgbClr val="009999"/>
              </a:buClr>
              <a:defRPr/>
            </a:pPr>
            <a:r>
              <a:rPr lang="tr-TR" sz="2322" dirty="0">
                <a:solidFill>
                  <a:srgbClr val="000000"/>
                </a:solidFill>
              </a:rPr>
              <a:t>		</a:t>
            </a:r>
            <a:endParaRPr lang="tr-TR" sz="2322" dirty="0">
              <a:solidFill>
                <a:srgbClr val="000000"/>
              </a:solidFill>
              <a:effectLst>
                <a:outerShdw blurRad="38100" dist="38100" dir="2700000" algn="tl">
                  <a:srgbClr val="000000">
                    <a:alpha val="43137"/>
                  </a:srgbClr>
                </a:outerShdw>
              </a:effectLst>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79</a:t>
            </a:fld>
            <a:endParaRPr lang="tr-TR" altLang="tr-TR">
              <a:solidFill>
                <a:srgbClr val="000000"/>
              </a:solidFill>
            </a:endParaRPr>
          </a:p>
        </p:txBody>
      </p:sp>
    </p:spTree>
    <p:extLst>
      <p:ext uri="{BB962C8B-B14F-4D97-AF65-F5344CB8AC3E}">
        <p14:creationId xmlns:p14="http://schemas.microsoft.com/office/powerpoint/2010/main" val="362148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22013" y="487276"/>
            <a:ext cx="8255611" cy="627008"/>
          </a:xfrm>
        </p:spPr>
        <p:txBody>
          <a:bodyPr>
            <a:noAutofit/>
          </a:bodyPr>
          <a:lstStyle/>
          <a:p>
            <a:pPr>
              <a:spcBef>
                <a:spcPts val="0"/>
              </a:spcBef>
            </a:pPr>
            <a:r>
              <a:rPr lang="tr-TR" sz="2612" b="1" dirty="0">
                <a:solidFill>
                  <a:schemeClr val="bg1"/>
                </a:solidFill>
              </a:rPr>
              <a:t>GEÇİCİ 24. MADDEDE ÜCRET İLE DİĞER MALİ VE SOSYAL HAKLAR (2)</a:t>
            </a:r>
            <a:endParaRPr lang="tr-TR" sz="2902" dirty="0">
              <a:solidFill>
                <a:schemeClr val="bg1"/>
              </a:solidFill>
            </a:endParaRPr>
          </a:p>
        </p:txBody>
      </p:sp>
      <p:sp>
        <p:nvSpPr>
          <p:cNvPr id="8" name="İçerik Yer Tutucusu 7"/>
          <p:cNvSpPr>
            <a:spLocks noGrp="1"/>
          </p:cNvSpPr>
          <p:nvPr>
            <p:ph sz="half" idx="1"/>
          </p:nvPr>
        </p:nvSpPr>
        <p:spPr>
          <a:xfrm>
            <a:off x="391945" y="1861478"/>
            <a:ext cx="8294856" cy="4322505"/>
          </a:xfrm>
        </p:spPr>
        <p:txBody>
          <a:bodyPr>
            <a:normAutofit fontScale="70000" lnSpcReduction="20000"/>
          </a:bodyPr>
          <a:lstStyle/>
          <a:p>
            <a:pPr algn="just">
              <a:buFont typeface="Wingdings" panose="05000000000000000000" pitchFamily="2" charset="2"/>
              <a:buChar char="Ø"/>
            </a:pPr>
            <a:endParaRPr lang="tr-TR" dirty="0" smtClean="0"/>
          </a:p>
          <a:p>
            <a:pPr algn="just">
              <a:buFont typeface="Wingdings" panose="05000000000000000000" pitchFamily="2" charset="2"/>
              <a:buChar char="Ø"/>
            </a:pPr>
            <a:r>
              <a:rPr lang="tr-TR" sz="2900" dirty="0" smtClean="0">
                <a:latin typeface="Garamond" panose="02020404030301010803" pitchFamily="18" charset="0"/>
              </a:rPr>
              <a:t>Şirketlerde </a:t>
            </a:r>
            <a:r>
              <a:rPr lang="tr-TR" sz="2900" dirty="0">
                <a:latin typeface="Garamond" panose="02020404030301010803" pitchFamily="18" charset="0"/>
              </a:rPr>
              <a:t>işçi statüsüne geçirilenlerden; geçişten önce toplu iş sözleşmesi bulunmadığından işçi statüsüne geçirildiği tarihte yürürlükte olan </a:t>
            </a:r>
            <a:r>
              <a:rPr lang="tr-TR" sz="2900" b="1" dirty="0">
                <a:latin typeface="Garamond" panose="02020404030301010803" pitchFamily="18" charset="0"/>
              </a:rPr>
              <a:t>bireysel iş sözleşmesi hükümlerinin geçerli olduğu işçiler</a:t>
            </a:r>
            <a:r>
              <a:rPr lang="tr-TR" sz="2900" dirty="0">
                <a:latin typeface="Garamond" panose="02020404030301010803" pitchFamily="18" charset="0"/>
              </a:rPr>
              <a:t> ile geçiş işleminden önce yapılan ve geçişten sonra yararlanmaya devam ettiği toplu iş sözleşmesi bulunmakla birlikte bu madde kapsamındaki şirketlerde alt işveren işçilerini kapsayan, </a:t>
            </a:r>
            <a:r>
              <a:rPr lang="tr-TR" sz="2900" b="1" dirty="0">
                <a:latin typeface="Garamond" panose="02020404030301010803" pitchFamily="18" charset="0"/>
              </a:rPr>
              <a:t>Yüksek Hakem Kurulu tarafından karara bağlanan ve süresi en son sona erecek toplu iş sözleşmesinin bitiminden önce toplu iş sözleşmesi sona eren işçilerin ücreti</a:t>
            </a:r>
            <a:r>
              <a:rPr lang="tr-TR" sz="2900" dirty="0">
                <a:latin typeface="Garamond" panose="02020404030301010803" pitchFamily="18" charset="0"/>
              </a:rPr>
              <a:t> ile diğer mali ve sosyal hakları, bu madde kapsamındaki şirketlerde geçişten önce alt işveren işçilerini kapsayan, </a:t>
            </a:r>
            <a:r>
              <a:rPr lang="tr-TR" sz="2900" b="1" dirty="0">
                <a:latin typeface="Garamond" panose="02020404030301010803" pitchFamily="18" charset="0"/>
              </a:rPr>
              <a:t>Yüksek Hakem Kurulu tarafından karara bağlanan ve süresi en son sona erecek toplu iş sözleşmesine </a:t>
            </a:r>
            <a:r>
              <a:rPr lang="tr-TR" sz="2900" dirty="0">
                <a:latin typeface="Garamond" panose="02020404030301010803" pitchFamily="18" charset="0"/>
              </a:rPr>
              <a:t>göre belirlenir</a:t>
            </a:r>
            <a:r>
              <a:rPr lang="tr-TR" sz="2900" dirty="0" smtClean="0">
                <a:latin typeface="Garamond" panose="02020404030301010803" pitchFamily="18" charset="0"/>
              </a:rPr>
              <a:t>.</a:t>
            </a:r>
          </a:p>
          <a:p>
            <a:pPr marL="0" indent="0" algn="just">
              <a:buNone/>
            </a:pPr>
            <a:endParaRPr lang="tr-TR" sz="2900" dirty="0">
              <a:latin typeface="Garamond" panose="02020404030301010803" pitchFamily="18" charset="0"/>
            </a:endParaRPr>
          </a:p>
          <a:p>
            <a:pPr marL="0" indent="0" algn="just">
              <a:buNone/>
            </a:pPr>
            <a:r>
              <a:rPr lang="tr-TR" sz="2900" dirty="0">
                <a:latin typeface="Garamond" panose="02020404030301010803" pitchFamily="18" charset="0"/>
              </a:rPr>
              <a:t>TİS BULUNMAYAN VEYA SÜRESİ 30.06.2020 TARİHİNDEN ÖNCE SONA ERECEK TİS BULUNAN İŞYERLERİNDE DE </a:t>
            </a:r>
            <a:r>
              <a:rPr lang="tr-TR" sz="2900" b="1" dirty="0">
                <a:latin typeface="Garamond" panose="02020404030301010803" pitchFamily="18" charset="0"/>
              </a:rPr>
              <a:t>ÜCRET VE DİĞER HAKLARIN BELİRLENMESİNDE REFERANS TİS HÜKÜMLERİ ESAS ALINACAKTIR. </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8</a:t>
            </a:fld>
            <a:endParaRPr lang="tr-TR"/>
          </a:p>
        </p:txBody>
      </p:sp>
    </p:spTree>
    <p:extLst>
      <p:ext uri="{BB962C8B-B14F-4D97-AF65-F5344CB8AC3E}">
        <p14:creationId xmlns:p14="http://schemas.microsoft.com/office/powerpoint/2010/main" val="3228254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402995" y="684308"/>
            <a:ext cx="6732588" cy="405047"/>
          </a:xfrm>
          <a:prstGeom prst="rect">
            <a:avLst/>
          </a:prstGeom>
          <a:noFill/>
          <a:ln w="9525">
            <a:noFill/>
            <a:miter lim="800000"/>
            <a:headEnd/>
            <a:tailEnd/>
          </a:ln>
          <a:effectLst/>
        </p:spPr>
        <p:txBody>
          <a:bodyPr>
            <a:spAutoFit/>
          </a:bodyPr>
          <a:lstStyle/>
          <a:p>
            <a:pPr algn="ctr">
              <a:defRPr/>
            </a:pPr>
            <a:r>
              <a:rPr lang="tr-TR" sz="2032" dirty="0">
                <a:solidFill>
                  <a:schemeClr val="bg1"/>
                </a:solidFill>
                <a:effectLst>
                  <a:outerShdw blurRad="38100" dist="38100" dir="2700000" algn="tl">
                    <a:srgbClr val="C0C0C0"/>
                  </a:outerShdw>
                </a:effectLst>
              </a:rPr>
              <a:t>KIDEM TAZMİNATININ HESABI (2)</a:t>
            </a:r>
          </a:p>
        </p:txBody>
      </p:sp>
      <p:sp>
        <p:nvSpPr>
          <p:cNvPr id="25605"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914451" y="1652476"/>
            <a:ext cx="7524101" cy="4939814"/>
          </a:xfrm>
          <a:prstGeom prst="rect">
            <a:avLst/>
          </a:prstGeom>
        </p:spPr>
        <p:txBody>
          <a:bodyPr wrap="square">
            <a:spAutoFit/>
          </a:bodyPr>
          <a:lstStyle/>
          <a:p>
            <a:pPr algn="just" eaLnBrk="0" hangingPunct="0">
              <a:lnSpc>
                <a:spcPct val="150000"/>
              </a:lnSpc>
              <a:spcBef>
                <a:spcPct val="20000"/>
              </a:spcBef>
              <a:defRPr/>
            </a:pPr>
            <a:r>
              <a:rPr lang="tr-TR" dirty="0">
                <a:solidFill>
                  <a:srgbClr val="000000"/>
                </a:solidFill>
                <a:latin typeface="Garamond" panose="02020404030301010803" pitchFamily="18" charset="0"/>
              </a:rPr>
              <a:t>Hesaplamada Dikkate Alınacak Ödemeler,</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Yemek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Kasa tazminatı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Gıda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Yakacak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Eğitim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Konut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Giyecek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Erzak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Sosyal yardım niteliğindeki ayakkabı ya da bedeli,</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Unvan tazminatı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Aile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Çocuk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Temettü,</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Bayram harçlığı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Havlu ve sabun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Taşıt yardımı vb.	</a:t>
            </a:r>
            <a:endParaRPr lang="tr-TR" dirty="0">
              <a:solidFill>
                <a:srgbClr val="000000"/>
              </a:solidFill>
              <a:effectLst>
                <a:outerShdw blurRad="38100" dist="38100" dir="2700000" algn="tl">
                  <a:srgbClr val="000000">
                    <a:alpha val="43137"/>
                  </a:srgbClr>
                </a:outerShdw>
              </a:effectLst>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80</a:t>
            </a:fld>
            <a:endParaRPr lang="tr-TR" altLang="tr-TR">
              <a:solidFill>
                <a:srgbClr val="000000"/>
              </a:solidFill>
            </a:endParaRPr>
          </a:p>
        </p:txBody>
      </p:sp>
      <p:sp>
        <p:nvSpPr>
          <p:cNvPr id="3" name="AutoShape 2" descr="hesaplama görsel ile ilgili görsel sonucu"/>
          <p:cNvSpPr>
            <a:spLocks noChangeAspect="1" noChangeArrowheads="1"/>
          </p:cNvSpPr>
          <p:nvPr/>
        </p:nvSpPr>
        <p:spPr bwMode="auto">
          <a:xfrm>
            <a:off x="112889" y="836011"/>
            <a:ext cx="221170" cy="22117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6351" tIns="33176" rIns="66351" bIns="33176" numCol="1" anchor="t" anchorCtr="0" compatLnSpc="1">
            <a:prstTxWarp prst="textNoShape">
              <a:avLst/>
            </a:prstTxWarp>
          </a:bodyPr>
          <a:lstStyle/>
          <a:p>
            <a:endParaRPr lang="tr-TR" sz="1306"/>
          </a:p>
        </p:txBody>
      </p:sp>
      <p:pic>
        <p:nvPicPr>
          <p:cNvPr id="4" name="Resim 3"/>
          <p:cNvPicPr>
            <a:picLocks noChangeAspect="1"/>
          </p:cNvPicPr>
          <p:nvPr/>
        </p:nvPicPr>
        <p:blipFill>
          <a:blip r:embed="rId3"/>
          <a:stretch>
            <a:fillRect/>
          </a:stretch>
        </p:blipFill>
        <p:spPr>
          <a:xfrm>
            <a:off x="6453026" y="2592989"/>
            <a:ext cx="2073469" cy="1161143"/>
          </a:xfrm>
          <a:prstGeom prst="rect">
            <a:avLst/>
          </a:prstGeom>
        </p:spPr>
      </p:pic>
    </p:spTree>
    <p:extLst>
      <p:ext uri="{BB962C8B-B14F-4D97-AF65-F5344CB8AC3E}">
        <p14:creationId xmlns:p14="http://schemas.microsoft.com/office/powerpoint/2010/main" val="3146236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312863" y="650579"/>
            <a:ext cx="6732588" cy="449675"/>
          </a:xfrm>
          <a:prstGeom prst="rect">
            <a:avLst/>
          </a:prstGeom>
          <a:noFill/>
          <a:ln w="9525">
            <a:noFill/>
            <a:miter lim="800000"/>
            <a:headEnd/>
            <a:tailEnd/>
          </a:ln>
          <a:effectLst/>
        </p:spPr>
        <p:txBody>
          <a:bodyPr>
            <a:spAutoFit/>
          </a:bodyPr>
          <a:lstStyle/>
          <a:p>
            <a:pPr algn="ctr">
              <a:defRPr/>
            </a:pPr>
            <a:r>
              <a:rPr lang="tr-TR" sz="2322" dirty="0">
                <a:solidFill>
                  <a:schemeClr val="bg1"/>
                </a:solidFill>
                <a:effectLst>
                  <a:outerShdw blurRad="38100" dist="38100" dir="2700000" algn="tl">
                    <a:srgbClr val="C0C0C0"/>
                  </a:outerShdw>
                </a:effectLst>
                <a:latin typeface="+mj-lt"/>
              </a:rPr>
              <a:t>KIDEM TAZMİNATININ HESABI  (3)</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27653"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949325" y="1451418"/>
            <a:ext cx="7786687" cy="4886081"/>
          </a:xfrm>
          <a:prstGeom prst="rect">
            <a:avLst/>
          </a:prstGeom>
        </p:spPr>
        <p:txBody>
          <a:bodyPr>
            <a:spAutoFit/>
          </a:bodyPr>
          <a:lstStyle/>
          <a:p>
            <a:pPr marL="373212" indent="-373212" algn="just" eaLnBrk="0" hangingPunct="0">
              <a:lnSpc>
                <a:spcPct val="150000"/>
              </a:lnSpc>
              <a:spcBef>
                <a:spcPct val="20000"/>
              </a:spcBef>
              <a:buClr>
                <a:srgbClr val="009999"/>
              </a:buClr>
              <a:defRPr/>
            </a:pPr>
            <a:r>
              <a:rPr lang="tr-TR" sz="1451" dirty="0">
                <a:solidFill>
                  <a:srgbClr val="000000"/>
                </a:solidFill>
              </a:rPr>
              <a:t>	</a:t>
            </a:r>
            <a:r>
              <a:rPr lang="tr-TR" dirty="0">
                <a:solidFill>
                  <a:srgbClr val="000000"/>
                </a:solidFill>
                <a:latin typeface="Garamond" panose="02020404030301010803" pitchFamily="18" charset="0"/>
              </a:rPr>
              <a:t>Hesaplamada Dikkate Alınmayacak Ödemeler</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Yıllık izin ücreti</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Evlenme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Hafta tatil </a:t>
            </a:r>
            <a:r>
              <a:rPr lang="tr-TR" dirty="0" smtClean="0">
                <a:solidFill>
                  <a:srgbClr val="000000"/>
                </a:solidFill>
                <a:latin typeface="Garamond" panose="02020404030301010803" pitchFamily="18" charset="0"/>
              </a:rPr>
              <a:t>çalışma ücreti</a:t>
            </a:r>
            <a:r>
              <a:rPr lang="tr-TR" dirty="0">
                <a:solidFill>
                  <a:srgbClr val="000000"/>
                </a:solidFill>
                <a:latin typeface="Garamond" panose="02020404030301010803" pitchFamily="18" charset="0"/>
              </a:rPr>
              <a:t>, </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Hastalık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Genel </a:t>
            </a:r>
            <a:r>
              <a:rPr lang="tr-TR">
                <a:solidFill>
                  <a:srgbClr val="000000"/>
                </a:solidFill>
                <a:latin typeface="Garamond" panose="02020404030301010803" pitchFamily="18" charset="0"/>
              </a:rPr>
              <a:t>tatil </a:t>
            </a:r>
            <a:r>
              <a:rPr lang="tr-TR" smtClean="0">
                <a:solidFill>
                  <a:srgbClr val="000000"/>
                </a:solidFill>
                <a:latin typeface="Garamond" panose="02020404030301010803" pitchFamily="18" charset="0"/>
              </a:rPr>
              <a:t>çalışma ücreti</a:t>
            </a:r>
            <a:r>
              <a:rPr lang="tr-TR" dirty="0">
                <a:solidFill>
                  <a:srgbClr val="000000"/>
                </a:solidFill>
                <a:latin typeface="Garamond" panose="02020404030301010803" pitchFamily="18" charset="0"/>
              </a:rPr>
              <a:t>,</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Doğum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Askerlik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Doğal afet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Sigorta Bedeli</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Ölüm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Fazla çalışma ücreti</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İş arama yardımı</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Harcırah,</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Bir defalık verilen ikramiyeler,</a:t>
            </a:r>
          </a:p>
          <a:p>
            <a:pPr marL="248808" indent="-248808" eaLnBrk="0" hangingPunct="0">
              <a:lnSpc>
                <a:spcPct val="80000"/>
              </a:lnSpc>
              <a:spcBef>
                <a:spcPct val="20000"/>
              </a:spcBef>
              <a:buFont typeface="Wingdings" panose="05000000000000000000" pitchFamily="2" charset="2"/>
              <a:buChar char="ü"/>
              <a:defRPr/>
            </a:pPr>
            <a:r>
              <a:rPr lang="tr-TR" dirty="0">
                <a:solidFill>
                  <a:srgbClr val="000000"/>
                </a:solidFill>
                <a:latin typeface="Garamond" panose="02020404030301010803" pitchFamily="18" charset="0"/>
              </a:rPr>
              <a:t>Jübile ikramiyesi</a:t>
            </a:r>
          </a:p>
          <a:p>
            <a:pPr eaLnBrk="0" hangingPunct="0">
              <a:lnSpc>
                <a:spcPct val="80000"/>
              </a:lnSpc>
              <a:spcBef>
                <a:spcPct val="20000"/>
              </a:spcBef>
              <a:buClr>
                <a:srgbClr val="009999"/>
              </a:buClr>
              <a:buFont typeface="Wingdings" panose="05000000000000000000" pitchFamily="2" charset="2"/>
              <a:buNone/>
              <a:defRPr/>
            </a:pPr>
            <a:endParaRPr lang="tr-TR" sz="1451" dirty="0">
              <a:solidFill>
                <a:srgbClr val="000000"/>
              </a:solidFill>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81</a:t>
            </a:fld>
            <a:endParaRPr lang="tr-TR" altLang="tr-TR">
              <a:solidFill>
                <a:srgbClr val="000000"/>
              </a:solidFill>
            </a:endParaRPr>
          </a:p>
        </p:txBody>
      </p:sp>
    </p:spTree>
    <p:extLst>
      <p:ext uri="{BB962C8B-B14F-4D97-AF65-F5344CB8AC3E}">
        <p14:creationId xmlns:p14="http://schemas.microsoft.com/office/powerpoint/2010/main" val="3597496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772603" y="452865"/>
            <a:ext cx="8098859" cy="807016"/>
          </a:xfrm>
          <a:prstGeom prst="rect">
            <a:avLst/>
          </a:prstGeom>
          <a:noFill/>
          <a:ln w="9525">
            <a:noFill/>
            <a:miter lim="800000"/>
            <a:headEnd/>
            <a:tailEnd/>
          </a:ln>
          <a:effectLst/>
        </p:spPr>
        <p:txBody>
          <a:bodyPr wrap="square">
            <a:spAutoFit/>
          </a:bodyPr>
          <a:lstStyle/>
          <a:p>
            <a:pPr algn="ctr">
              <a:defRPr/>
            </a:pPr>
            <a:r>
              <a:rPr lang="tr-TR" sz="2322" dirty="0">
                <a:solidFill>
                  <a:schemeClr val="bg1"/>
                </a:solidFill>
                <a:effectLst>
                  <a:outerShdw blurRad="38100" dist="38100" dir="2700000" algn="tl">
                    <a:srgbClr val="C0C0C0"/>
                  </a:outerShdw>
                </a:effectLst>
                <a:latin typeface="+mj-lt"/>
              </a:rPr>
              <a:t>KIDEM TAZMİNATININ HESAPLANMASI</a:t>
            </a:r>
          </a:p>
          <a:p>
            <a:pPr algn="ctr">
              <a:defRPr/>
            </a:pPr>
            <a:r>
              <a:rPr lang="tr-TR" sz="2322" dirty="0">
                <a:solidFill>
                  <a:schemeClr val="bg1"/>
                </a:solidFill>
                <a:effectLst>
                  <a:outerShdw blurRad="38100" dist="38100" dir="2700000" algn="tl">
                    <a:srgbClr val="C0C0C0"/>
                  </a:outerShdw>
                </a:effectLst>
                <a:latin typeface="+mj-lt"/>
              </a:rPr>
              <a:t>GENEL İLKELER</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29700" name="Text Box 4"/>
          <p:cNvSpPr txBox="1">
            <a:spLocks noChangeArrowheads="1"/>
          </p:cNvSpPr>
          <p:nvPr/>
        </p:nvSpPr>
        <p:spPr bwMode="auto">
          <a:xfrm>
            <a:off x="182942" y="1809391"/>
            <a:ext cx="8389561" cy="41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lgn="just" eaLnBrk="0" hangingPunct="0">
              <a:buClr>
                <a:srgbClr val="009999"/>
              </a:buClr>
            </a:pPr>
            <a:endParaRPr lang="tr-TR" altLang="tr-TR" sz="1741" dirty="0">
              <a:solidFill>
                <a:srgbClr val="000000"/>
              </a:solidFill>
            </a:endParaRPr>
          </a:p>
          <a:p>
            <a:pPr marL="248808" indent="-248808" algn="just" eaLnBrk="0" hangingPunct="0">
              <a:buClrTx/>
              <a:buFont typeface="Wingdings" panose="05000000000000000000" pitchFamily="2" charset="2"/>
              <a:buChar char="Ø"/>
            </a:pPr>
            <a:r>
              <a:rPr lang="tr-TR" altLang="tr-TR" sz="1741" b="0" dirty="0">
                <a:solidFill>
                  <a:srgbClr val="000000"/>
                </a:solidFill>
                <a:latin typeface="Garamond" panose="02020404030301010803" pitchFamily="18" charset="0"/>
              </a:rPr>
              <a:t>Kıdem tazminatının hesabına baz alınacak ücret işçinin "bir günlük son brüt </a:t>
            </a:r>
            <a:r>
              <a:rPr lang="tr-TR" altLang="tr-TR" sz="1741" b="0" dirty="0" err="1">
                <a:solidFill>
                  <a:srgbClr val="000000"/>
                </a:solidFill>
                <a:latin typeface="Garamond" panose="02020404030301010803" pitchFamily="18" charset="0"/>
              </a:rPr>
              <a:t>ücreti"dir</a:t>
            </a:r>
            <a:endParaRPr lang="tr-TR" altLang="tr-TR" sz="1741" b="0" dirty="0">
              <a:solidFill>
                <a:srgbClr val="000000"/>
              </a:solidFill>
              <a:latin typeface="Garamond" panose="02020404030301010803" pitchFamily="18" charset="0"/>
            </a:endParaRPr>
          </a:p>
          <a:p>
            <a:pPr marL="248808" indent="-248808" algn="just" eaLnBrk="0" hangingPunct="0">
              <a:buClrTx/>
              <a:buFont typeface="Wingdings" panose="05000000000000000000" pitchFamily="2" charset="2"/>
              <a:buChar char="Ø"/>
            </a:pPr>
            <a:endParaRPr lang="tr-TR" altLang="tr-TR" sz="1741" b="0" dirty="0">
              <a:solidFill>
                <a:srgbClr val="000000"/>
              </a:solidFill>
              <a:latin typeface="Garamond" panose="02020404030301010803" pitchFamily="18" charset="0"/>
            </a:endParaRPr>
          </a:p>
          <a:p>
            <a:pPr marL="248808" indent="-248808" algn="just" eaLnBrk="0" hangingPunct="0">
              <a:buClrTx/>
              <a:buFont typeface="Wingdings" panose="05000000000000000000" pitchFamily="2" charset="2"/>
              <a:buChar char="Ø"/>
            </a:pPr>
            <a:r>
              <a:rPr lang="tr-TR" altLang="tr-TR" sz="1741" b="0" dirty="0">
                <a:solidFill>
                  <a:srgbClr val="000000"/>
                </a:solidFill>
                <a:latin typeface="Garamond" panose="02020404030301010803" pitchFamily="18" charset="0"/>
              </a:rPr>
              <a:t>İşçinin her tam yıllık kıdemi için ödenecek kıdem tazminatı miktarı, işçinin 30 günlük ücretine göre hesaplanır.</a:t>
            </a:r>
          </a:p>
          <a:p>
            <a:pPr marL="248808" indent="-248808" algn="just" eaLnBrk="0" hangingPunct="0">
              <a:buClrTx/>
              <a:buFont typeface="Wingdings" panose="05000000000000000000" pitchFamily="2" charset="2"/>
              <a:buChar char="Ø"/>
            </a:pPr>
            <a:endParaRPr lang="tr-TR" altLang="tr-TR" sz="1741" b="0" dirty="0">
              <a:solidFill>
                <a:srgbClr val="000000"/>
              </a:solidFill>
              <a:latin typeface="Garamond" panose="02020404030301010803" pitchFamily="18" charset="0"/>
            </a:endParaRPr>
          </a:p>
          <a:p>
            <a:pPr marL="248808" indent="-248808" algn="just" eaLnBrk="0" hangingPunct="0">
              <a:buClrTx/>
              <a:buFont typeface="Wingdings" panose="05000000000000000000" pitchFamily="2" charset="2"/>
              <a:buChar char="Ø"/>
            </a:pPr>
            <a:r>
              <a:rPr lang="tr-TR" altLang="tr-TR" sz="1741" b="0" dirty="0">
                <a:solidFill>
                  <a:srgbClr val="000000"/>
                </a:solidFill>
                <a:latin typeface="Garamond" panose="02020404030301010803" pitchFamily="18" charset="0"/>
              </a:rPr>
              <a:t>Kıdem tazminatının hesabında dikkate alınacak ödemeler, tazminat hesabında </a:t>
            </a:r>
            <a:r>
              <a:rPr lang="tr-TR" altLang="tr-TR" sz="1741" dirty="0">
                <a:solidFill>
                  <a:srgbClr val="000000"/>
                </a:solidFill>
                <a:latin typeface="Garamond" panose="02020404030301010803" pitchFamily="18" charset="0"/>
              </a:rPr>
              <a:t>brüt tutarlarının dikkate alınması gerekmektedir.</a:t>
            </a:r>
          </a:p>
          <a:p>
            <a:pPr marL="248808" indent="-248808" algn="just" eaLnBrk="0" hangingPunct="0">
              <a:buClrTx/>
              <a:buFont typeface="Wingdings" panose="05000000000000000000" pitchFamily="2" charset="2"/>
              <a:buChar char="Ø"/>
            </a:pPr>
            <a:endParaRPr lang="tr-TR" altLang="tr-TR" sz="1741" b="0" dirty="0">
              <a:solidFill>
                <a:srgbClr val="000000"/>
              </a:solidFill>
              <a:latin typeface="Garamond" panose="02020404030301010803" pitchFamily="18" charset="0"/>
            </a:endParaRPr>
          </a:p>
          <a:p>
            <a:pPr marL="248808" indent="-248808" algn="just" eaLnBrk="0" hangingPunct="0">
              <a:buClrTx/>
              <a:buFont typeface="Wingdings" panose="05000000000000000000" pitchFamily="2" charset="2"/>
              <a:buChar char="Ø"/>
            </a:pPr>
            <a:r>
              <a:rPr lang="tr-TR" altLang="tr-TR" sz="1741" b="0" dirty="0">
                <a:solidFill>
                  <a:srgbClr val="000000"/>
                </a:solidFill>
                <a:latin typeface="Garamond" panose="02020404030301010803" pitchFamily="18" charset="0"/>
              </a:rPr>
              <a:t>Tazminata esas kıdem yılının </a:t>
            </a:r>
            <a:r>
              <a:rPr lang="tr-TR" altLang="tr-TR" sz="1741" dirty="0">
                <a:solidFill>
                  <a:srgbClr val="000000"/>
                </a:solidFill>
                <a:latin typeface="Garamond" panose="02020404030301010803" pitchFamily="18" charset="0"/>
              </a:rPr>
              <a:t>365 gün üzerinden hesaplanması</a:t>
            </a:r>
            <a:r>
              <a:rPr lang="tr-TR" altLang="tr-TR" sz="1741" b="0" dirty="0">
                <a:solidFill>
                  <a:srgbClr val="000000"/>
                </a:solidFill>
                <a:latin typeface="Garamond" panose="02020404030301010803" pitchFamily="18" charset="0"/>
              </a:rPr>
              <a:t> ve yıldan artan süreler içinde aynı oran üzerinden hesabı yapılmalıdır.</a:t>
            </a:r>
          </a:p>
          <a:p>
            <a:pPr marL="248808" indent="-248808" algn="just" eaLnBrk="0" hangingPunct="0">
              <a:buClrTx/>
              <a:buFont typeface="Wingdings" panose="05000000000000000000" pitchFamily="2" charset="2"/>
              <a:buChar char="Ø"/>
            </a:pPr>
            <a:endParaRPr lang="tr-TR" altLang="tr-TR" sz="1741" b="0" dirty="0">
              <a:solidFill>
                <a:srgbClr val="000000"/>
              </a:solidFill>
              <a:latin typeface="Garamond" panose="02020404030301010803" pitchFamily="18" charset="0"/>
            </a:endParaRPr>
          </a:p>
          <a:p>
            <a:pPr marL="248808" indent="-248808" algn="just" eaLnBrk="0" hangingPunct="0">
              <a:buClrTx/>
              <a:buFont typeface="Wingdings" panose="05000000000000000000" pitchFamily="2" charset="2"/>
              <a:buChar char="Ø"/>
            </a:pPr>
            <a:r>
              <a:rPr lang="tr-TR" altLang="tr-TR" sz="1741" b="0" dirty="0">
                <a:solidFill>
                  <a:srgbClr val="000000"/>
                </a:solidFill>
                <a:latin typeface="Garamond" panose="02020404030301010803" pitchFamily="18" charset="0"/>
              </a:rPr>
              <a:t>Hesaplamada aynı kıdem süresi için bir kez kıdem tazminatı ödenebilir.</a:t>
            </a:r>
          </a:p>
          <a:p>
            <a:pPr marL="248808" indent="-248808" algn="just" eaLnBrk="0" hangingPunct="0">
              <a:buClrTx/>
              <a:buFont typeface="Wingdings" panose="05000000000000000000" pitchFamily="2" charset="2"/>
              <a:buChar char="Ø"/>
            </a:pPr>
            <a:endParaRPr lang="tr-TR" altLang="tr-TR" sz="1741" b="0" dirty="0">
              <a:solidFill>
                <a:srgbClr val="000000"/>
              </a:solidFill>
              <a:latin typeface="Garamond" panose="02020404030301010803" pitchFamily="18" charset="0"/>
            </a:endParaRPr>
          </a:p>
          <a:p>
            <a:pPr marL="248808" indent="-248808" algn="just" eaLnBrk="0" hangingPunct="0">
              <a:buClrTx/>
              <a:buFont typeface="Wingdings" panose="05000000000000000000" pitchFamily="2" charset="2"/>
              <a:buChar char="Ø"/>
            </a:pPr>
            <a:r>
              <a:rPr lang="tr-TR" altLang="tr-TR" sz="1741" b="0" dirty="0">
                <a:solidFill>
                  <a:srgbClr val="000000"/>
                </a:solidFill>
                <a:latin typeface="Garamond" panose="02020404030301010803" pitchFamily="18" charset="0"/>
              </a:rPr>
              <a:t>Kıdem tazminatı o yıl için belirlenen kıdem tazminatı </a:t>
            </a:r>
            <a:r>
              <a:rPr lang="tr-TR" altLang="tr-TR" sz="1741" dirty="0">
                <a:solidFill>
                  <a:srgbClr val="000000"/>
                </a:solidFill>
                <a:latin typeface="Garamond" panose="02020404030301010803" pitchFamily="18" charset="0"/>
              </a:rPr>
              <a:t>tavan miktarı aşamaz.</a:t>
            </a:r>
          </a:p>
          <a:p>
            <a:pPr eaLnBrk="0" hangingPunct="0">
              <a:buClr>
                <a:srgbClr val="009999"/>
              </a:buClr>
            </a:pPr>
            <a:endParaRPr lang="tr-TR" altLang="tr-TR" sz="1741" b="0" dirty="0">
              <a:solidFill>
                <a:srgbClr val="000000"/>
              </a:solidFill>
              <a:latin typeface="Times New Roman" pitchFamily="18" charset="0"/>
            </a:endParaRPr>
          </a:p>
        </p:txBody>
      </p:sp>
      <p:sp>
        <p:nvSpPr>
          <p:cNvPr id="29701"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928690" y="1822064"/>
            <a:ext cx="7786687" cy="1267014"/>
          </a:xfrm>
          <a:prstGeom prst="rect">
            <a:avLst/>
          </a:prstGeom>
        </p:spPr>
        <p:txBody>
          <a:bodyPr>
            <a:spAutoFit/>
          </a:bodyPr>
          <a:lstStyle/>
          <a:p>
            <a:pPr marL="373212" indent="-373212" algn="just" eaLnBrk="0" hangingPunct="0">
              <a:lnSpc>
                <a:spcPct val="150000"/>
              </a:lnSpc>
              <a:spcBef>
                <a:spcPct val="20000"/>
              </a:spcBef>
              <a:buClr>
                <a:srgbClr val="009999"/>
              </a:buClr>
              <a:buFont typeface="+mj-lt"/>
              <a:buAutoNum type="arabicPeriod"/>
              <a:defRPr/>
            </a:pPr>
            <a:endParaRPr lang="tr-TR" sz="1306" dirty="0">
              <a:solidFill>
                <a:srgbClr val="000000"/>
              </a:solidFill>
            </a:endParaRPr>
          </a:p>
          <a:p>
            <a:pPr marL="373212" indent="-373212" algn="just" eaLnBrk="0" hangingPunct="0">
              <a:lnSpc>
                <a:spcPct val="150000"/>
              </a:lnSpc>
              <a:spcBef>
                <a:spcPct val="20000"/>
              </a:spcBef>
              <a:buClr>
                <a:srgbClr val="009999"/>
              </a:buClr>
              <a:defRPr/>
            </a:pPr>
            <a:r>
              <a:rPr lang="tr-TR" sz="1306" dirty="0">
                <a:solidFill>
                  <a:srgbClr val="000000"/>
                </a:solidFill>
              </a:rPr>
              <a:t>	</a:t>
            </a:r>
            <a:endParaRPr lang="tr-TR" sz="1016" dirty="0">
              <a:solidFill>
                <a:srgbClr val="000000"/>
              </a:solidFill>
            </a:endParaRPr>
          </a:p>
          <a:p>
            <a:pPr marL="373212" indent="-373212" algn="just" eaLnBrk="0" hangingPunct="0">
              <a:lnSpc>
                <a:spcPct val="150000"/>
              </a:lnSpc>
              <a:spcBef>
                <a:spcPct val="20000"/>
              </a:spcBef>
              <a:buClr>
                <a:srgbClr val="009999"/>
              </a:buClr>
              <a:defRPr/>
            </a:pPr>
            <a:r>
              <a:rPr lang="tr-TR" sz="2032" dirty="0">
                <a:solidFill>
                  <a:srgbClr val="000000"/>
                </a:solidFill>
              </a:rPr>
              <a:t>		</a:t>
            </a:r>
            <a:endParaRPr lang="tr-TR" sz="2032" dirty="0">
              <a:solidFill>
                <a:srgbClr val="000000"/>
              </a:solidFill>
              <a:effectLst>
                <a:outerShdw blurRad="38100" dist="38100" dir="2700000" algn="tl">
                  <a:srgbClr val="000000">
                    <a:alpha val="43137"/>
                  </a:srgbClr>
                </a:outerShdw>
              </a:effectLst>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82</a:t>
            </a:fld>
            <a:endParaRPr lang="tr-TR" altLang="tr-TR">
              <a:solidFill>
                <a:srgbClr val="000000"/>
              </a:solidFill>
            </a:endParaRPr>
          </a:p>
        </p:txBody>
      </p:sp>
    </p:spTree>
    <p:extLst>
      <p:ext uri="{BB962C8B-B14F-4D97-AF65-F5344CB8AC3E}">
        <p14:creationId xmlns:p14="http://schemas.microsoft.com/office/powerpoint/2010/main" val="1950943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930022" y="504275"/>
            <a:ext cx="7785355" cy="717761"/>
          </a:xfrm>
          <a:prstGeom prst="rect">
            <a:avLst/>
          </a:prstGeom>
          <a:noFill/>
          <a:ln w="9525">
            <a:noFill/>
            <a:miter lim="800000"/>
            <a:headEnd/>
            <a:tailEnd/>
          </a:ln>
          <a:effectLst/>
        </p:spPr>
        <p:txBody>
          <a:bodyPr wrap="square">
            <a:spAutoFit/>
          </a:bodyPr>
          <a:lstStyle/>
          <a:p>
            <a:pPr algn="ctr">
              <a:defRPr/>
            </a:pPr>
            <a:r>
              <a:rPr lang="tr-TR" sz="2032" dirty="0">
                <a:solidFill>
                  <a:schemeClr val="bg1"/>
                </a:solidFill>
                <a:effectLst>
                  <a:outerShdw blurRad="38100" dist="38100" dir="2700000" algn="tl">
                    <a:srgbClr val="C0C0C0"/>
                  </a:outerShdw>
                </a:effectLst>
                <a:latin typeface="+mj-lt"/>
              </a:rPr>
              <a:t>KIDEM TAZMİNATININ HESAPLANMASI</a:t>
            </a:r>
          </a:p>
          <a:p>
            <a:pPr algn="ctr">
              <a:defRPr/>
            </a:pPr>
            <a:r>
              <a:rPr lang="tr-TR" sz="2032" dirty="0">
                <a:solidFill>
                  <a:schemeClr val="bg1"/>
                </a:solidFill>
                <a:effectLst>
                  <a:outerShdw blurRad="38100" dist="38100" dir="2700000" algn="tl">
                    <a:srgbClr val="C0C0C0"/>
                  </a:outerShdw>
                </a:effectLst>
                <a:latin typeface="+mj-lt"/>
              </a:rPr>
              <a:t>ÖRNEK</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35845"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548696" y="1822061"/>
            <a:ext cx="8166681" cy="4348755"/>
          </a:xfrm>
          <a:prstGeom prst="rect">
            <a:avLst/>
          </a:prstGeom>
        </p:spPr>
        <p:txBody>
          <a:bodyPr wrap="square">
            <a:spAutoFit/>
          </a:bodyPr>
          <a:lstStyle/>
          <a:p>
            <a:pPr marL="373212" indent="-373212" algn="just" eaLnBrk="0" hangingPunct="0">
              <a:lnSpc>
                <a:spcPct val="150000"/>
              </a:lnSpc>
              <a:spcBef>
                <a:spcPct val="20000"/>
              </a:spcBef>
              <a:buClr>
                <a:srgbClr val="009999"/>
              </a:buClr>
              <a:buFont typeface="+mj-lt"/>
              <a:buAutoNum type="arabicPeriod"/>
              <a:defRPr/>
            </a:pPr>
            <a:endParaRPr lang="tr-TR" sz="1306" dirty="0">
              <a:solidFill>
                <a:srgbClr val="000000"/>
              </a:solidFill>
            </a:endParaRPr>
          </a:p>
          <a:p>
            <a:pPr marL="373212" indent="-373212" algn="just" eaLnBrk="0" hangingPunct="0">
              <a:lnSpc>
                <a:spcPct val="150000"/>
              </a:lnSpc>
              <a:spcBef>
                <a:spcPct val="20000"/>
              </a:spcBef>
              <a:buClr>
                <a:srgbClr val="009999"/>
              </a:buClr>
              <a:defRPr/>
            </a:pPr>
            <a:r>
              <a:rPr lang="tr-TR" sz="1741" dirty="0">
                <a:solidFill>
                  <a:srgbClr val="000000"/>
                </a:solidFill>
                <a:latin typeface="Garamond" panose="02020404030301010803" pitchFamily="18" charset="0"/>
              </a:rPr>
              <a:t>Kıdem Tazminatı: 12 ay için </a:t>
            </a:r>
            <a:r>
              <a:rPr lang="tr-TR" sz="1741" dirty="0" smtClean="0">
                <a:solidFill>
                  <a:srgbClr val="000000"/>
                </a:solidFill>
                <a:latin typeface="Garamond" panose="02020404030301010803" pitchFamily="18" charset="0"/>
              </a:rPr>
              <a:t>30 </a:t>
            </a:r>
            <a:r>
              <a:rPr lang="tr-TR" sz="1741" dirty="0">
                <a:solidFill>
                  <a:srgbClr val="000000"/>
                </a:solidFill>
                <a:latin typeface="Garamond" panose="02020404030301010803" pitchFamily="18" charset="0"/>
              </a:rPr>
              <a:t>gün </a:t>
            </a:r>
            <a:r>
              <a:rPr lang="tr-TR" sz="1741" dirty="0" smtClean="0">
                <a:solidFill>
                  <a:srgbClr val="000000"/>
                </a:solidFill>
                <a:latin typeface="Garamond" panose="02020404030301010803" pitchFamily="18" charset="0"/>
              </a:rPr>
              <a:t>üzerinden</a:t>
            </a:r>
          </a:p>
          <a:p>
            <a:pPr marL="373212" indent="-373212" algn="just" eaLnBrk="0" hangingPunct="0">
              <a:lnSpc>
                <a:spcPct val="150000"/>
              </a:lnSpc>
              <a:spcBef>
                <a:spcPct val="20000"/>
              </a:spcBef>
              <a:buClr>
                <a:srgbClr val="009999"/>
              </a:buClr>
              <a:defRPr/>
            </a:pPr>
            <a:endParaRPr lang="tr-TR" sz="1741" dirty="0">
              <a:solidFill>
                <a:srgbClr val="000000"/>
              </a:solidFill>
              <a:latin typeface="Garamond" panose="02020404030301010803" pitchFamily="18" charset="0"/>
            </a:endParaRPr>
          </a:p>
          <a:p>
            <a:pPr eaLnBrk="0" hangingPunct="0">
              <a:lnSpc>
                <a:spcPct val="80000"/>
              </a:lnSpc>
              <a:spcBef>
                <a:spcPct val="20000"/>
              </a:spcBef>
              <a:buClr>
                <a:srgbClr val="009999"/>
              </a:buClr>
              <a:defRPr/>
            </a:pPr>
            <a:r>
              <a:rPr lang="tr-TR" sz="1741" dirty="0">
                <a:latin typeface="Garamond" panose="02020404030301010803" pitchFamily="18" charset="0"/>
              </a:rPr>
              <a:t>İşe Giriş Tarihi : </a:t>
            </a:r>
            <a:r>
              <a:rPr lang="tr-TR" sz="1741" dirty="0" smtClean="0">
                <a:latin typeface="Garamond" panose="02020404030301010803" pitchFamily="18" charset="0"/>
              </a:rPr>
              <a:t>17.06.2009</a:t>
            </a:r>
            <a:endParaRPr lang="tr-TR" sz="1741" dirty="0">
              <a:latin typeface="Garamond" panose="02020404030301010803" pitchFamily="18" charset="0"/>
            </a:endParaRPr>
          </a:p>
          <a:p>
            <a:pPr eaLnBrk="0" hangingPunct="0">
              <a:lnSpc>
                <a:spcPct val="80000"/>
              </a:lnSpc>
              <a:spcBef>
                <a:spcPct val="20000"/>
              </a:spcBef>
              <a:buClr>
                <a:srgbClr val="009999"/>
              </a:buClr>
              <a:buFont typeface="Wingdings" panose="05000000000000000000" pitchFamily="2" charset="2"/>
              <a:buNone/>
              <a:defRPr/>
            </a:pPr>
            <a:r>
              <a:rPr lang="tr-TR" sz="1741" dirty="0">
                <a:latin typeface="Garamond" panose="02020404030301010803" pitchFamily="18" charset="0"/>
              </a:rPr>
              <a:t>İşten Çıkış Tarihi : </a:t>
            </a:r>
            <a:r>
              <a:rPr lang="tr-TR" sz="1741" dirty="0" smtClean="0">
                <a:latin typeface="Garamond" panose="02020404030301010803" pitchFamily="18" charset="0"/>
              </a:rPr>
              <a:t>25.08.2021</a:t>
            </a:r>
            <a:endParaRPr lang="tr-TR" sz="1741" dirty="0">
              <a:latin typeface="Garamond" panose="02020404030301010803" pitchFamily="18" charset="0"/>
            </a:endParaRPr>
          </a:p>
          <a:p>
            <a:pPr eaLnBrk="0" hangingPunct="0">
              <a:lnSpc>
                <a:spcPct val="80000"/>
              </a:lnSpc>
              <a:spcBef>
                <a:spcPct val="20000"/>
              </a:spcBef>
              <a:buClr>
                <a:srgbClr val="009999"/>
              </a:buClr>
              <a:defRPr/>
            </a:pPr>
            <a:r>
              <a:rPr lang="tr-TR" sz="1741" dirty="0">
                <a:latin typeface="Garamond" panose="02020404030301010803" pitchFamily="18" charset="0"/>
              </a:rPr>
              <a:t>Brüt Ücreti : </a:t>
            </a:r>
            <a:r>
              <a:rPr lang="tr-TR" sz="1600" dirty="0">
                <a:latin typeface="Arial" panose="020B0604020202020204" pitchFamily="34" charset="0"/>
                <a:ea typeface="Calibri" panose="020F0502020204030204" pitchFamily="34" charset="0"/>
                <a:cs typeface="Arial" panose="020B0604020202020204" pitchFamily="34" charset="0"/>
              </a:rPr>
              <a:t>5.062,68.-TL </a:t>
            </a:r>
            <a:r>
              <a:rPr lang="tr-TR" sz="1741" dirty="0" smtClean="0">
                <a:latin typeface="Garamond" panose="02020404030301010803" pitchFamily="18" charset="0"/>
                <a:cs typeface="Arial" panose="020B0604020202020204" pitchFamily="34" charset="0"/>
              </a:rPr>
              <a:t> </a:t>
            </a:r>
            <a:r>
              <a:rPr lang="tr-TR" sz="1741" dirty="0">
                <a:latin typeface="Garamond" panose="02020404030301010803" pitchFamily="18" charset="0"/>
                <a:cs typeface="Arial" panose="020B0604020202020204" pitchFamily="34" charset="0"/>
              </a:rPr>
              <a:t>/ Brüt</a:t>
            </a:r>
          </a:p>
          <a:p>
            <a:pPr eaLnBrk="0" hangingPunct="0">
              <a:lnSpc>
                <a:spcPct val="80000"/>
              </a:lnSpc>
              <a:spcBef>
                <a:spcPct val="20000"/>
              </a:spcBef>
              <a:buClr>
                <a:srgbClr val="009999"/>
              </a:buClr>
              <a:buFont typeface="Wingdings" panose="05000000000000000000" pitchFamily="2" charset="2"/>
              <a:buNone/>
              <a:defRPr/>
            </a:pPr>
            <a:r>
              <a:rPr lang="tr-TR" sz="1741" dirty="0">
                <a:latin typeface="Garamond" panose="02020404030301010803" pitchFamily="18" charset="0"/>
              </a:rPr>
              <a:t>İkramiye : 5 + 5 = 10 günlük </a:t>
            </a:r>
          </a:p>
          <a:p>
            <a:pPr eaLnBrk="0" hangingPunct="0">
              <a:lnSpc>
                <a:spcPct val="80000"/>
              </a:lnSpc>
              <a:spcBef>
                <a:spcPct val="20000"/>
              </a:spcBef>
              <a:buClr>
                <a:srgbClr val="009999"/>
              </a:buClr>
              <a:buFont typeface="Wingdings" panose="05000000000000000000" pitchFamily="2" charset="2"/>
              <a:buNone/>
              <a:defRPr/>
            </a:pPr>
            <a:r>
              <a:rPr lang="tr-TR" sz="1741" dirty="0" smtClean="0">
                <a:latin typeface="Garamond" panose="02020404030301010803" pitchFamily="18" charset="0"/>
              </a:rPr>
              <a:t>Birleştirilmiş Sosyal Yardım </a:t>
            </a:r>
            <a:r>
              <a:rPr lang="tr-TR" sz="1741" dirty="0">
                <a:latin typeface="Garamond" panose="02020404030301010803" pitchFamily="18" charset="0"/>
              </a:rPr>
              <a:t>: </a:t>
            </a:r>
            <a:r>
              <a:rPr lang="tr-TR" sz="1741" dirty="0" smtClean="0">
                <a:latin typeface="Garamond" panose="02020404030301010803" pitchFamily="18" charset="0"/>
              </a:rPr>
              <a:t>350,00</a:t>
            </a:r>
            <a:r>
              <a:rPr lang="tr-TR" sz="1741" dirty="0">
                <a:latin typeface="Garamond" panose="02020404030301010803" pitchFamily="18" charset="0"/>
              </a:rPr>
              <a:t>.-TL/ay</a:t>
            </a:r>
          </a:p>
          <a:p>
            <a:pPr eaLnBrk="0" hangingPunct="0">
              <a:lnSpc>
                <a:spcPct val="80000"/>
              </a:lnSpc>
              <a:spcBef>
                <a:spcPct val="20000"/>
              </a:spcBef>
              <a:buClr>
                <a:srgbClr val="009999"/>
              </a:buClr>
              <a:buFont typeface="Wingdings" panose="05000000000000000000" pitchFamily="2" charset="2"/>
              <a:buNone/>
              <a:defRPr/>
            </a:pPr>
            <a:r>
              <a:rPr lang="tr-TR" sz="1741" dirty="0">
                <a:latin typeface="Garamond" panose="02020404030301010803" pitchFamily="18" charset="0"/>
              </a:rPr>
              <a:t>Çocuk Yardımı : </a:t>
            </a:r>
            <a:r>
              <a:rPr lang="tr-TR" sz="1741" dirty="0" smtClean="0">
                <a:latin typeface="Garamond" panose="02020404030301010803" pitchFamily="18" charset="0"/>
              </a:rPr>
              <a:t>100,00</a:t>
            </a:r>
            <a:r>
              <a:rPr lang="tr-TR" sz="1741" dirty="0">
                <a:latin typeface="Garamond" panose="02020404030301010803" pitchFamily="18" charset="0"/>
              </a:rPr>
              <a:t>.-TL/ay (2 Çocuk Sahibi) </a:t>
            </a:r>
          </a:p>
          <a:p>
            <a:pPr eaLnBrk="0" hangingPunct="0">
              <a:lnSpc>
                <a:spcPct val="80000"/>
              </a:lnSpc>
              <a:spcBef>
                <a:spcPct val="20000"/>
              </a:spcBef>
              <a:buClr>
                <a:srgbClr val="009999"/>
              </a:buClr>
              <a:buFont typeface="Wingdings" panose="05000000000000000000" pitchFamily="2" charset="2"/>
              <a:buNone/>
              <a:defRPr/>
            </a:pPr>
            <a:r>
              <a:rPr lang="tr-TR" sz="1741" dirty="0">
                <a:latin typeface="Garamond" panose="02020404030301010803" pitchFamily="18" charset="0"/>
              </a:rPr>
              <a:t>Yemek Yardımı : Günlük </a:t>
            </a:r>
            <a:r>
              <a:rPr lang="tr-TR" sz="1741" dirty="0" smtClean="0">
                <a:latin typeface="Garamond" panose="02020404030301010803" pitchFamily="18" charset="0"/>
              </a:rPr>
              <a:t>15,00</a:t>
            </a:r>
            <a:r>
              <a:rPr lang="tr-TR" sz="1741" dirty="0">
                <a:latin typeface="Garamond" panose="02020404030301010803" pitchFamily="18" charset="0"/>
              </a:rPr>
              <a:t>.-TL. (haftada 5 gün)</a:t>
            </a:r>
          </a:p>
          <a:p>
            <a:pPr eaLnBrk="0" hangingPunct="0">
              <a:lnSpc>
                <a:spcPct val="80000"/>
              </a:lnSpc>
              <a:spcBef>
                <a:spcPct val="20000"/>
              </a:spcBef>
              <a:buClr>
                <a:srgbClr val="009999"/>
              </a:buClr>
              <a:buFont typeface="Wingdings" panose="05000000000000000000" pitchFamily="2" charset="2"/>
              <a:buNone/>
              <a:defRPr/>
            </a:pPr>
            <a:r>
              <a:rPr lang="tr-TR" sz="1741" dirty="0">
                <a:latin typeface="Garamond" panose="02020404030301010803" pitchFamily="18" charset="0"/>
              </a:rPr>
              <a:t>Fazla Çalışma Ücreti : </a:t>
            </a:r>
            <a:r>
              <a:rPr lang="tr-TR" sz="1741" dirty="0" smtClean="0">
                <a:latin typeface="Garamond" panose="02020404030301010803" pitchFamily="18" charset="0"/>
              </a:rPr>
              <a:t>360,00</a:t>
            </a:r>
            <a:r>
              <a:rPr lang="tr-TR" sz="1741" dirty="0">
                <a:latin typeface="Garamond" panose="02020404030301010803" pitchFamily="18" charset="0"/>
              </a:rPr>
              <a:t>.-TL. (son ay)</a:t>
            </a:r>
          </a:p>
          <a:p>
            <a:pPr eaLnBrk="0" hangingPunct="0">
              <a:lnSpc>
                <a:spcPct val="80000"/>
              </a:lnSpc>
              <a:spcBef>
                <a:spcPct val="20000"/>
              </a:spcBef>
              <a:buClr>
                <a:srgbClr val="009999"/>
              </a:buClr>
              <a:buFont typeface="Wingdings" panose="05000000000000000000" pitchFamily="2" charset="2"/>
              <a:buNone/>
              <a:defRPr/>
            </a:pPr>
            <a:r>
              <a:rPr lang="tr-TR" sz="1741" dirty="0">
                <a:latin typeface="Garamond" panose="02020404030301010803" pitchFamily="18" charset="0"/>
              </a:rPr>
              <a:t>Bayram Yardımı : </a:t>
            </a:r>
            <a:r>
              <a:rPr lang="tr-TR" sz="1741" dirty="0" smtClean="0">
                <a:latin typeface="Garamond" panose="02020404030301010803" pitchFamily="18" charset="0"/>
              </a:rPr>
              <a:t>350,00</a:t>
            </a:r>
            <a:r>
              <a:rPr lang="tr-TR" sz="1741" dirty="0">
                <a:latin typeface="Garamond" panose="02020404030301010803" pitchFamily="18" charset="0"/>
              </a:rPr>
              <a:t>.-TL. (2 bayram)</a:t>
            </a:r>
            <a:endParaRPr lang="tr-TR" sz="1306" dirty="0">
              <a:latin typeface="Garamond" panose="02020404030301010803" pitchFamily="18" charset="0"/>
            </a:endParaRPr>
          </a:p>
          <a:p>
            <a:pPr marL="373212" indent="-373212" algn="just" eaLnBrk="0" hangingPunct="0">
              <a:lnSpc>
                <a:spcPct val="150000"/>
              </a:lnSpc>
              <a:spcBef>
                <a:spcPct val="20000"/>
              </a:spcBef>
              <a:buClr>
                <a:srgbClr val="009999"/>
              </a:buClr>
              <a:defRPr/>
            </a:pPr>
            <a:r>
              <a:rPr lang="tr-TR" sz="2032" dirty="0">
                <a:solidFill>
                  <a:srgbClr val="000000"/>
                </a:solidFill>
              </a:rPr>
              <a:t>		</a:t>
            </a:r>
            <a:endParaRPr lang="tr-TR" sz="2032" dirty="0">
              <a:solidFill>
                <a:srgbClr val="000000"/>
              </a:solidFill>
              <a:effectLst>
                <a:outerShdw blurRad="38100" dist="38100" dir="2700000" algn="tl">
                  <a:srgbClr val="000000">
                    <a:alpha val="43137"/>
                  </a:srgbClr>
                </a:outerShdw>
              </a:effectLst>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83</a:t>
            </a:fld>
            <a:endParaRPr lang="tr-TR" altLang="tr-TR">
              <a:solidFill>
                <a:srgbClr val="000000"/>
              </a:solidFill>
            </a:endParaRPr>
          </a:p>
        </p:txBody>
      </p:sp>
    </p:spTree>
    <p:extLst>
      <p:ext uri="{BB962C8B-B14F-4D97-AF65-F5344CB8AC3E}">
        <p14:creationId xmlns:p14="http://schemas.microsoft.com/office/powerpoint/2010/main" val="1731151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169990" y="517126"/>
            <a:ext cx="6732588" cy="717761"/>
          </a:xfrm>
          <a:prstGeom prst="rect">
            <a:avLst/>
          </a:prstGeom>
          <a:noFill/>
          <a:ln w="9525">
            <a:noFill/>
            <a:miter lim="800000"/>
            <a:headEnd/>
            <a:tailEnd/>
          </a:ln>
          <a:effectLst/>
        </p:spPr>
        <p:txBody>
          <a:bodyPr>
            <a:spAutoFit/>
          </a:bodyPr>
          <a:lstStyle/>
          <a:p>
            <a:pPr algn="ctr">
              <a:defRPr/>
            </a:pPr>
            <a:r>
              <a:rPr lang="tr-TR" sz="2032" dirty="0">
                <a:solidFill>
                  <a:schemeClr val="bg1"/>
                </a:solidFill>
                <a:effectLst>
                  <a:outerShdw blurRad="38100" dist="38100" dir="2700000" algn="tl">
                    <a:srgbClr val="C0C0C0"/>
                  </a:outerShdw>
                </a:effectLst>
              </a:rPr>
              <a:t>KIDEM TAZMİNATININ HESAPLANMASI</a:t>
            </a:r>
          </a:p>
          <a:p>
            <a:pPr algn="ctr">
              <a:defRPr/>
            </a:pPr>
            <a:r>
              <a:rPr lang="tr-TR" sz="2032" dirty="0">
                <a:solidFill>
                  <a:schemeClr val="bg1"/>
                </a:solidFill>
                <a:effectLst>
                  <a:outerShdw blurRad="38100" dist="38100" dir="2700000" algn="tl">
                    <a:srgbClr val="C0C0C0"/>
                  </a:outerShdw>
                </a:effectLst>
              </a:rPr>
              <a:t>HESAPLAMA</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37893"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928690" y="1822061"/>
            <a:ext cx="7786687" cy="3907480"/>
          </a:xfrm>
          <a:prstGeom prst="rect">
            <a:avLst/>
          </a:prstGeom>
        </p:spPr>
        <p:txBody>
          <a:bodyPr>
            <a:spAutoFit/>
          </a:bodyPr>
          <a:lstStyle/>
          <a:p>
            <a:pPr marL="373212" indent="-373212" algn="just" eaLnBrk="0" hangingPunct="0">
              <a:lnSpc>
                <a:spcPct val="150000"/>
              </a:lnSpc>
              <a:spcBef>
                <a:spcPct val="20000"/>
              </a:spcBef>
              <a:buClr>
                <a:srgbClr val="009999"/>
              </a:buClr>
              <a:buFont typeface="+mj-lt"/>
              <a:buAutoNum type="arabicPeriod"/>
              <a:defRPr/>
            </a:pPr>
            <a:endParaRPr lang="tr-TR" sz="2032" dirty="0">
              <a:solidFill>
                <a:srgbClr val="000000"/>
              </a:solidFill>
            </a:endParaRPr>
          </a:p>
          <a:p>
            <a:pPr marL="373212" indent="-373212" algn="just" eaLnBrk="0" hangingPunct="0">
              <a:lnSpc>
                <a:spcPct val="150000"/>
              </a:lnSpc>
              <a:spcBef>
                <a:spcPct val="20000"/>
              </a:spcBef>
              <a:buClr>
                <a:srgbClr val="009999"/>
              </a:buClr>
              <a:defRPr/>
            </a:pPr>
            <a:r>
              <a:rPr lang="tr-TR" sz="2032" dirty="0">
                <a:solidFill>
                  <a:srgbClr val="000000"/>
                </a:solidFill>
              </a:rPr>
              <a:t> </a:t>
            </a:r>
          </a:p>
          <a:p>
            <a:pPr eaLnBrk="0" hangingPunct="0">
              <a:lnSpc>
                <a:spcPct val="80000"/>
              </a:lnSpc>
              <a:spcBef>
                <a:spcPct val="20000"/>
              </a:spcBef>
              <a:buClr>
                <a:srgbClr val="009999"/>
              </a:buClr>
              <a:buFont typeface="Wingdings" panose="05000000000000000000" pitchFamily="2" charset="2"/>
              <a:buNone/>
              <a:defRPr/>
            </a:pPr>
            <a:r>
              <a:rPr lang="tr-TR" sz="2032" dirty="0">
                <a:solidFill>
                  <a:srgbClr val="000000"/>
                </a:solidFill>
              </a:rPr>
              <a:t>Hizmet Süresi : </a:t>
            </a:r>
            <a:r>
              <a:rPr lang="tr-TR" sz="2032" dirty="0" smtClean="0">
                <a:solidFill>
                  <a:srgbClr val="000000"/>
                </a:solidFill>
              </a:rPr>
              <a:t>25.08.2021-17.06.2009 </a:t>
            </a:r>
            <a:r>
              <a:rPr lang="tr-TR" sz="2032" dirty="0">
                <a:solidFill>
                  <a:srgbClr val="000000"/>
                </a:solidFill>
              </a:rPr>
              <a:t>tarihleri arasında </a:t>
            </a:r>
          </a:p>
          <a:p>
            <a:pPr eaLnBrk="0" hangingPunct="0">
              <a:lnSpc>
                <a:spcPct val="80000"/>
              </a:lnSpc>
              <a:spcBef>
                <a:spcPct val="20000"/>
              </a:spcBef>
              <a:buClr>
                <a:srgbClr val="009999"/>
              </a:buClr>
              <a:buFont typeface="Wingdings" panose="05000000000000000000" pitchFamily="2" charset="2"/>
              <a:buNone/>
              <a:defRPr/>
            </a:pPr>
            <a:endParaRPr lang="tr-TR" sz="2032" dirty="0">
              <a:solidFill>
                <a:srgbClr val="000000"/>
              </a:solidFill>
            </a:endParaRPr>
          </a:p>
          <a:p>
            <a:pPr eaLnBrk="0" hangingPunct="0">
              <a:lnSpc>
                <a:spcPct val="80000"/>
              </a:lnSpc>
              <a:spcBef>
                <a:spcPct val="20000"/>
              </a:spcBef>
              <a:buClr>
                <a:srgbClr val="009999"/>
              </a:buClr>
              <a:buFont typeface="Wingdings" panose="05000000000000000000" pitchFamily="2" charset="2"/>
              <a:buNone/>
              <a:defRPr/>
            </a:pPr>
            <a:r>
              <a:rPr lang="tr-TR" sz="2032" dirty="0">
                <a:solidFill>
                  <a:srgbClr val="000000"/>
                </a:solidFill>
              </a:rPr>
              <a:t>		</a:t>
            </a:r>
            <a:r>
              <a:rPr lang="tr-TR" sz="2032" dirty="0" smtClean="0">
                <a:solidFill>
                  <a:srgbClr val="000000"/>
                </a:solidFill>
              </a:rPr>
              <a:t>25.08.2021</a:t>
            </a:r>
            <a:endParaRPr lang="tr-TR" sz="2032" dirty="0">
              <a:solidFill>
                <a:srgbClr val="000000"/>
              </a:solidFill>
            </a:endParaRPr>
          </a:p>
          <a:p>
            <a:pPr eaLnBrk="0" hangingPunct="0">
              <a:lnSpc>
                <a:spcPct val="80000"/>
              </a:lnSpc>
              <a:spcBef>
                <a:spcPct val="20000"/>
              </a:spcBef>
              <a:buClr>
                <a:srgbClr val="009999"/>
              </a:buClr>
              <a:buFont typeface="Wingdings" panose="05000000000000000000" pitchFamily="2" charset="2"/>
              <a:buNone/>
              <a:defRPr/>
            </a:pPr>
            <a:r>
              <a:rPr lang="tr-TR" sz="2032" dirty="0">
                <a:solidFill>
                  <a:srgbClr val="000000"/>
                </a:solidFill>
              </a:rPr>
              <a:t>		</a:t>
            </a:r>
            <a:r>
              <a:rPr lang="tr-TR" sz="2032" dirty="0" smtClean="0">
                <a:solidFill>
                  <a:srgbClr val="000000"/>
                </a:solidFill>
              </a:rPr>
              <a:t>17.06.2009</a:t>
            </a:r>
            <a:endParaRPr lang="tr-TR" sz="2032" dirty="0">
              <a:solidFill>
                <a:srgbClr val="000000"/>
              </a:solidFill>
            </a:endParaRPr>
          </a:p>
          <a:p>
            <a:pPr eaLnBrk="0" hangingPunct="0">
              <a:lnSpc>
                <a:spcPct val="80000"/>
              </a:lnSpc>
              <a:spcBef>
                <a:spcPct val="20000"/>
              </a:spcBef>
              <a:buClr>
                <a:srgbClr val="009999"/>
              </a:buClr>
              <a:buFont typeface="Wingdings" panose="05000000000000000000" pitchFamily="2" charset="2"/>
              <a:buNone/>
              <a:defRPr/>
            </a:pPr>
            <a:endParaRPr lang="tr-TR" sz="2032" dirty="0">
              <a:solidFill>
                <a:srgbClr val="000000"/>
              </a:solidFill>
            </a:endParaRPr>
          </a:p>
          <a:p>
            <a:pPr eaLnBrk="0" hangingPunct="0">
              <a:lnSpc>
                <a:spcPct val="80000"/>
              </a:lnSpc>
              <a:spcBef>
                <a:spcPct val="20000"/>
              </a:spcBef>
              <a:buClr>
                <a:srgbClr val="009999"/>
              </a:buClr>
              <a:buFont typeface="Wingdings" panose="05000000000000000000" pitchFamily="2" charset="2"/>
              <a:buNone/>
              <a:defRPr/>
            </a:pPr>
            <a:r>
              <a:rPr lang="tr-TR" sz="2032" dirty="0">
                <a:solidFill>
                  <a:srgbClr val="000000"/>
                </a:solidFill>
              </a:rPr>
              <a:t>		  8    2    12</a:t>
            </a:r>
          </a:p>
          <a:p>
            <a:pPr eaLnBrk="0" hangingPunct="0">
              <a:lnSpc>
                <a:spcPct val="80000"/>
              </a:lnSpc>
              <a:spcBef>
                <a:spcPct val="20000"/>
              </a:spcBef>
              <a:buClr>
                <a:srgbClr val="009999"/>
              </a:buClr>
              <a:buFont typeface="Wingdings" panose="05000000000000000000" pitchFamily="2" charset="2"/>
              <a:buNone/>
              <a:defRPr/>
            </a:pPr>
            <a:endParaRPr lang="tr-TR" sz="2032" dirty="0">
              <a:solidFill>
                <a:srgbClr val="000000"/>
              </a:solidFill>
            </a:endParaRPr>
          </a:p>
          <a:p>
            <a:pPr eaLnBrk="0" hangingPunct="0">
              <a:lnSpc>
                <a:spcPct val="80000"/>
              </a:lnSpc>
              <a:spcBef>
                <a:spcPct val="20000"/>
              </a:spcBef>
              <a:buClr>
                <a:srgbClr val="009999"/>
              </a:buClr>
              <a:buFont typeface="Wingdings" panose="05000000000000000000" pitchFamily="2" charset="2"/>
              <a:buNone/>
              <a:defRPr/>
            </a:pPr>
            <a:r>
              <a:rPr lang="tr-TR" sz="2032" dirty="0">
                <a:solidFill>
                  <a:srgbClr val="000000"/>
                </a:solidFill>
              </a:rPr>
              <a:t>Hizmet Süresi    12 yıl 2 ay 8 gün</a:t>
            </a:r>
          </a:p>
          <a:p>
            <a:pPr eaLnBrk="0" hangingPunct="0">
              <a:lnSpc>
                <a:spcPct val="80000"/>
              </a:lnSpc>
              <a:spcBef>
                <a:spcPct val="20000"/>
              </a:spcBef>
              <a:buClr>
                <a:srgbClr val="009999"/>
              </a:buClr>
              <a:buFont typeface="Wingdings" panose="05000000000000000000" pitchFamily="2" charset="2"/>
              <a:buNone/>
              <a:defRPr/>
            </a:pPr>
            <a:endParaRPr lang="tr-TR" sz="2032" dirty="0">
              <a:solidFill>
                <a:srgbClr val="000000"/>
              </a:solidFill>
            </a:endParaRPr>
          </a:p>
        </p:txBody>
      </p:sp>
      <p:cxnSp>
        <p:nvCxnSpPr>
          <p:cNvPr id="37895" name="7 Düz Bağlayıcı"/>
          <p:cNvCxnSpPr>
            <a:cxnSpLocks noChangeShapeType="1"/>
          </p:cNvCxnSpPr>
          <p:nvPr/>
        </p:nvCxnSpPr>
        <p:spPr bwMode="auto">
          <a:xfrm flipV="1">
            <a:off x="2286002" y="3325329"/>
            <a:ext cx="1031981" cy="1"/>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84</a:t>
            </a:fld>
            <a:endParaRPr lang="tr-TR" altLang="tr-TR">
              <a:solidFill>
                <a:srgbClr val="000000"/>
              </a:solidFill>
            </a:endParaRPr>
          </a:p>
        </p:txBody>
      </p:sp>
    </p:spTree>
    <p:extLst>
      <p:ext uri="{BB962C8B-B14F-4D97-AF65-F5344CB8AC3E}">
        <p14:creationId xmlns:p14="http://schemas.microsoft.com/office/powerpoint/2010/main" val="3123316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169990" y="458555"/>
            <a:ext cx="6732588" cy="717761"/>
          </a:xfrm>
          <a:prstGeom prst="rect">
            <a:avLst/>
          </a:prstGeom>
          <a:noFill/>
          <a:ln w="9525">
            <a:noFill/>
            <a:miter lim="800000"/>
            <a:headEnd/>
            <a:tailEnd/>
          </a:ln>
          <a:effectLst/>
        </p:spPr>
        <p:txBody>
          <a:bodyPr>
            <a:spAutoFit/>
          </a:bodyPr>
          <a:lstStyle/>
          <a:p>
            <a:pPr algn="ctr">
              <a:defRPr/>
            </a:pPr>
            <a:r>
              <a:rPr lang="tr-TR" sz="2032" dirty="0">
                <a:solidFill>
                  <a:schemeClr val="bg1"/>
                </a:solidFill>
                <a:effectLst>
                  <a:outerShdw blurRad="38100" dist="38100" dir="2700000" algn="tl">
                    <a:srgbClr val="C0C0C0"/>
                  </a:outerShdw>
                </a:effectLst>
                <a:latin typeface="+mj-lt"/>
              </a:rPr>
              <a:t>KIDEM TAZMİNATININ HESAPLANMASI</a:t>
            </a:r>
          </a:p>
          <a:p>
            <a:pPr algn="ctr">
              <a:defRPr/>
            </a:pPr>
            <a:r>
              <a:rPr lang="tr-TR" sz="2032" dirty="0">
                <a:solidFill>
                  <a:schemeClr val="bg1"/>
                </a:solidFill>
                <a:effectLst>
                  <a:outerShdw blurRad="38100" dist="38100" dir="2700000" algn="tl">
                    <a:srgbClr val="C0C0C0"/>
                  </a:outerShdw>
                </a:effectLst>
                <a:latin typeface="+mj-lt"/>
              </a:rPr>
              <a:t>HESAPLAMA</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39941"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182941" y="1822062"/>
            <a:ext cx="8532436" cy="3414333"/>
          </a:xfrm>
          <a:prstGeom prst="rect">
            <a:avLst/>
          </a:prstGeom>
        </p:spPr>
        <p:txBody>
          <a:bodyPr wrap="square">
            <a:spAutoFit/>
          </a:bodyPr>
          <a:lstStyle/>
          <a:p>
            <a:pPr marL="373212" indent="-373212" algn="just" eaLnBrk="0" hangingPunct="0">
              <a:lnSpc>
                <a:spcPct val="150000"/>
              </a:lnSpc>
              <a:spcBef>
                <a:spcPct val="20000"/>
              </a:spcBef>
              <a:buClr>
                <a:srgbClr val="009999"/>
              </a:buClr>
              <a:buFont typeface="+mj-lt"/>
              <a:buAutoNum type="arabicPeriod"/>
              <a:defRPr/>
            </a:pPr>
            <a:endParaRPr lang="tr-TR" sz="1306" dirty="0">
              <a:solidFill>
                <a:srgbClr val="000000"/>
              </a:solidFill>
            </a:endParaRPr>
          </a:p>
          <a:p>
            <a:pPr marL="373212" indent="-373212" algn="just" eaLnBrk="0" hangingPunct="0">
              <a:lnSpc>
                <a:spcPct val="150000"/>
              </a:lnSpc>
              <a:spcBef>
                <a:spcPct val="20000"/>
              </a:spcBef>
              <a:buClr>
                <a:srgbClr val="009999"/>
              </a:buClr>
              <a:defRPr/>
            </a:pPr>
            <a:r>
              <a:rPr lang="tr-TR" sz="1306" dirty="0">
                <a:solidFill>
                  <a:srgbClr val="000000"/>
                </a:solidFill>
              </a:rPr>
              <a:t> </a:t>
            </a:r>
          </a:p>
          <a:p>
            <a:pPr eaLnBrk="0" hangingPunct="0">
              <a:lnSpc>
                <a:spcPct val="80000"/>
              </a:lnSpc>
              <a:spcBef>
                <a:spcPct val="20000"/>
              </a:spcBef>
              <a:buClr>
                <a:srgbClr val="009999"/>
              </a:buClr>
              <a:buFont typeface="Wingdings" panose="05000000000000000000" pitchFamily="2" charset="2"/>
              <a:buNone/>
              <a:defRPr/>
            </a:pPr>
            <a:r>
              <a:rPr lang="tr-TR" sz="1741" dirty="0">
                <a:solidFill>
                  <a:srgbClr val="000000"/>
                </a:solidFill>
                <a:latin typeface="Garamond" panose="02020404030301010803" pitchFamily="18" charset="0"/>
              </a:rPr>
              <a:t>Kıdem Tazminatına Esas Günlük Giydirilmiş Ücretin </a:t>
            </a:r>
            <a:r>
              <a:rPr lang="tr-TR" sz="1741" dirty="0" smtClean="0">
                <a:solidFill>
                  <a:srgbClr val="000000"/>
                </a:solidFill>
                <a:latin typeface="Garamond" panose="02020404030301010803" pitchFamily="18" charset="0"/>
              </a:rPr>
              <a:t>Hesabı</a:t>
            </a:r>
          </a:p>
          <a:p>
            <a:pPr eaLnBrk="0" hangingPunct="0">
              <a:lnSpc>
                <a:spcPct val="80000"/>
              </a:lnSpc>
              <a:spcBef>
                <a:spcPct val="20000"/>
              </a:spcBef>
              <a:buClr>
                <a:srgbClr val="009999"/>
              </a:buClr>
              <a:buFont typeface="Wingdings" panose="05000000000000000000" pitchFamily="2" charset="2"/>
              <a:buNone/>
              <a:defRPr/>
            </a:pPr>
            <a:r>
              <a:rPr lang="tr-TR" sz="1741" dirty="0" smtClean="0">
                <a:solidFill>
                  <a:srgbClr val="000000"/>
                </a:solidFill>
                <a:latin typeface="Garamond" panose="02020404030301010803" pitchFamily="18" charset="0"/>
              </a:rPr>
              <a:t> </a:t>
            </a:r>
            <a:endParaRPr lang="tr-TR" sz="1741" dirty="0">
              <a:solidFill>
                <a:srgbClr val="000000"/>
              </a:solidFill>
              <a:latin typeface="Garamond" panose="02020404030301010803" pitchFamily="18" charset="0"/>
            </a:endParaRPr>
          </a:p>
          <a:p>
            <a:pPr eaLnBrk="0" hangingPunct="0">
              <a:lnSpc>
                <a:spcPct val="80000"/>
              </a:lnSpc>
              <a:spcBef>
                <a:spcPct val="20000"/>
              </a:spcBef>
              <a:buClr>
                <a:srgbClr val="009999"/>
              </a:buClr>
              <a:buFont typeface="Wingdings" panose="05000000000000000000" pitchFamily="2" charset="2"/>
              <a:buNone/>
              <a:defRPr/>
            </a:pPr>
            <a:r>
              <a:rPr lang="tr-TR" sz="1741" dirty="0">
                <a:solidFill>
                  <a:srgbClr val="000000"/>
                </a:solidFill>
                <a:latin typeface="Garamond" panose="02020404030301010803" pitchFamily="18" charset="0"/>
              </a:rPr>
              <a:t>Brüt Günlük Ücreti : </a:t>
            </a:r>
            <a:r>
              <a:rPr lang="tr-TR" sz="1741" dirty="0" smtClean="0">
                <a:solidFill>
                  <a:srgbClr val="000000"/>
                </a:solidFill>
                <a:latin typeface="Garamond" panose="02020404030301010803" pitchFamily="18" charset="0"/>
              </a:rPr>
              <a:t>5.062,68.-</a:t>
            </a:r>
            <a:r>
              <a:rPr lang="tr-TR" sz="1741" dirty="0">
                <a:solidFill>
                  <a:srgbClr val="000000"/>
                </a:solidFill>
                <a:latin typeface="Garamond" panose="02020404030301010803" pitchFamily="18" charset="0"/>
              </a:rPr>
              <a:t>TL / 30 gün = </a:t>
            </a:r>
            <a:r>
              <a:rPr lang="tr-TR" sz="1741" dirty="0" smtClean="0">
                <a:solidFill>
                  <a:srgbClr val="000000"/>
                </a:solidFill>
                <a:latin typeface="Garamond" panose="02020404030301010803" pitchFamily="18" charset="0"/>
              </a:rPr>
              <a:t>168,75.-</a:t>
            </a:r>
            <a:r>
              <a:rPr lang="tr-TR" sz="1741" dirty="0">
                <a:solidFill>
                  <a:srgbClr val="000000"/>
                </a:solidFill>
                <a:latin typeface="Garamond" panose="02020404030301010803" pitchFamily="18" charset="0"/>
              </a:rPr>
              <a:t>TL / gün</a:t>
            </a:r>
          </a:p>
          <a:p>
            <a:pPr eaLnBrk="0" hangingPunct="0">
              <a:lnSpc>
                <a:spcPct val="80000"/>
              </a:lnSpc>
              <a:spcBef>
                <a:spcPct val="20000"/>
              </a:spcBef>
              <a:buClr>
                <a:srgbClr val="009999"/>
              </a:buClr>
              <a:buFont typeface="Wingdings" panose="05000000000000000000" pitchFamily="2" charset="2"/>
              <a:buNone/>
              <a:defRPr/>
            </a:pPr>
            <a:r>
              <a:rPr lang="tr-TR" sz="1741" dirty="0">
                <a:solidFill>
                  <a:srgbClr val="000000"/>
                </a:solidFill>
                <a:latin typeface="Garamond" panose="02020404030301010803" pitchFamily="18" charset="0"/>
              </a:rPr>
              <a:t>İkramiye : </a:t>
            </a:r>
            <a:r>
              <a:rPr lang="tr-TR" sz="1741" dirty="0" smtClean="0">
                <a:solidFill>
                  <a:srgbClr val="000000"/>
                </a:solidFill>
                <a:latin typeface="Garamond" panose="02020404030301010803" pitchFamily="18" charset="0"/>
              </a:rPr>
              <a:t>168,75.-</a:t>
            </a:r>
            <a:r>
              <a:rPr lang="tr-TR" sz="1741" dirty="0">
                <a:solidFill>
                  <a:srgbClr val="000000"/>
                </a:solidFill>
                <a:latin typeface="Garamond" panose="02020404030301010803" pitchFamily="18" charset="0"/>
              </a:rPr>
              <a:t>TL / gün x 10 = </a:t>
            </a:r>
            <a:r>
              <a:rPr lang="tr-TR" sz="1741" dirty="0" smtClean="0">
                <a:solidFill>
                  <a:srgbClr val="000000"/>
                </a:solidFill>
                <a:latin typeface="Garamond" panose="02020404030301010803" pitchFamily="18" charset="0"/>
              </a:rPr>
              <a:t>1680,75.-</a:t>
            </a:r>
            <a:r>
              <a:rPr lang="tr-TR" sz="1741" dirty="0">
                <a:solidFill>
                  <a:srgbClr val="000000"/>
                </a:solidFill>
                <a:latin typeface="Garamond" panose="02020404030301010803" pitchFamily="18" charset="0"/>
              </a:rPr>
              <a:t>TL / 365 = </a:t>
            </a:r>
            <a:r>
              <a:rPr lang="tr-TR" sz="1741" dirty="0" smtClean="0">
                <a:solidFill>
                  <a:srgbClr val="000000"/>
                </a:solidFill>
                <a:latin typeface="Garamond" panose="02020404030301010803" pitchFamily="18" charset="0"/>
              </a:rPr>
              <a:t>4,60.-</a:t>
            </a:r>
            <a:r>
              <a:rPr lang="tr-TR" sz="1741" dirty="0">
                <a:solidFill>
                  <a:srgbClr val="000000"/>
                </a:solidFill>
                <a:latin typeface="Garamond" panose="02020404030301010803" pitchFamily="18" charset="0"/>
              </a:rPr>
              <a:t>TL / gün </a:t>
            </a:r>
          </a:p>
          <a:p>
            <a:pPr eaLnBrk="0" hangingPunct="0">
              <a:lnSpc>
                <a:spcPct val="80000"/>
              </a:lnSpc>
              <a:spcBef>
                <a:spcPct val="20000"/>
              </a:spcBef>
              <a:buClr>
                <a:srgbClr val="009999"/>
              </a:buClr>
              <a:buFont typeface="Wingdings" panose="05000000000000000000" pitchFamily="2" charset="2"/>
              <a:buNone/>
              <a:defRPr/>
            </a:pPr>
            <a:r>
              <a:rPr lang="tr-TR" sz="1741" dirty="0" smtClean="0">
                <a:solidFill>
                  <a:srgbClr val="000000"/>
                </a:solidFill>
                <a:latin typeface="Garamond" panose="02020404030301010803" pitchFamily="18" charset="0"/>
              </a:rPr>
              <a:t>Birleştirilmiş Sosyal Yardım </a:t>
            </a:r>
            <a:r>
              <a:rPr lang="tr-TR" sz="1741" dirty="0">
                <a:solidFill>
                  <a:srgbClr val="000000"/>
                </a:solidFill>
                <a:latin typeface="Garamond" panose="02020404030301010803" pitchFamily="18" charset="0"/>
              </a:rPr>
              <a:t>: </a:t>
            </a:r>
            <a:r>
              <a:rPr lang="tr-TR" sz="1741" dirty="0" smtClean="0">
                <a:solidFill>
                  <a:srgbClr val="000000"/>
                </a:solidFill>
                <a:latin typeface="Garamond" panose="02020404030301010803" pitchFamily="18" charset="0"/>
              </a:rPr>
              <a:t>350,00</a:t>
            </a:r>
            <a:r>
              <a:rPr lang="tr-TR" sz="1741" dirty="0">
                <a:solidFill>
                  <a:srgbClr val="000000"/>
                </a:solidFill>
                <a:latin typeface="Garamond" panose="02020404030301010803" pitchFamily="18" charset="0"/>
              </a:rPr>
              <a:t>.-TL. / 30 gün = </a:t>
            </a:r>
            <a:r>
              <a:rPr lang="tr-TR" sz="1741" dirty="0" smtClean="0">
                <a:solidFill>
                  <a:srgbClr val="000000"/>
                </a:solidFill>
                <a:latin typeface="Garamond" panose="02020404030301010803" pitchFamily="18" charset="0"/>
              </a:rPr>
              <a:t>11,66.-</a:t>
            </a:r>
            <a:r>
              <a:rPr lang="tr-TR" sz="1741" dirty="0">
                <a:solidFill>
                  <a:srgbClr val="000000"/>
                </a:solidFill>
                <a:latin typeface="Garamond" panose="02020404030301010803" pitchFamily="18" charset="0"/>
              </a:rPr>
              <a:t>TL / gün</a:t>
            </a:r>
          </a:p>
          <a:p>
            <a:pPr eaLnBrk="0" hangingPunct="0">
              <a:lnSpc>
                <a:spcPct val="80000"/>
              </a:lnSpc>
              <a:spcBef>
                <a:spcPct val="20000"/>
              </a:spcBef>
              <a:buClr>
                <a:srgbClr val="009999"/>
              </a:buClr>
              <a:buFont typeface="Wingdings" panose="05000000000000000000" pitchFamily="2" charset="2"/>
              <a:buNone/>
              <a:defRPr/>
            </a:pPr>
            <a:r>
              <a:rPr lang="tr-TR" sz="1741" dirty="0">
                <a:solidFill>
                  <a:srgbClr val="000000"/>
                </a:solidFill>
                <a:latin typeface="Garamond" panose="02020404030301010803" pitchFamily="18" charset="0"/>
              </a:rPr>
              <a:t>Yemek Yardım : </a:t>
            </a:r>
            <a:r>
              <a:rPr lang="tr-TR" sz="1741" dirty="0" smtClean="0">
                <a:solidFill>
                  <a:srgbClr val="000000"/>
                </a:solidFill>
                <a:latin typeface="Garamond" panose="02020404030301010803" pitchFamily="18" charset="0"/>
              </a:rPr>
              <a:t>15,00</a:t>
            </a:r>
            <a:r>
              <a:rPr lang="tr-TR" sz="1741" dirty="0">
                <a:solidFill>
                  <a:srgbClr val="000000"/>
                </a:solidFill>
                <a:latin typeface="Garamond" panose="02020404030301010803" pitchFamily="18" charset="0"/>
              </a:rPr>
              <a:t>.-TL.x </a:t>
            </a:r>
            <a:r>
              <a:rPr lang="tr-TR" sz="1741" dirty="0" smtClean="0">
                <a:solidFill>
                  <a:srgbClr val="000000"/>
                </a:solidFill>
                <a:latin typeface="Garamond" panose="02020404030301010803" pitchFamily="18" charset="0"/>
              </a:rPr>
              <a:t>22 </a:t>
            </a:r>
            <a:r>
              <a:rPr lang="tr-TR" sz="1741" dirty="0">
                <a:solidFill>
                  <a:srgbClr val="000000"/>
                </a:solidFill>
                <a:latin typeface="Garamond" panose="02020404030301010803" pitchFamily="18" charset="0"/>
              </a:rPr>
              <a:t>= </a:t>
            </a:r>
            <a:r>
              <a:rPr lang="tr-TR" sz="1741" dirty="0" smtClean="0">
                <a:solidFill>
                  <a:srgbClr val="000000"/>
                </a:solidFill>
                <a:latin typeface="Garamond" panose="02020404030301010803" pitchFamily="18" charset="0"/>
              </a:rPr>
              <a:t>330,00</a:t>
            </a:r>
            <a:r>
              <a:rPr lang="tr-TR" sz="1741" dirty="0">
                <a:solidFill>
                  <a:srgbClr val="000000"/>
                </a:solidFill>
                <a:latin typeface="Garamond" panose="02020404030301010803" pitchFamily="18" charset="0"/>
              </a:rPr>
              <a:t>.-TL / 30= </a:t>
            </a:r>
            <a:r>
              <a:rPr lang="tr-TR" sz="1741" dirty="0" smtClean="0">
                <a:solidFill>
                  <a:srgbClr val="000000"/>
                </a:solidFill>
                <a:latin typeface="Garamond" panose="02020404030301010803" pitchFamily="18" charset="0"/>
              </a:rPr>
              <a:t>11,00.-</a:t>
            </a:r>
            <a:r>
              <a:rPr lang="tr-TR" sz="1741" dirty="0">
                <a:solidFill>
                  <a:srgbClr val="000000"/>
                </a:solidFill>
                <a:latin typeface="Garamond" panose="02020404030301010803" pitchFamily="18" charset="0"/>
              </a:rPr>
              <a:t>TL / gün</a:t>
            </a:r>
          </a:p>
          <a:p>
            <a:pPr eaLnBrk="0" hangingPunct="0">
              <a:lnSpc>
                <a:spcPct val="80000"/>
              </a:lnSpc>
              <a:spcBef>
                <a:spcPct val="20000"/>
              </a:spcBef>
              <a:buClr>
                <a:srgbClr val="009999"/>
              </a:buClr>
              <a:buFont typeface="Wingdings" panose="05000000000000000000" pitchFamily="2" charset="2"/>
              <a:buNone/>
              <a:defRPr/>
            </a:pPr>
            <a:r>
              <a:rPr lang="tr-TR" sz="1741" dirty="0" smtClean="0">
                <a:solidFill>
                  <a:srgbClr val="000000"/>
                </a:solidFill>
                <a:latin typeface="Garamond" panose="02020404030301010803" pitchFamily="18" charset="0"/>
              </a:rPr>
              <a:t>Çocuk </a:t>
            </a:r>
            <a:r>
              <a:rPr lang="tr-TR" sz="1741" dirty="0">
                <a:solidFill>
                  <a:srgbClr val="000000"/>
                </a:solidFill>
                <a:latin typeface="Garamond" panose="02020404030301010803" pitchFamily="18" charset="0"/>
              </a:rPr>
              <a:t>Yardımı : </a:t>
            </a:r>
            <a:r>
              <a:rPr lang="tr-TR" sz="1741" dirty="0" smtClean="0">
                <a:solidFill>
                  <a:srgbClr val="000000"/>
                </a:solidFill>
                <a:latin typeface="Garamond" panose="02020404030301010803" pitchFamily="18" charset="0"/>
              </a:rPr>
              <a:t>100,00</a:t>
            </a:r>
            <a:r>
              <a:rPr lang="tr-TR" sz="1741" dirty="0">
                <a:solidFill>
                  <a:srgbClr val="000000"/>
                </a:solidFill>
                <a:latin typeface="Garamond" panose="02020404030301010803" pitchFamily="18" charset="0"/>
              </a:rPr>
              <a:t>.-TL X 2 Çocuk = </a:t>
            </a:r>
            <a:r>
              <a:rPr lang="tr-TR" sz="1741" dirty="0" smtClean="0">
                <a:solidFill>
                  <a:srgbClr val="000000"/>
                </a:solidFill>
                <a:latin typeface="Garamond" panose="02020404030301010803" pitchFamily="18" charset="0"/>
              </a:rPr>
              <a:t>200.00</a:t>
            </a:r>
            <a:r>
              <a:rPr lang="tr-TR" sz="1741" dirty="0">
                <a:solidFill>
                  <a:srgbClr val="000000"/>
                </a:solidFill>
                <a:latin typeface="Garamond" panose="02020404030301010803" pitchFamily="18" charset="0"/>
              </a:rPr>
              <a:t>.-TL /aylık / 30 = </a:t>
            </a:r>
            <a:r>
              <a:rPr lang="tr-TR" sz="1741" dirty="0" smtClean="0">
                <a:solidFill>
                  <a:srgbClr val="000000"/>
                </a:solidFill>
                <a:latin typeface="Garamond" panose="02020404030301010803" pitchFamily="18" charset="0"/>
              </a:rPr>
              <a:t>6,66.-</a:t>
            </a:r>
            <a:r>
              <a:rPr lang="tr-TR" sz="1741" dirty="0">
                <a:solidFill>
                  <a:srgbClr val="000000"/>
                </a:solidFill>
                <a:latin typeface="Garamond" panose="02020404030301010803" pitchFamily="18" charset="0"/>
              </a:rPr>
              <a:t>TL/gün </a:t>
            </a:r>
          </a:p>
          <a:p>
            <a:pPr eaLnBrk="0" hangingPunct="0">
              <a:lnSpc>
                <a:spcPct val="80000"/>
              </a:lnSpc>
              <a:spcBef>
                <a:spcPct val="20000"/>
              </a:spcBef>
              <a:buClr>
                <a:srgbClr val="009999"/>
              </a:buClr>
              <a:buFont typeface="Wingdings" panose="05000000000000000000" pitchFamily="2" charset="2"/>
              <a:buNone/>
              <a:defRPr/>
            </a:pPr>
            <a:r>
              <a:rPr lang="tr-TR" sz="1741" i="1" dirty="0">
                <a:solidFill>
                  <a:srgbClr val="000000"/>
                </a:solidFill>
                <a:latin typeface="Garamond" panose="02020404030301010803" pitchFamily="18" charset="0"/>
              </a:rPr>
              <a:t>Fazla Çalışma Ücreti: Hesaba katılmamaktadır.</a:t>
            </a:r>
          </a:p>
          <a:p>
            <a:pPr eaLnBrk="0" hangingPunct="0">
              <a:lnSpc>
                <a:spcPct val="80000"/>
              </a:lnSpc>
              <a:spcBef>
                <a:spcPct val="20000"/>
              </a:spcBef>
              <a:buClr>
                <a:srgbClr val="009999"/>
              </a:buClr>
              <a:buFont typeface="Wingdings" panose="05000000000000000000" pitchFamily="2" charset="2"/>
              <a:buNone/>
              <a:defRPr/>
            </a:pPr>
            <a:r>
              <a:rPr lang="tr-TR" sz="1741" dirty="0">
                <a:solidFill>
                  <a:srgbClr val="000000"/>
                </a:solidFill>
                <a:latin typeface="Garamond" panose="02020404030301010803" pitchFamily="18" charset="0"/>
              </a:rPr>
              <a:t>Bayram Yardımı : </a:t>
            </a:r>
            <a:r>
              <a:rPr lang="tr-TR" sz="1741" dirty="0" smtClean="0">
                <a:solidFill>
                  <a:srgbClr val="000000"/>
                </a:solidFill>
                <a:latin typeface="Garamond" panose="02020404030301010803" pitchFamily="18" charset="0"/>
              </a:rPr>
              <a:t>350,00</a:t>
            </a:r>
            <a:r>
              <a:rPr lang="tr-TR" sz="1741" dirty="0">
                <a:solidFill>
                  <a:srgbClr val="000000"/>
                </a:solidFill>
                <a:latin typeface="Garamond" panose="02020404030301010803" pitchFamily="18" charset="0"/>
              </a:rPr>
              <a:t>.-TL X 2 = </a:t>
            </a:r>
            <a:r>
              <a:rPr lang="tr-TR" sz="1741" dirty="0" smtClean="0">
                <a:solidFill>
                  <a:srgbClr val="000000"/>
                </a:solidFill>
                <a:latin typeface="Garamond" panose="02020404030301010803" pitchFamily="18" charset="0"/>
              </a:rPr>
              <a:t>700,00</a:t>
            </a:r>
            <a:r>
              <a:rPr lang="tr-TR" sz="1741" dirty="0">
                <a:solidFill>
                  <a:srgbClr val="000000"/>
                </a:solidFill>
                <a:latin typeface="Garamond" panose="02020404030301010803" pitchFamily="18" charset="0"/>
              </a:rPr>
              <a:t>.-TL / 365 = </a:t>
            </a:r>
            <a:r>
              <a:rPr lang="tr-TR" sz="1741" dirty="0" smtClean="0">
                <a:solidFill>
                  <a:srgbClr val="000000"/>
                </a:solidFill>
                <a:latin typeface="Garamond" panose="02020404030301010803" pitchFamily="18" charset="0"/>
              </a:rPr>
              <a:t>1,91</a:t>
            </a:r>
            <a:r>
              <a:rPr lang="tr-TR" sz="1741" dirty="0">
                <a:solidFill>
                  <a:srgbClr val="000000"/>
                </a:solidFill>
                <a:latin typeface="Garamond" panose="02020404030301010803" pitchFamily="18" charset="0"/>
              </a:rPr>
              <a:t>.-TL/gün</a:t>
            </a:r>
          </a:p>
          <a:p>
            <a:pPr eaLnBrk="0" hangingPunct="0">
              <a:lnSpc>
                <a:spcPct val="80000"/>
              </a:lnSpc>
              <a:spcBef>
                <a:spcPct val="20000"/>
              </a:spcBef>
              <a:buClr>
                <a:srgbClr val="009999"/>
              </a:buClr>
              <a:buFont typeface="Wingdings" panose="05000000000000000000" pitchFamily="2" charset="2"/>
              <a:buNone/>
              <a:defRPr/>
            </a:pPr>
            <a:r>
              <a:rPr lang="tr-TR" sz="1741" dirty="0">
                <a:solidFill>
                  <a:srgbClr val="000000"/>
                </a:solidFill>
                <a:latin typeface="Garamond" panose="02020404030301010803" pitchFamily="18" charset="0"/>
              </a:rPr>
              <a:t>Tazminata Esas Ücret Toplam : </a:t>
            </a:r>
            <a:r>
              <a:rPr lang="tr-TR" sz="1741" dirty="0" smtClean="0">
                <a:solidFill>
                  <a:srgbClr val="000000"/>
                </a:solidFill>
                <a:latin typeface="Garamond" panose="02020404030301010803" pitchFamily="18" charset="0"/>
              </a:rPr>
              <a:t>245,98</a:t>
            </a:r>
            <a:r>
              <a:rPr lang="tr-TR" sz="1741" dirty="0">
                <a:solidFill>
                  <a:srgbClr val="000000"/>
                </a:solidFill>
                <a:latin typeface="Garamond" panose="02020404030301010803" pitchFamily="18" charset="0"/>
              </a:rPr>
              <a:t>.-TL / gün</a:t>
            </a:r>
            <a:endParaRPr lang="tr-TR" sz="2612" dirty="0">
              <a:solidFill>
                <a:srgbClr val="000000"/>
              </a:solidFill>
              <a:effectLst>
                <a:outerShdw blurRad="38100" dist="38100" dir="2700000" algn="tl">
                  <a:srgbClr val="000000">
                    <a:alpha val="43137"/>
                  </a:srgbClr>
                </a:outerShdw>
              </a:effectLst>
              <a:latin typeface="Garamond" panose="02020404030301010803" pitchFamily="18" charset="0"/>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85</a:t>
            </a:fld>
            <a:endParaRPr lang="tr-TR" altLang="tr-TR">
              <a:solidFill>
                <a:srgbClr val="000000"/>
              </a:solidFill>
            </a:endParaRPr>
          </a:p>
        </p:txBody>
      </p:sp>
    </p:spTree>
    <p:extLst>
      <p:ext uri="{BB962C8B-B14F-4D97-AF65-F5344CB8AC3E}">
        <p14:creationId xmlns:p14="http://schemas.microsoft.com/office/powerpoint/2010/main" val="2555726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312863" y="531707"/>
            <a:ext cx="6732588" cy="717761"/>
          </a:xfrm>
          <a:prstGeom prst="rect">
            <a:avLst/>
          </a:prstGeom>
          <a:noFill/>
          <a:ln w="9525">
            <a:noFill/>
            <a:miter lim="800000"/>
            <a:headEnd/>
            <a:tailEnd/>
          </a:ln>
          <a:effectLst/>
        </p:spPr>
        <p:txBody>
          <a:bodyPr>
            <a:spAutoFit/>
          </a:bodyPr>
          <a:lstStyle/>
          <a:p>
            <a:pPr algn="ctr">
              <a:defRPr/>
            </a:pPr>
            <a:r>
              <a:rPr lang="tr-TR" sz="2032" dirty="0">
                <a:solidFill>
                  <a:schemeClr val="bg1"/>
                </a:solidFill>
                <a:effectLst>
                  <a:outerShdw blurRad="38100" dist="38100" dir="2700000" algn="tl">
                    <a:srgbClr val="C0C0C0"/>
                  </a:outerShdw>
                </a:effectLst>
              </a:rPr>
              <a:t>KIDEM TAZMİNATININ HESAPLANMASI</a:t>
            </a:r>
          </a:p>
          <a:p>
            <a:pPr algn="ctr">
              <a:defRPr/>
            </a:pPr>
            <a:r>
              <a:rPr lang="tr-TR" sz="2032" dirty="0">
                <a:solidFill>
                  <a:schemeClr val="bg1"/>
                </a:solidFill>
                <a:effectLst>
                  <a:outerShdw blurRad="38100" dist="38100" dir="2700000" algn="tl">
                    <a:srgbClr val="C0C0C0"/>
                  </a:outerShdw>
                </a:effectLst>
              </a:rPr>
              <a:t>FORMÜL</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41989"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182941" y="1822062"/>
            <a:ext cx="8532436" cy="3751155"/>
          </a:xfrm>
          <a:prstGeom prst="rect">
            <a:avLst/>
          </a:prstGeom>
        </p:spPr>
        <p:txBody>
          <a:bodyPr wrap="square">
            <a:spAutoFit/>
          </a:bodyPr>
          <a:lstStyle/>
          <a:p>
            <a:pPr marL="373212" indent="-373212" algn="just" eaLnBrk="0" hangingPunct="0">
              <a:lnSpc>
                <a:spcPct val="150000"/>
              </a:lnSpc>
              <a:spcBef>
                <a:spcPct val="20000"/>
              </a:spcBef>
              <a:buClr>
                <a:srgbClr val="009999"/>
              </a:buClr>
              <a:buFont typeface="+mj-lt"/>
              <a:buAutoNum type="arabicPeriod"/>
              <a:defRPr/>
            </a:pPr>
            <a:endParaRPr lang="tr-TR" sz="2032" dirty="0">
              <a:solidFill>
                <a:srgbClr val="000000"/>
              </a:solidFill>
            </a:endParaRPr>
          </a:p>
          <a:p>
            <a:pPr marL="373212" indent="-373212" algn="just" eaLnBrk="0" hangingPunct="0">
              <a:lnSpc>
                <a:spcPct val="150000"/>
              </a:lnSpc>
              <a:spcBef>
                <a:spcPct val="20000"/>
              </a:spcBef>
              <a:buClr>
                <a:srgbClr val="009999"/>
              </a:buClr>
              <a:defRPr/>
            </a:pPr>
            <a:r>
              <a:rPr lang="tr-TR" sz="2032" dirty="0">
                <a:solidFill>
                  <a:srgbClr val="000000"/>
                </a:solidFill>
              </a:rPr>
              <a:t> </a:t>
            </a:r>
          </a:p>
          <a:p>
            <a:pPr marL="373212" indent="-373212" algn="just" eaLnBrk="0" hangingPunct="0">
              <a:lnSpc>
                <a:spcPct val="150000"/>
              </a:lnSpc>
              <a:spcBef>
                <a:spcPct val="20000"/>
              </a:spcBef>
              <a:buClr>
                <a:srgbClr val="009999"/>
              </a:buClr>
              <a:defRPr/>
            </a:pPr>
            <a:r>
              <a:rPr lang="tr-TR" sz="2032" dirty="0">
                <a:solidFill>
                  <a:srgbClr val="000000"/>
                </a:solidFill>
              </a:rPr>
              <a:t>Tazminata Esas Süre : (Tam yıl X </a:t>
            </a:r>
            <a:r>
              <a:rPr lang="tr-TR" sz="2032" dirty="0" smtClean="0">
                <a:solidFill>
                  <a:srgbClr val="000000"/>
                </a:solidFill>
              </a:rPr>
              <a:t>30) </a:t>
            </a:r>
            <a:r>
              <a:rPr lang="tr-TR" sz="2032" dirty="0">
                <a:solidFill>
                  <a:srgbClr val="000000"/>
                </a:solidFill>
              </a:rPr>
              <a:t>+ ( Ay X </a:t>
            </a:r>
            <a:r>
              <a:rPr lang="tr-TR" sz="2032" dirty="0" smtClean="0">
                <a:solidFill>
                  <a:srgbClr val="000000"/>
                </a:solidFill>
              </a:rPr>
              <a:t>2,5) </a:t>
            </a:r>
            <a:r>
              <a:rPr lang="tr-TR" sz="2032" dirty="0">
                <a:solidFill>
                  <a:srgbClr val="000000"/>
                </a:solidFill>
              </a:rPr>
              <a:t>+  (Gün X </a:t>
            </a:r>
            <a:r>
              <a:rPr lang="tr-TR" sz="2032" dirty="0" smtClean="0">
                <a:solidFill>
                  <a:srgbClr val="000000"/>
                </a:solidFill>
              </a:rPr>
              <a:t>30/365</a:t>
            </a:r>
            <a:r>
              <a:rPr lang="tr-TR" sz="2032" dirty="0">
                <a:solidFill>
                  <a:srgbClr val="000000"/>
                </a:solidFill>
              </a:rPr>
              <a:t>)</a:t>
            </a:r>
          </a:p>
          <a:p>
            <a:pPr marL="373212" indent="-373212" algn="just" eaLnBrk="0" hangingPunct="0">
              <a:lnSpc>
                <a:spcPct val="150000"/>
              </a:lnSpc>
              <a:spcBef>
                <a:spcPct val="20000"/>
              </a:spcBef>
              <a:buClr>
                <a:srgbClr val="009999"/>
              </a:buClr>
              <a:defRPr/>
            </a:pPr>
            <a:endParaRPr lang="tr-TR" sz="2032" dirty="0">
              <a:solidFill>
                <a:srgbClr val="000000"/>
              </a:solidFill>
            </a:endParaRPr>
          </a:p>
          <a:p>
            <a:pPr marL="373212" indent="-373212" algn="just" eaLnBrk="0" hangingPunct="0">
              <a:lnSpc>
                <a:spcPct val="150000"/>
              </a:lnSpc>
              <a:spcBef>
                <a:spcPct val="20000"/>
              </a:spcBef>
              <a:buClr>
                <a:srgbClr val="009999"/>
              </a:buClr>
              <a:defRPr/>
            </a:pPr>
            <a:r>
              <a:rPr lang="tr-TR" sz="2032" dirty="0">
                <a:solidFill>
                  <a:srgbClr val="000000"/>
                </a:solidFill>
              </a:rPr>
              <a:t>	TES :  (12 X </a:t>
            </a:r>
            <a:r>
              <a:rPr lang="tr-TR" sz="2032" dirty="0" smtClean="0">
                <a:solidFill>
                  <a:srgbClr val="000000"/>
                </a:solidFill>
              </a:rPr>
              <a:t>30) </a:t>
            </a:r>
            <a:r>
              <a:rPr lang="tr-TR" sz="2032" dirty="0">
                <a:solidFill>
                  <a:srgbClr val="000000"/>
                </a:solidFill>
              </a:rPr>
              <a:t>+ (</a:t>
            </a:r>
            <a:r>
              <a:rPr lang="tr-TR" sz="2032" dirty="0" smtClean="0">
                <a:solidFill>
                  <a:srgbClr val="000000"/>
                </a:solidFill>
              </a:rPr>
              <a:t>2X2,5) </a:t>
            </a:r>
            <a:r>
              <a:rPr lang="tr-TR" sz="2032" dirty="0">
                <a:solidFill>
                  <a:srgbClr val="000000"/>
                </a:solidFill>
              </a:rPr>
              <a:t>+ (</a:t>
            </a:r>
            <a:r>
              <a:rPr lang="tr-TR" sz="2032" dirty="0" smtClean="0">
                <a:solidFill>
                  <a:srgbClr val="000000"/>
                </a:solidFill>
              </a:rPr>
              <a:t>8X30/365</a:t>
            </a:r>
            <a:r>
              <a:rPr lang="tr-TR" sz="2032" dirty="0">
                <a:solidFill>
                  <a:srgbClr val="000000"/>
                </a:solidFill>
              </a:rPr>
              <a:t>) </a:t>
            </a:r>
          </a:p>
          <a:p>
            <a:pPr marL="373212" indent="-373212" algn="just" eaLnBrk="0" hangingPunct="0">
              <a:lnSpc>
                <a:spcPct val="150000"/>
              </a:lnSpc>
              <a:spcBef>
                <a:spcPct val="20000"/>
              </a:spcBef>
              <a:buClr>
                <a:srgbClr val="009999"/>
              </a:buClr>
              <a:defRPr/>
            </a:pPr>
            <a:r>
              <a:rPr lang="tr-TR" sz="2032" dirty="0">
                <a:solidFill>
                  <a:srgbClr val="000000"/>
                </a:solidFill>
              </a:rPr>
              <a:t>			</a:t>
            </a:r>
            <a:r>
              <a:rPr lang="tr-TR" sz="2032" dirty="0" smtClean="0">
                <a:solidFill>
                  <a:srgbClr val="000000"/>
                </a:solidFill>
              </a:rPr>
              <a:t>360 </a:t>
            </a:r>
            <a:r>
              <a:rPr lang="tr-TR" sz="2032" dirty="0">
                <a:solidFill>
                  <a:srgbClr val="000000"/>
                </a:solidFill>
              </a:rPr>
              <a:t>+ </a:t>
            </a:r>
            <a:r>
              <a:rPr lang="tr-TR" sz="2032" dirty="0" smtClean="0">
                <a:solidFill>
                  <a:srgbClr val="000000"/>
                </a:solidFill>
              </a:rPr>
              <a:t>5 </a:t>
            </a:r>
            <a:r>
              <a:rPr lang="tr-TR" sz="2032" dirty="0">
                <a:solidFill>
                  <a:srgbClr val="000000"/>
                </a:solidFill>
              </a:rPr>
              <a:t>+ </a:t>
            </a:r>
            <a:r>
              <a:rPr lang="tr-TR" sz="2032" dirty="0" smtClean="0">
                <a:solidFill>
                  <a:srgbClr val="000000"/>
                </a:solidFill>
              </a:rPr>
              <a:t>0.65 </a:t>
            </a:r>
            <a:r>
              <a:rPr lang="tr-TR" sz="2032" dirty="0">
                <a:solidFill>
                  <a:srgbClr val="000000"/>
                </a:solidFill>
              </a:rPr>
              <a:t>= </a:t>
            </a:r>
            <a:r>
              <a:rPr lang="tr-TR" sz="2032" dirty="0" smtClean="0">
                <a:solidFill>
                  <a:srgbClr val="000000"/>
                </a:solidFill>
              </a:rPr>
              <a:t>365,65</a:t>
            </a:r>
            <a:endParaRPr lang="tr-TR" sz="2032" dirty="0">
              <a:solidFill>
                <a:srgbClr val="000000"/>
              </a:solidFill>
            </a:endParaRPr>
          </a:p>
          <a:p>
            <a:pPr marL="373212" indent="-373212" algn="just" eaLnBrk="0" hangingPunct="0">
              <a:lnSpc>
                <a:spcPct val="150000"/>
              </a:lnSpc>
              <a:spcBef>
                <a:spcPct val="20000"/>
              </a:spcBef>
              <a:buClr>
                <a:srgbClr val="009999"/>
              </a:buClr>
              <a:defRPr/>
            </a:pPr>
            <a:r>
              <a:rPr lang="tr-TR" sz="2032" dirty="0">
                <a:solidFill>
                  <a:srgbClr val="000000"/>
                </a:solidFill>
              </a:rPr>
              <a:t>		</a:t>
            </a:r>
            <a:endParaRPr lang="tr-TR" sz="2032" dirty="0">
              <a:solidFill>
                <a:srgbClr val="000000"/>
              </a:solidFill>
              <a:effectLst>
                <a:outerShdw blurRad="38100" dist="38100" dir="2700000" algn="tl">
                  <a:srgbClr val="000000">
                    <a:alpha val="43137"/>
                  </a:srgbClr>
                </a:outerShdw>
              </a:effectLst>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86</a:t>
            </a:fld>
            <a:endParaRPr lang="tr-TR" altLang="tr-TR">
              <a:solidFill>
                <a:srgbClr val="000000"/>
              </a:solidFill>
            </a:endParaRPr>
          </a:p>
        </p:txBody>
      </p:sp>
    </p:spTree>
    <p:extLst>
      <p:ext uri="{BB962C8B-B14F-4D97-AF65-F5344CB8AC3E}">
        <p14:creationId xmlns:p14="http://schemas.microsoft.com/office/powerpoint/2010/main" val="1026106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476375" y="623147"/>
            <a:ext cx="6732588" cy="405047"/>
          </a:xfrm>
          <a:prstGeom prst="rect">
            <a:avLst/>
          </a:prstGeom>
          <a:noFill/>
          <a:ln w="9525">
            <a:noFill/>
            <a:miter lim="800000"/>
            <a:headEnd/>
            <a:tailEnd/>
          </a:ln>
          <a:effectLst/>
        </p:spPr>
        <p:txBody>
          <a:bodyPr>
            <a:spAutoFit/>
          </a:bodyPr>
          <a:lstStyle/>
          <a:p>
            <a:pPr algn="ctr">
              <a:defRPr/>
            </a:pPr>
            <a:r>
              <a:rPr lang="tr-TR" sz="2032" dirty="0">
                <a:solidFill>
                  <a:schemeClr val="bg1"/>
                </a:solidFill>
                <a:effectLst>
                  <a:outerShdw blurRad="38100" dist="38100" dir="2700000" algn="tl">
                    <a:srgbClr val="C0C0C0"/>
                  </a:outerShdw>
                </a:effectLst>
                <a:latin typeface="+mj-lt"/>
              </a:rPr>
              <a:t>KIDEM TAZMİNATININ HESAPLANMASI</a:t>
            </a:r>
          </a:p>
        </p:txBody>
      </p:sp>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496445" y="1820207"/>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44037"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892832" y="1770904"/>
            <a:ext cx="7786687" cy="3607141"/>
          </a:xfrm>
          <a:prstGeom prst="rect">
            <a:avLst/>
          </a:prstGeom>
        </p:spPr>
        <p:txBody>
          <a:bodyPr>
            <a:spAutoFit/>
          </a:bodyPr>
          <a:lstStyle/>
          <a:p>
            <a:pPr marL="373212" indent="-373212" algn="just" eaLnBrk="0" hangingPunct="0">
              <a:lnSpc>
                <a:spcPct val="150000"/>
              </a:lnSpc>
              <a:spcBef>
                <a:spcPct val="20000"/>
              </a:spcBef>
              <a:buClr>
                <a:srgbClr val="009999"/>
              </a:buClr>
              <a:defRPr/>
            </a:pPr>
            <a:r>
              <a:rPr lang="tr-TR" sz="1524" dirty="0">
                <a:solidFill>
                  <a:srgbClr val="000000"/>
                </a:solidFill>
              </a:rPr>
              <a:t> Kıdem Tazminatı = Tazminata Esas Süre X Tazminata Esas Ücret</a:t>
            </a:r>
          </a:p>
          <a:p>
            <a:pPr marL="373212" indent="-373212" algn="just" eaLnBrk="0" hangingPunct="0">
              <a:lnSpc>
                <a:spcPct val="150000"/>
              </a:lnSpc>
              <a:spcBef>
                <a:spcPct val="20000"/>
              </a:spcBef>
              <a:buClr>
                <a:srgbClr val="009999"/>
              </a:buClr>
              <a:defRPr/>
            </a:pPr>
            <a:r>
              <a:rPr lang="tr-TR" sz="1524" dirty="0">
                <a:solidFill>
                  <a:srgbClr val="000000"/>
                </a:solidFill>
              </a:rPr>
              <a:t>		Kıdem Tazminatı = </a:t>
            </a:r>
            <a:r>
              <a:rPr lang="tr-TR" sz="1524" dirty="0" smtClean="0">
                <a:solidFill>
                  <a:srgbClr val="000000"/>
                </a:solidFill>
              </a:rPr>
              <a:t>365,65X </a:t>
            </a:r>
            <a:r>
              <a:rPr lang="tr-TR" sz="1600" dirty="0">
                <a:solidFill>
                  <a:srgbClr val="000000"/>
                </a:solidFill>
                <a:latin typeface="Garamond" panose="02020404030301010803" pitchFamily="18" charset="0"/>
              </a:rPr>
              <a:t>245,98.-TL </a:t>
            </a:r>
            <a:endParaRPr lang="tr-TR" sz="1600" dirty="0" smtClean="0">
              <a:solidFill>
                <a:srgbClr val="000000"/>
              </a:solidFill>
              <a:latin typeface="Garamond" panose="02020404030301010803" pitchFamily="18" charset="0"/>
            </a:endParaRPr>
          </a:p>
          <a:p>
            <a:pPr marL="373212" indent="-373212" algn="just" eaLnBrk="0" hangingPunct="0">
              <a:lnSpc>
                <a:spcPct val="150000"/>
              </a:lnSpc>
              <a:spcBef>
                <a:spcPct val="20000"/>
              </a:spcBef>
              <a:buClr>
                <a:srgbClr val="009999"/>
              </a:buClr>
              <a:defRPr/>
            </a:pPr>
            <a:r>
              <a:rPr lang="tr-TR" sz="1524" dirty="0">
                <a:solidFill>
                  <a:srgbClr val="000000"/>
                </a:solidFill>
              </a:rPr>
              <a:t>		Kıdem Tazminatı = </a:t>
            </a:r>
            <a:r>
              <a:rPr lang="tr-TR" sz="1524" dirty="0" smtClean="0">
                <a:solidFill>
                  <a:srgbClr val="000000"/>
                </a:solidFill>
              </a:rPr>
              <a:t>89.942,58.-</a:t>
            </a:r>
            <a:r>
              <a:rPr lang="tr-TR" sz="1524" dirty="0">
                <a:solidFill>
                  <a:srgbClr val="000000"/>
                </a:solidFill>
              </a:rPr>
              <a:t>TL/Brüt  </a:t>
            </a:r>
          </a:p>
          <a:p>
            <a:pPr marL="373212" indent="-373212" algn="just" eaLnBrk="0" hangingPunct="0">
              <a:lnSpc>
                <a:spcPct val="150000"/>
              </a:lnSpc>
              <a:spcBef>
                <a:spcPct val="20000"/>
              </a:spcBef>
              <a:buClr>
                <a:srgbClr val="009999"/>
              </a:buClr>
              <a:defRPr/>
            </a:pPr>
            <a:r>
              <a:rPr lang="tr-TR" sz="1524" dirty="0">
                <a:solidFill>
                  <a:srgbClr val="000000"/>
                </a:solidFill>
              </a:rPr>
              <a:t>	</a:t>
            </a:r>
            <a:r>
              <a:rPr lang="tr-TR" sz="1524" dirty="0" smtClean="0">
                <a:solidFill>
                  <a:srgbClr val="000000"/>
                </a:solidFill>
              </a:rPr>
              <a:t>             (Binde </a:t>
            </a:r>
            <a:r>
              <a:rPr lang="tr-TR" sz="1524" dirty="0">
                <a:solidFill>
                  <a:srgbClr val="000000"/>
                </a:solidFill>
              </a:rPr>
              <a:t>7,59 Damga Vergisi) : </a:t>
            </a:r>
            <a:r>
              <a:rPr lang="tr-TR" sz="1524" dirty="0" smtClean="0">
                <a:solidFill>
                  <a:srgbClr val="000000"/>
                </a:solidFill>
              </a:rPr>
              <a:t>682,66.-</a:t>
            </a:r>
            <a:r>
              <a:rPr lang="tr-TR" sz="1524" dirty="0">
                <a:solidFill>
                  <a:srgbClr val="000000"/>
                </a:solidFill>
              </a:rPr>
              <a:t>TL </a:t>
            </a:r>
          </a:p>
          <a:p>
            <a:pPr marL="373212" indent="-373212" algn="just" eaLnBrk="0" hangingPunct="0">
              <a:lnSpc>
                <a:spcPct val="150000"/>
              </a:lnSpc>
              <a:spcBef>
                <a:spcPct val="20000"/>
              </a:spcBef>
              <a:buClr>
                <a:srgbClr val="009999"/>
              </a:buClr>
              <a:defRPr/>
            </a:pPr>
            <a:r>
              <a:rPr lang="tr-TR" sz="1524" dirty="0">
                <a:solidFill>
                  <a:srgbClr val="000000"/>
                </a:solidFill>
              </a:rPr>
              <a:t>		Kıdem Tazminatı: </a:t>
            </a:r>
            <a:r>
              <a:rPr lang="tr-TR" sz="1524" dirty="0" smtClean="0">
                <a:solidFill>
                  <a:srgbClr val="000000"/>
                </a:solidFill>
              </a:rPr>
              <a:t>89.259,92.-</a:t>
            </a:r>
            <a:r>
              <a:rPr lang="tr-TR" sz="1524" dirty="0">
                <a:solidFill>
                  <a:srgbClr val="000000"/>
                </a:solidFill>
              </a:rPr>
              <a:t>TL / Net </a:t>
            </a:r>
          </a:p>
          <a:p>
            <a:pPr marL="373212" indent="-373212" algn="just" eaLnBrk="0" hangingPunct="0">
              <a:lnSpc>
                <a:spcPct val="150000"/>
              </a:lnSpc>
              <a:spcBef>
                <a:spcPct val="20000"/>
              </a:spcBef>
              <a:buClr>
                <a:srgbClr val="009999"/>
              </a:buClr>
              <a:defRPr/>
            </a:pPr>
            <a:r>
              <a:rPr lang="tr-TR" sz="1524" dirty="0" smtClean="0"/>
              <a:t>2021</a:t>
            </a:r>
            <a:r>
              <a:rPr lang="tr-TR" sz="1524" dirty="0"/>
              <a:t> yılı Kıdem Tazminatı Tavanı </a:t>
            </a:r>
            <a:r>
              <a:rPr lang="tr-TR" sz="1524" dirty="0" smtClean="0"/>
              <a:t>01.07.2021 </a:t>
            </a:r>
            <a:r>
              <a:rPr lang="tr-TR" sz="1524" dirty="0"/>
              <a:t>- </a:t>
            </a:r>
            <a:r>
              <a:rPr lang="tr-TR" sz="1524" dirty="0" smtClean="0"/>
              <a:t>31.12.2021:</a:t>
            </a:r>
            <a:r>
              <a:rPr lang="tr-TR" sz="1524" dirty="0"/>
              <a:t> 8.284,51 TL / Brüt</a:t>
            </a:r>
          </a:p>
          <a:p>
            <a:pPr marL="373212" indent="-373212" algn="just" eaLnBrk="0" hangingPunct="0">
              <a:lnSpc>
                <a:spcPct val="150000"/>
              </a:lnSpc>
              <a:spcBef>
                <a:spcPct val="20000"/>
              </a:spcBef>
              <a:buClr>
                <a:srgbClr val="009999"/>
              </a:buClr>
              <a:defRPr/>
            </a:pPr>
            <a:r>
              <a:rPr lang="tr-TR" sz="1524" dirty="0" smtClean="0"/>
              <a:t>Devlet </a:t>
            </a:r>
            <a:r>
              <a:rPr lang="tr-TR" sz="1524" dirty="0"/>
              <a:t>Memurları Kanuna tabi en yüksek devlet memuruna bir hizmet yılı için ödenecek azami emeklilik ikramiyesi üzerinde olamaz. </a:t>
            </a:r>
            <a:endParaRPr lang="tr-TR" sz="1524" dirty="0">
              <a:solidFill>
                <a:srgbClr val="000000"/>
              </a:solidFill>
            </a:endParaRPr>
          </a:p>
          <a:p>
            <a:pPr marL="373212" indent="-373212" algn="just" eaLnBrk="0" hangingPunct="0">
              <a:lnSpc>
                <a:spcPct val="150000"/>
              </a:lnSpc>
              <a:spcBef>
                <a:spcPct val="20000"/>
              </a:spcBef>
              <a:buClr>
                <a:srgbClr val="009999"/>
              </a:buClr>
              <a:defRPr/>
            </a:pPr>
            <a:r>
              <a:rPr lang="tr-TR" sz="1524" dirty="0">
                <a:solidFill>
                  <a:srgbClr val="000000"/>
                </a:solidFill>
              </a:rPr>
              <a:t>		</a:t>
            </a:r>
            <a:endParaRPr lang="tr-TR" sz="1524" dirty="0">
              <a:solidFill>
                <a:srgbClr val="000000"/>
              </a:solidFill>
              <a:effectLst>
                <a:outerShdw blurRad="38100" dist="38100" dir="2700000" algn="tl">
                  <a:srgbClr val="000000">
                    <a:alpha val="43137"/>
                  </a:srgbClr>
                </a:outerShdw>
              </a:effectLst>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87</a:t>
            </a:fld>
            <a:endParaRPr lang="tr-TR" altLang="tr-TR">
              <a:solidFill>
                <a:srgbClr val="000000"/>
              </a:solidFill>
            </a:endParaRPr>
          </a:p>
        </p:txBody>
      </p:sp>
    </p:spTree>
    <p:extLst>
      <p:ext uri="{BB962C8B-B14F-4D97-AF65-F5344CB8AC3E}">
        <p14:creationId xmlns:p14="http://schemas.microsoft.com/office/powerpoint/2010/main" val="718979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1" name="Text Box 3"/>
          <p:cNvSpPr txBox="1">
            <a:spLocks noChangeArrowheads="1"/>
          </p:cNvSpPr>
          <p:nvPr/>
        </p:nvSpPr>
        <p:spPr bwMode="auto">
          <a:xfrm>
            <a:off x="1476375" y="2489030"/>
            <a:ext cx="6732588" cy="405047"/>
          </a:xfrm>
          <a:prstGeom prst="rect">
            <a:avLst/>
          </a:prstGeom>
          <a:noFill/>
          <a:ln w="9525">
            <a:noFill/>
            <a:miter lim="800000"/>
            <a:headEnd/>
            <a:tailEnd/>
          </a:ln>
          <a:effectLst/>
        </p:spPr>
        <p:txBody>
          <a:bodyPr>
            <a:spAutoFit/>
          </a:bodyPr>
          <a:lstStyle/>
          <a:p>
            <a:pPr algn="ctr">
              <a:defRPr/>
            </a:pPr>
            <a:endParaRPr lang="tr-TR" sz="2032" dirty="0">
              <a:solidFill>
                <a:srgbClr val="333399"/>
              </a:solidFill>
              <a:effectLst>
                <a:outerShdw blurRad="38100" dist="38100" dir="2700000" algn="tl">
                  <a:srgbClr val="C0C0C0"/>
                </a:outerShdw>
              </a:effectLst>
            </a:endParaRPr>
          </a:p>
        </p:txBody>
      </p:sp>
      <p:sp>
        <p:nvSpPr>
          <p:cNvPr id="94212" name="Text Box 4"/>
          <p:cNvSpPr txBox="1">
            <a:spLocks noChangeArrowheads="1"/>
          </p:cNvSpPr>
          <p:nvPr/>
        </p:nvSpPr>
        <p:spPr bwMode="auto">
          <a:xfrm>
            <a:off x="500066" y="1809393"/>
            <a:ext cx="8072437" cy="538865"/>
          </a:xfrm>
          <a:prstGeom prst="rect">
            <a:avLst/>
          </a:prstGeom>
          <a:noFill/>
          <a:ln w="9525">
            <a:noFill/>
            <a:miter lim="800000"/>
            <a:headEnd/>
            <a:tailEnd/>
          </a:ln>
          <a:effectLst/>
        </p:spPr>
        <p:txBody>
          <a:bodyPr>
            <a:spAutoFit/>
          </a:bodyPr>
          <a:lstStyle/>
          <a:p>
            <a:pPr marL="331744" indent="-331744">
              <a:defRPr/>
            </a:pPr>
            <a:endParaRPr lang="tr-TR" sz="1451" dirty="0">
              <a:solidFill>
                <a:srgbClr val="000000"/>
              </a:solidFill>
              <a:effectLst>
                <a:outerShdw blurRad="38100" dist="38100" dir="2700000" algn="tl">
                  <a:srgbClr val="C0C0C0"/>
                </a:outerShdw>
              </a:effectLst>
              <a:latin typeface="Times New Roman" pitchFamily="18" charset="0"/>
            </a:endParaRPr>
          </a:p>
          <a:p>
            <a:pPr marL="331744" indent="-331744" algn="just">
              <a:defRPr/>
            </a:pPr>
            <a:r>
              <a:rPr lang="tr-TR" sz="1451" dirty="0">
                <a:solidFill>
                  <a:srgbClr val="000000"/>
                </a:solidFill>
              </a:rPr>
              <a:t>	</a:t>
            </a:r>
            <a:endParaRPr lang="tr-TR" sz="1451" dirty="0">
              <a:solidFill>
                <a:srgbClr val="000000"/>
              </a:solidFill>
              <a:effectLst>
                <a:outerShdw blurRad="38100" dist="38100" dir="2700000" algn="tl">
                  <a:srgbClr val="C0C0C0"/>
                </a:outerShdw>
              </a:effectLst>
              <a:latin typeface="Times New Roman" pitchFamily="18" charset="0"/>
            </a:endParaRPr>
          </a:p>
        </p:txBody>
      </p:sp>
      <p:sp>
        <p:nvSpPr>
          <p:cNvPr id="56325" name="4 Dikdörtgen"/>
          <p:cNvSpPr>
            <a:spLocks noChangeArrowheads="1"/>
          </p:cNvSpPr>
          <p:nvPr/>
        </p:nvSpPr>
        <p:spPr bwMode="auto">
          <a:xfrm>
            <a:off x="857251" y="1822064"/>
            <a:ext cx="7643813" cy="71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0000"/>
              </a:lnSpc>
              <a:spcBef>
                <a:spcPct val="20000"/>
              </a:spcBef>
              <a:buClr>
                <a:schemeClr val="hlink"/>
              </a:buClr>
              <a:buFont typeface="Wingdings" pitchFamily="2" charset="2"/>
              <a:defRPr sz="2000" b="1">
                <a:solidFill>
                  <a:schemeClr val="tx1"/>
                </a:solidFill>
                <a:latin typeface="Arial" charset="0"/>
              </a:defRPr>
            </a:lvl1pPr>
            <a:lvl2pPr marL="742950" indent="-285750">
              <a:lnSpc>
                <a:spcPct val="80000"/>
              </a:lnSpc>
              <a:spcBef>
                <a:spcPct val="20000"/>
              </a:spcBef>
              <a:buClr>
                <a:schemeClr val="hlink"/>
              </a:buClr>
              <a:buFont typeface="Wingdings" pitchFamily="2" charset="2"/>
              <a:defRPr sz="2000" b="1">
                <a:solidFill>
                  <a:schemeClr val="tx1"/>
                </a:solidFill>
                <a:latin typeface="Arial" charset="0"/>
              </a:defRPr>
            </a:lvl2pPr>
            <a:lvl3pPr marL="1143000" indent="-228600">
              <a:lnSpc>
                <a:spcPct val="80000"/>
              </a:lnSpc>
              <a:spcBef>
                <a:spcPct val="20000"/>
              </a:spcBef>
              <a:buClr>
                <a:schemeClr val="hlink"/>
              </a:buClr>
              <a:buFont typeface="Wingdings" pitchFamily="2" charset="2"/>
              <a:defRPr sz="2000" b="1">
                <a:solidFill>
                  <a:schemeClr val="tx1"/>
                </a:solidFill>
                <a:latin typeface="Arial" charset="0"/>
              </a:defRPr>
            </a:lvl3pPr>
            <a:lvl4pPr marL="1600200" indent="-228600">
              <a:lnSpc>
                <a:spcPct val="80000"/>
              </a:lnSpc>
              <a:spcBef>
                <a:spcPct val="20000"/>
              </a:spcBef>
              <a:buClr>
                <a:schemeClr val="hlink"/>
              </a:buClr>
              <a:buFont typeface="Wingdings" pitchFamily="2" charset="2"/>
              <a:defRPr sz="2000" b="1">
                <a:solidFill>
                  <a:schemeClr val="tx1"/>
                </a:solidFill>
                <a:latin typeface="Arial" charset="0"/>
              </a:defRPr>
            </a:lvl4pPr>
            <a:lvl5pPr marL="2057400" indent="-228600">
              <a:lnSpc>
                <a:spcPct val="80000"/>
              </a:lnSpc>
              <a:spcBef>
                <a:spcPct val="20000"/>
              </a:spcBef>
              <a:buClr>
                <a:schemeClr val="hlink"/>
              </a:buClr>
              <a:buFont typeface="Wingdings" pitchFamily="2" charset="2"/>
              <a:defRPr sz="2000" b="1">
                <a:solidFill>
                  <a:schemeClr val="tx1"/>
                </a:solidFill>
                <a:latin typeface="Arial" charset="0"/>
              </a:defRPr>
            </a:lvl5pPr>
            <a:lvl6pPr marL="25146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6pPr>
            <a:lvl7pPr marL="29718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7pPr>
            <a:lvl8pPr marL="34290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8pPr>
            <a:lvl9pPr marL="3886200" indent="-228600" eaLnBrk="0" fontAlgn="base" hangingPunct="0">
              <a:lnSpc>
                <a:spcPct val="80000"/>
              </a:lnSpc>
              <a:spcBef>
                <a:spcPct val="20000"/>
              </a:spcBef>
              <a:spcAft>
                <a:spcPct val="0"/>
              </a:spcAft>
              <a:buClr>
                <a:schemeClr val="hlink"/>
              </a:buClr>
              <a:buFont typeface="Wingdings" pitchFamily="2" charset="2"/>
              <a:defRPr sz="2000" b="1">
                <a:solidFill>
                  <a:schemeClr val="tx1"/>
                </a:solidFill>
                <a:latin typeface="Arial" charset="0"/>
              </a:defRPr>
            </a:lvl9pPr>
          </a:lstStyle>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a:p>
            <a:pPr>
              <a:buClr>
                <a:srgbClr val="009999"/>
              </a:buClr>
            </a:pPr>
            <a:endParaRPr lang="tr-TR" altLang="tr-TR" sz="1451">
              <a:solidFill>
                <a:srgbClr val="000000"/>
              </a:solidFill>
            </a:endParaRPr>
          </a:p>
        </p:txBody>
      </p:sp>
      <p:sp>
        <p:nvSpPr>
          <p:cNvPr id="6" name="5 Dikdörtgen"/>
          <p:cNvSpPr/>
          <p:nvPr/>
        </p:nvSpPr>
        <p:spPr>
          <a:xfrm>
            <a:off x="78440" y="1822064"/>
            <a:ext cx="8636937" cy="1959254"/>
          </a:xfrm>
          <a:prstGeom prst="rect">
            <a:avLst/>
          </a:prstGeom>
        </p:spPr>
        <p:txBody>
          <a:bodyPr wrap="square">
            <a:spAutoFit/>
          </a:bodyPr>
          <a:lstStyle/>
          <a:p>
            <a:pPr algn="ctr" eaLnBrk="0" hangingPunct="0">
              <a:lnSpc>
                <a:spcPct val="150000"/>
              </a:lnSpc>
              <a:spcBef>
                <a:spcPct val="20000"/>
              </a:spcBef>
              <a:buClr>
                <a:srgbClr val="009999"/>
              </a:buClr>
              <a:defRPr/>
            </a:pPr>
            <a:endParaRPr lang="tr-TR" sz="3483" spc="36" dirty="0">
              <a:ln w="11430"/>
              <a:effectLst>
                <a:outerShdw blurRad="76200" dist="50800" dir="5400000" algn="tl" rotWithShape="0">
                  <a:srgbClr val="000000">
                    <a:alpha val="65000"/>
                  </a:srgbClr>
                </a:outerShdw>
              </a:effectLst>
              <a:cs typeface="Arial" charset="0"/>
            </a:endParaRPr>
          </a:p>
          <a:p>
            <a:pPr algn="ctr" eaLnBrk="0" hangingPunct="0">
              <a:lnSpc>
                <a:spcPct val="150000"/>
              </a:lnSpc>
              <a:spcBef>
                <a:spcPct val="20000"/>
              </a:spcBef>
              <a:buClr>
                <a:srgbClr val="009999"/>
              </a:buClr>
              <a:defRPr/>
            </a:pPr>
            <a:r>
              <a:rPr lang="tr-TR" sz="4063" spc="36" dirty="0">
                <a:ln w="11430"/>
                <a:solidFill>
                  <a:srgbClr val="FF0000"/>
                </a:solidFill>
                <a:effectLst>
                  <a:outerShdw blurRad="76200" dist="50800" dir="5400000" algn="tl" rotWithShape="0">
                    <a:srgbClr val="000000">
                      <a:alpha val="65000"/>
                    </a:srgbClr>
                  </a:outerShdw>
                </a:effectLst>
                <a:cs typeface="Arial" charset="0"/>
              </a:rPr>
              <a:t>TEŞEKKÜRLER</a:t>
            </a:r>
            <a:endParaRPr lang="tr-TR" sz="4063" dirty="0">
              <a:solidFill>
                <a:srgbClr val="FF0000"/>
              </a:solidFill>
            </a:endParaRPr>
          </a:p>
        </p:txBody>
      </p:sp>
      <p:sp>
        <p:nvSpPr>
          <p:cNvPr id="2" name="Slayt Numarası Yer Tutucusu 1"/>
          <p:cNvSpPr>
            <a:spLocks noGrp="1"/>
          </p:cNvSpPr>
          <p:nvPr>
            <p:ph type="sldNum" sz="quarter" idx="12"/>
          </p:nvPr>
        </p:nvSpPr>
        <p:spPr/>
        <p:txBody>
          <a:bodyPr/>
          <a:lstStyle/>
          <a:p>
            <a:pPr>
              <a:buClr>
                <a:srgbClr val="009999"/>
              </a:buClr>
            </a:pPr>
            <a:fld id="{116A54DA-50D4-43D0-A827-6652234ECA9D}" type="slidenum">
              <a:rPr lang="tr-TR" altLang="tr-TR" smtClean="0">
                <a:solidFill>
                  <a:srgbClr val="000000"/>
                </a:solidFill>
              </a:rPr>
              <a:pPr>
                <a:buClr>
                  <a:srgbClr val="009999"/>
                </a:buClr>
              </a:pPr>
              <a:t>88</a:t>
            </a:fld>
            <a:endParaRPr lang="tr-TR" altLang="tr-TR">
              <a:solidFill>
                <a:srgbClr val="000000"/>
              </a:solidFill>
            </a:endParaRPr>
          </a:p>
        </p:txBody>
      </p:sp>
    </p:spTree>
    <p:extLst>
      <p:ext uri="{BB962C8B-B14F-4D97-AF65-F5344CB8AC3E}">
        <p14:creationId xmlns:p14="http://schemas.microsoft.com/office/powerpoint/2010/main" val="3679253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1399033" y="369708"/>
            <a:ext cx="8229600" cy="783761"/>
          </a:xfrm>
        </p:spPr>
        <p:txBody>
          <a:bodyPr>
            <a:normAutofit fontScale="90000"/>
          </a:bodyPr>
          <a:lstStyle/>
          <a:p>
            <a:pPr>
              <a:spcBef>
                <a:spcPts val="0"/>
              </a:spcBef>
            </a:pPr>
            <a:r>
              <a:rPr lang="tr-TR" dirty="0" smtClean="0">
                <a:solidFill>
                  <a:srgbClr val="FF0000"/>
                </a:solidFill>
              </a:rPr>
              <a:t> </a:t>
            </a:r>
            <a:br>
              <a:rPr lang="tr-TR" dirty="0" smtClean="0">
                <a:solidFill>
                  <a:srgbClr val="FF0000"/>
                </a:solidFill>
              </a:rPr>
            </a:br>
            <a:r>
              <a:rPr lang="tr-TR" sz="2902" b="1" dirty="0">
                <a:solidFill>
                  <a:schemeClr val="bg1"/>
                </a:solidFill>
              </a:rPr>
              <a:t>REFERANS TİS’İN UYGULANMA SÜRESİ </a:t>
            </a:r>
            <a:r>
              <a:rPr lang="tr-TR" b="1" dirty="0" smtClean="0">
                <a:solidFill>
                  <a:srgbClr val="FF0000"/>
                </a:solidFill>
              </a:rPr>
              <a:t/>
            </a:r>
            <a:br>
              <a:rPr lang="tr-TR" b="1" dirty="0" smtClean="0">
                <a:solidFill>
                  <a:srgbClr val="FF0000"/>
                </a:solidFill>
              </a:rPr>
            </a:br>
            <a:endParaRPr lang="tr-TR" sz="2902" b="1" dirty="0">
              <a:solidFill>
                <a:srgbClr val="FF0000"/>
              </a:solidFill>
            </a:endParaRPr>
          </a:p>
        </p:txBody>
      </p:sp>
      <p:sp>
        <p:nvSpPr>
          <p:cNvPr id="8" name="İçerik Yer Tutucusu 7"/>
          <p:cNvSpPr>
            <a:spLocks noGrp="1"/>
          </p:cNvSpPr>
          <p:nvPr>
            <p:ph sz="half" idx="1"/>
          </p:nvPr>
        </p:nvSpPr>
        <p:spPr>
          <a:xfrm>
            <a:off x="391944" y="2383986"/>
            <a:ext cx="8464613" cy="3291795"/>
          </a:xfrm>
        </p:spPr>
        <p:txBody>
          <a:bodyPr/>
          <a:lstStyle/>
          <a:p>
            <a:pPr marL="0" indent="0" algn="just">
              <a:buNone/>
            </a:pPr>
            <a:endParaRPr lang="tr-TR" sz="1451" dirty="0"/>
          </a:p>
          <a:p>
            <a:pPr algn="just">
              <a:buFont typeface="Wingdings" panose="05000000000000000000" pitchFamily="2" charset="2"/>
              <a:buChar char="Ø"/>
            </a:pPr>
            <a:r>
              <a:rPr lang="tr-TR" dirty="0">
                <a:latin typeface="Garamond" panose="02020404030301010803" pitchFamily="18" charset="0"/>
              </a:rPr>
              <a:t>Geçiş işlemleri tamamlanan işçilere şirketlerce uygulanmak üzere, Yüksek Hakem Kurulu tarafından karara bağlanan toplu iş sözleşmesinin ücret ile diğer mali ve sosyal haklara ilişkin hükümleri, </a:t>
            </a:r>
            <a:r>
              <a:rPr lang="tr-TR" dirty="0" smtClean="0">
                <a:latin typeface="Garamond" panose="02020404030301010803" pitchFamily="18" charset="0"/>
              </a:rPr>
              <a:t>geçişten </a:t>
            </a:r>
            <a:r>
              <a:rPr lang="tr-TR" b="1" dirty="0" smtClean="0">
                <a:latin typeface="Garamond" panose="02020404030301010803" pitchFamily="18" charset="0"/>
              </a:rPr>
              <a:t>30.06.2020</a:t>
            </a:r>
            <a:r>
              <a:rPr lang="tr-TR" dirty="0" smtClean="0">
                <a:latin typeface="Garamond" panose="02020404030301010803" pitchFamily="18" charset="0"/>
              </a:rPr>
              <a:t> </a:t>
            </a:r>
            <a:r>
              <a:rPr lang="tr-TR" dirty="0">
                <a:latin typeface="Garamond" panose="02020404030301010803" pitchFamily="18" charset="0"/>
              </a:rPr>
              <a:t>tarihine kadar uygulanacaktır.</a:t>
            </a:r>
          </a:p>
        </p:txBody>
      </p:sp>
      <p:sp>
        <p:nvSpPr>
          <p:cNvPr id="2" name="Slayt Numarası Yer Tutucusu 1"/>
          <p:cNvSpPr>
            <a:spLocks noGrp="1"/>
          </p:cNvSpPr>
          <p:nvPr>
            <p:ph type="sldNum" sz="quarter" idx="12"/>
          </p:nvPr>
        </p:nvSpPr>
        <p:spPr/>
        <p:txBody>
          <a:bodyPr/>
          <a:lstStyle/>
          <a:p>
            <a:pPr>
              <a:defRPr/>
            </a:pPr>
            <a:fld id="{ECDBEBA4-245F-467B-8D7F-97CBC091DF04}" type="slidenum">
              <a:rPr lang="tr-TR" smtClean="0"/>
              <a:pPr>
                <a:defRPr/>
              </a:pPr>
              <a:t>9</a:t>
            </a:fld>
            <a:endParaRPr lang="tr-TR"/>
          </a:p>
        </p:txBody>
      </p:sp>
    </p:spTree>
    <p:extLst>
      <p:ext uri="{BB962C8B-B14F-4D97-AF65-F5344CB8AC3E}">
        <p14:creationId xmlns:p14="http://schemas.microsoft.com/office/powerpoint/2010/main" val="1768484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1720</TotalTime>
  <Words>6362</Words>
  <Application>Microsoft Office PowerPoint</Application>
  <PresentationFormat>Ekran Gösterisi (4:3)</PresentationFormat>
  <Paragraphs>914</Paragraphs>
  <Slides>88</Slides>
  <Notes>17</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88</vt:i4>
      </vt:variant>
    </vt:vector>
  </HeadingPairs>
  <TitlesOfParts>
    <vt:vector size="95" baseType="lpstr">
      <vt:lpstr>Arial</vt:lpstr>
      <vt:lpstr>Calibri</vt:lpstr>
      <vt:lpstr>Calibri Light</vt:lpstr>
      <vt:lpstr>Garamond</vt:lpstr>
      <vt:lpstr>Times New Roman</vt:lpstr>
      <vt:lpstr>Wingdings</vt:lpstr>
      <vt:lpstr>Office Teması</vt:lpstr>
      <vt:lpstr>PowerPoint Sunusu</vt:lpstr>
      <vt:lpstr>SUNUM İÇERİĞİ</vt:lpstr>
      <vt:lpstr>  696 SAYILI KHK’YA GENEL BİR BAKIŞ </vt:lpstr>
      <vt:lpstr>  696 SAYILI KHK’YA GENEL BİR BAKIŞ </vt:lpstr>
      <vt:lpstr>  696 SAYILI KHK’YA GENEL BİR BAKIŞ </vt:lpstr>
      <vt:lpstr>GEÇİCİ 24. MADDEDE ÜCRET İLE DİĞER MALİ VE SOSYAL HAKLAR (1)</vt:lpstr>
      <vt:lpstr>Geçiş Sonrası Yapılan Sözleşmeler</vt:lpstr>
      <vt:lpstr>GEÇİCİ 24. MADDEDE ÜCRET İLE DİĞER MALİ VE SOSYAL HAKLAR (2)</vt:lpstr>
      <vt:lpstr>  REFERANS TİS’İN UYGULANMA SÜRESİ  </vt:lpstr>
      <vt:lpstr>Yargı Kararı</vt:lpstr>
      <vt:lpstr>Yargı Kararı</vt:lpstr>
      <vt:lpstr>Yargı Kararı</vt:lpstr>
      <vt:lpstr>  İLAVE TEDİYE  </vt:lpstr>
      <vt:lpstr>Maliye Bakanlığı Bütçe ve Mali Kontrol Genel Müdürlüğü Yazısı</vt:lpstr>
      <vt:lpstr>Yargı Kararı</vt:lpstr>
      <vt:lpstr>İlave Tediye ile ilgili Kamu Denetçiliği Kurumu Kararı</vt:lpstr>
      <vt:lpstr>İLAVE TEDİYE</vt:lpstr>
      <vt:lpstr>375 sayılı KHK’nın Geçici 23 ve 24. maddeleri kapsamında geçişi yapılan işçilere uygulanacak Referans TİS’ler arasındaki farklar</vt:lpstr>
      <vt:lpstr>PowerPoint Sunusu</vt:lpstr>
      <vt:lpstr>  ÜCRET ZAMLARI (1)</vt:lpstr>
      <vt:lpstr>  ÜCRET ZAMLARI (2)</vt:lpstr>
      <vt:lpstr>ÜCRET ZAMLARI (3)</vt:lpstr>
      <vt:lpstr>ÜCRET ZAMLARI (4)</vt:lpstr>
      <vt:lpstr>  İKRAMİYE</vt:lpstr>
      <vt:lpstr>AYLIK ÜCRETLE BİRLİKTE VERİLECEK SOSYAL YARDIMLAR (1)</vt:lpstr>
      <vt:lpstr>AYLIK ÜCRETLE BİRLİKTE VERİLECEK SOSYAL YARDIMLAR (2)</vt:lpstr>
      <vt:lpstr>YILLIK ÖDENEN SOSYAL YARDIMLAR</vt:lpstr>
      <vt:lpstr>OLAYA BAĞLI SOSYAL YARDIMLAR VE DİĞER SOSYAL YARDIMLAR (1)</vt:lpstr>
      <vt:lpstr>OLAYA BAĞLI SOSYAL YARDIMLAR VE DİĞER SOSYAL YARDIMLAR (2)</vt:lpstr>
      <vt:lpstr>RAPOR PARALARININ ÖDENMESİ (1)</vt:lpstr>
      <vt:lpstr>RAPOR PARALARININ ÖDENMESİ (2)</vt:lpstr>
      <vt:lpstr>OLAYA BAĞLI SOSYAL YARDIMLAR VE DİĞER SOSYAL YARDIMLAR (3)</vt:lpstr>
      <vt:lpstr>ASKERLİK YARDIMI</vt:lpstr>
      <vt:lpstr>DİĞER SOSYAL VE MALİ HAKLAR (1)</vt:lpstr>
      <vt:lpstr>DİĞER SOSYAL VE MALİ HAKLAR (2)</vt:lpstr>
      <vt:lpstr>İZİNLER (1)</vt:lpstr>
      <vt:lpstr>İZİNLER (2)</vt:lpstr>
      <vt:lpstr>İZİNLER (3)</vt:lpstr>
      <vt:lpstr>BİLDİRİM ÖNELLERİ</vt:lpstr>
      <vt:lpstr>KIDEM TAZMİNATI</vt:lpstr>
      <vt:lpstr>696 S. KHK İLE İŞÇİ STATÜSÜNE GEÇİRİLEN İŞÇİLER / İŞÇİ (1)</vt:lpstr>
      <vt:lpstr>696 S. KHK İLE İŞÇİ STATÜSÜNE GEÇİRİLEN İŞÇİLER / İŞÇİ (2)</vt:lpstr>
      <vt:lpstr>696 S. KHK İLE İŞÇİ STATÜSÜNE GEÇİRİLEN İŞÇİLER / İŞÇİ (3)</vt:lpstr>
      <vt:lpstr>696 S. KHK İLE İŞÇİ STATÜSÜNE GEÇİRİLEN İŞÇİLER / İŞÇİ (4)</vt:lpstr>
      <vt:lpstr>696 S. KHK İLE İŞÇİ STATÜSÜNE GEÇİRİLEN İŞÇİLER / İŞÇİ (5)</vt:lpstr>
      <vt:lpstr>696 S. KHK İLE İŞÇİ STATÜSÜNE GEÇİRİLEN İŞÇİLER / İŞÇİ (6)</vt:lpstr>
      <vt:lpstr>   696 SAYILI KHK’DA KONUYA İLİŞKİN DİĞER DÜZENLEMELER (1)  </vt:lpstr>
      <vt:lpstr>  696 SAYILI KHK’DA KONUYA İLİŞKİN DİĞER DÜZENLEMELER (2)</vt:lpstr>
      <vt:lpstr>  696 SAYILI KHK’DA KONUYA İLİŞKİN DİĞER DÜZENLEMELER (3)</vt:lpstr>
      <vt:lpstr>696 SAYILI KHK’DA KONUYA İLİŞKİN DİĞER DÜZENLEMELER (4)</vt:lpstr>
      <vt:lpstr> 696 SAYILI KHK’DA KONUYA İLİŞKİN DİĞER DÜZENLEMELER (5)</vt:lpstr>
      <vt:lpstr>   696 SAYILI KHK’DA KONUYA İLİŞKİN DİĞER DÜZENLEMELER (6) </vt:lpstr>
      <vt:lpstr>   696 SAYILI KHK’DA KONUYA İLİŞKİN DİĞER DÜZENLEMELER (7) </vt:lpstr>
      <vt:lpstr>TİS İÇİN YETKİ BAŞVURUSU </vt:lpstr>
      <vt:lpstr>Yargı Kararı</vt:lpstr>
      <vt:lpstr>   696 SAYILI KHK’DA KONUYA İLİŞKİN DİĞER DÜZENLEMELER (8) </vt:lpstr>
      <vt:lpstr>   Bazı Önemli Ücret Hesaplamaları  </vt:lpstr>
      <vt:lpstr>Sigorta Primine Esas Tutulacak Kazançlar</vt:lpstr>
      <vt:lpstr>  Sigorta Primine Tabi Tutulmayacak Kazançlar  </vt:lpstr>
      <vt:lpstr>   Kısmen Sigorta Primine Tabi Tutulacak Kazançlar  </vt:lpstr>
      <vt:lpstr>   Gelir Vergisinden İstisna Tutulan Kazançlar    </vt:lpstr>
      <vt:lpstr>   Gelir Vergisinden İstisna Tutulan Kazançlar  </vt:lpstr>
      <vt:lpstr>   Gelir Vergisinden İstisna Tutulan Kazançlar   </vt:lpstr>
      <vt:lpstr>   GELİR VERGİSİ DİLİMLERİ  </vt:lpstr>
      <vt:lpstr>  ÜCRET HESAPLAMALARI</vt:lpstr>
      <vt:lpstr>ÖRNEK ÜCRET HESABI</vt:lpstr>
      <vt:lpstr>REFERANS TİS HÜKÜMLERİNE GÖRE ÖRNEK ÜCRET HESABI</vt:lpstr>
      <vt:lpstr>REFERANS TİS HÜKÜMLERİNE GÖRE ÖRNEK ÜCRET HESABI</vt:lpstr>
      <vt:lpstr>2022 yılı gelir vergisi hesaplaması örnek</vt:lpstr>
      <vt:lpstr>PowerPoint Sunusu</vt:lpstr>
      <vt:lpstr>REFERANS TİS HÜKÜMLERİNE GÖRE ÖRNEK ÜCRET HESABI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Lenovo</dc:creator>
  <cp:lastModifiedBy>Microsoft hesabı</cp:lastModifiedBy>
  <cp:revision>345</cp:revision>
  <dcterms:created xsi:type="dcterms:W3CDTF">2021-09-28T12:39:59Z</dcterms:created>
  <dcterms:modified xsi:type="dcterms:W3CDTF">2022-03-30T22:09:33Z</dcterms:modified>
</cp:coreProperties>
</file>