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05"/>
  </p:notesMasterIdLst>
  <p:handoutMasterIdLst>
    <p:handoutMasterId r:id="rId206"/>
  </p:handoutMasterIdLst>
  <p:sldIdLst>
    <p:sldId id="256" r:id="rId2"/>
    <p:sldId id="506" r:id="rId3"/>
    <p:sldId id="507" r:id="rId4"/>
    <p:sldId id="497" r:id="rId5"/>
    <p:sldId id="508" r:id="rId6"/>
    <p:sldId id="498" r:id="rId7"/>
    <p:sldId id="262" r:id="rId8"/>
    <p:sldId id="410" r:id="rId9"/>
    <p:sldId id="263" r:id="rId10"/>
    <p:sldId id="411" r:id="rId11"/>
    <p:sldId id="265" r:id="rId12"/>
    <p:sldId id="267" r:id="rId13"/>
    <p:sldId id="499" r:id="rId14"/>
    <p:sldId id="515" r:id="rId15"/>
    <p:sldId id="500" r:id="rId16"/>
    <p:sldId id="516" r:id="rId17"/>
    <p:sldId id="517" r:id="rId18"/>
    <p:sldId id="501" r:id="rId19"/>
    <p:sldId id="509" r:id="rId20"/>
    <p:sldId id="510" r:id="rId21"/>
    <p:sldId id="511" r:id="rId22"/>
    <p:sldId id="512" r:id="rId23"/>
    <p:sldId id="513" r:id="rId24"/>
    <p:sldId id="266" r:id="rId25"/>
    <p:sldId id="264" r:id="rId26"/>
    <p:sldId id="347" r:id="rId27"/>
    <p:sldId id="350" r:id="rId28"/>
    <p:sldId id="352" r:id="rId29"/>
    <p:sldId id="353" r:id="rId30"/>
    <p:sldId id="354" r:id="rId31"/>
    <p:sldId id="355" r:id="rId32"/>
    <p:sldId id="356" r:id="rId33"/>
    <p:sldId id="357" r:id="rId34"/>
    <p:sldId id="358" r:id="rId35"/>
    <p:sldId id="520" r:id="rId36"/>
    <p:sldId id="519" r:id="rId37"/>
    <p:sldId id="521" r:id="rId38"/>
    <p:sldId id="522" r:id="rId39"/>
    <p:sldId id="523" r:id="rId40"/>
    <p:sldId id="524" r:id="rId41"/>
    <p:sldId id="525" r:id="rId42"/>
    <p:sldId id="526" r:id="rId43"/>
    <p:sldId id="359" r:id="rId44"/>
    <p:sldId id="527" r:id="rId45"/>
    <p:sldId id="528" r:id="rId46"/>
    <p:sldId id="360" r:id="rId47"/>
    <p:sldId id="361" r:id="rId48"/>
    <p:sldId id="362" r:id="rId49"/>
    <p:sldId id="363" r:id="rId50"/>
    <p:sldId id="364" r:id="rId51"/>
    <p:sldId id="365" r:id="rId52"/>
    <p:sldId id="366" r:id="rId53"/>
    <p:sldId id="367" r:id="rId54"/>
    <p:sldId id="368" r:id="rId55"/>
    <p:sldId id="369" r:id="rId56"/>
    <p:sldId id="370" r:id="rId57"/>
    <p:sldId id="412" r:id="rId58"/>
    <p:sldId id="348" r:id="rId59"/>
    <p:sldId id="371" r:id="rId60"/>
    <p:sldId id="372" r:id="rId61"/>
    <p:sldId id="373" r:id="rId62"/>
    <p:sldId id="374" r:id="rId63"/>
    <p:sldId id="375" r:id="rId64"/>
    <p:sldId id="377" r:id="rId65"/>
    <p:sldId id="413" r:id="rId66"/>
    <p:sldId id="378" r:id="rId67"/>
    <p:sldId id="379" r:id="rId68"/>
    <p:sldId id="380" r:id="rId69"/>
    <p:sldId id="381" r:id="rId70"/>
    <p:sldId id="382" r:id="rId71"/>
    <p:sldId id="383" r:id="rId72"/>
    <p:sldId id="384" r:id="rId73"/>
    <p:sldId id="385" r:id="rId74"/>
    <p:sldId id="386" r:id="rId75"/>
    <p:sldId id="387" r:id="rId76"/>
    <p:sldId id="388" r:id="rId77"/>
    <p:sldId id="389" r:id="rId78"/>
    <p:sldId id="390" r:id="rId79"/>
    <p:sldId id="391" r:id="rId80"/>
    <p:sldId id="392" r:id="rId81"/>
    <p:sldId id="393" r:id="rId82"/>
    <p:sldId id="394" r:id="rId83"/>
    <p:sldId id="395" r:id="rId84"/>
    <p:sldId id="397" r:id="rId85"/>
    <p:sldId id="398" r:id="rId86"/>
    <p:sldId id="399" r:id="rId87"/>
    <p:sldId id="400" r:id="rId88"/>
    <p:sldId id="401" r:id="rId89"/>
    <p:sldId id="402" r:id="rId90"/>
    <p:sldId id="403" r:id="rId91"/>
    <p:sldId id="566" r:id="rId92"/>
    <p:sldId id="567" r:id="rId93"/>
    <p:sldId id="568" r:id="rId94"/>
    <p:sldId id="569" r:id="rId95"/>
    <p:sldId id="570" r:id="rId96"/>
    <p:sldId id="571" r:id="rId97"/>
    <p:sldId id="572" r:id="rId98"/>
    <p:sldId id="573" r:id="rId99"/>
    <p:sldId id="574" r:id="rId100"/>
    <p:sldId id="575" r:id="rId101"/>
    <p:sldId id="576" r:id="rId102"/>
    <p:sldId id="577" r:id="rId103"/>
    <p:sldId id="578" r:id="rId104"/>
    <p:sldId id="579" r:id="rId105"/>
    <p:sldId id="580" r:id="rId106"/>
    <p:sldId id="581" r:id="rId107"/>
    <p:sldId id="582" r:id="rId108"/>
    <p:sldId id="583" r:id="rId109"/>
    <p:sldId id="584" r:id="rId110"/>
    <p:sldId id="585" r:id="rId111"/>
    <p:sldId id="586" r:id="rId112"/>
    <p:sldId id="588" r:id="rId113"/>
    <p:sldId id="589" r:id="rId114"/>
    <p:sldId id="590" r:id="rId115"/>
    <p:sldId id="591" r:id="rId116"/>
    <p:sldId id="592" r:id="rId117"/>
    <p:sldId id="593" r:id="rId118"/>
    <p:sldId id="594" r:id="rId119"/>
    <p:sldId id="595" r:id="rId120"/>
    <p:sldId id="596" r:id="rId121"/>
    <p:sldId id="597" r:id="rId122"/>
    <p:sldId id="598" r:id="rId123"/>
    <p:sldId id="599" r:id="rId124"/>
    <p:sldId id="600" r:id="rId125"/>
    <p:sldId id="601" r:id="rId126"/>
    <p:sldId id="602" r:id="rId127"/>
    <p:sldId id="603" r:id="rId128"/>
    <p:sldId id="604" r:id="rId129"/>
    <p:sldId id="605" r:id="rId130"/>
    <p:sldId id="606" r:id="rId131"/>
    <p:sldId id="607" r:id="rId132"/>
    <p:sldId id="608" r:id="rId133"/>
    <p:sldId id="609" r:id="rId134"/>
    <p:sldId id="610" r:id="rId135"/>
    <p:sldId id="611" r:id="rId136"/>
    <p:sldId id="612" r:id="rId137"/>
    <p:sldId id="613" r:id="rId138"/>
    <p:sldId id="614" r:id="rId139"/>
    <p:sldId id="615" r:id="rId140"/>
    <p:sldId id="616" r:id="rId141"/>
    <p:sldId id="617" r:id="rId142"/>
    <p:sldId id="618" r:id="rId143"/>
    <p:sldId id="619" r:id="rId144"/>
    <p:sldId id="620" r:id="rId145"/>
    <p:sldId id="621" r:id="rId146"/>
    <p:sldId id="622" r:id="rId147"/>
    <p:sldId id="623" r:id="rId148"/>
    <p:sldId id="624" r:id="rId149"/>
    <p:sldId id="625" r:id="rId150"/>
    <p:sldId id="626" r:id="rId151"/>
    <p:sldId id="627" r:id="rId152"/>
    <p:sldId id="628" r:id="rId153"/>
    <p:sldId id="629" r:id="rId154"/>
    <p:sldId id="630" r:id="rId155"/>
    <p:sldId id="631" r:id="rId156"/>
    <p:sldId id="632" r:id="rId157"/>
    <p:sldId id="633" r:id="rId158"/>
    <p:sldId id="634" r:id="rId159"/>
    <p:sldId id="635" r:id="rId160"/>
    <p:sldId id="636" r:id="rId161"/>
    <p:sldId id="637" r:id="rId162"/>
    <p:sldId id="638" r:id="rId163"/>
    <p:sldId id="639" r:id="rId164"/>
    <p:sldId id="640" r:id="rId165"/>
    <p:sldId id="641" r:id="rId166"/>
    <p:sldId id="642" r:id="rId167"/>
    <p:sldId id="643" r:id="rId168"/>
    <p:sldId id="644" r:id="rId169"/>
    <p:sldId id="646" r:id="rId170"/>
    <p:sldId id="647" r:id="rId171"/>
    <p:sldId id="648" r:id="rId172"/>
    <p:sldId id="649" r:id="rId173"/>
    <p:sldId id="650" r:id="rId174"/>
    <p:sldId id="651" r:id="rId175"/>
    <p:sldId id="652" r:id="rId176"/>
    <p:sldId id="653" r:id="rId177"/>
    <p:sldId id="654" r:id="rId178"/>
    <p:sldId id="655" r:id="rId179"/>
    <p:sldId id="656" r:id="rId180"/>
    <p:sldId id="657" r:id="rId181"/>
    <p:sldId id="658" r:id="rId182"/>
    <p:sldId id="659" r:id="rId183"/>
    <p:sldId id="660" r:id="rId184"/>
    <p:sldId id="661" r:id="rId185"/>
    <p:sldId id="662" r:id="rId186"/>
    <p:sldId id="663" r:id="rId187"/>
    <p:sldId id="664" r:id="rId188"/>
    <p:sldId id="665" r:id="rId189"/>
    <p:sldId id="666" r:id="rId190"/>
    <p:sldId id="667" r:id="rId191"/>
    <p:sldId id="668" r:id="rId192"/>
    <p:sldId id="669" r:id="rId193"/>
    <p:sldId id="670" r:id="rId194"/>
    <p:sldId id="671" r:id="rId195"/>
    <p:sldId id="672" r:id="rId196"/>
    <p:sldId id="673" r:id="rId197"/>
    <p:sldId id="674" r:id="rId198"/>
    <p:sldId id="675" r:id="rId199"/>
    <p:sldId id="676" r:id="rId200"/>
    <p:sldId id="677" r:id="rId201"/>
    <p:sldId id="678" r:id="rId202"/>
    <p:sldId id="679" r:id="rId203"/>
    <p:sldId id="680" r:id="rId204"/>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Varsayılan Bölüm" id="{B1328661-CF1A-4A7F-B8DA-5589B33D22BB}">
          <p14:sldIdLst>
            <p14:sldId id="256"/>
            <p14:sldId id="506"/>
            <p14:sldId id="507"/>
            <p14:sldId id="497"/>
            <p14:sldId id="508"/>
            <p14:sldId id="498"/>
            <p14:sldId id="262"/>
            <p14:sldId id="410"/>
            <p14:sldId id="263"/>
            <p14:sldId id="411"/>
            <p14:sldId id="265"/>
            <p14:sldId id="267"/>
            <p14:sldId id="499"/>
            <p14:sldId id="515"/>
            <p14:sldId id="500"/>
            <p14:sldId id="516"/>
            <p14:sldId id="517"/>
            <p14:sldId id="501"/>
            <p14:sldId id="509"/>
            <p14:sldId id="510"/>
            <p14:sldId id="511"/>
            <p14:sldId id="512"/>
            <p14:sldId id="513"/>
            <p14:sldId id="266"/>
            <p14:sldId id="264"/>
            <p14:sldId id="347"/>
            <p14:sldId id="350"/>
            <p14:sldId id="352"/>
            <p14:sldId id="353"/>
            <p14:sldId id="354"/>
            <p14:sldId id="355"/>
            <p14:sldId id="356"/>
            <p14:sldId id="357"/>
            <p14:sldId id="358"/>
            <p14:sldId id="520"/>
            <p14:sldId id="519"/>
            <p14:sldId id="521"/>
            <p14:sldId id="522"/>
            <p14:sldId id="523"/>
            <p14:sldId id="524"/>
            <p14:sldId id="525"/>
            <p14:sldId id="526"/>
            <p14:sldId id="359"/>
            <p14:sldId id="527"/>
            <p14:sldId id="528"/>
            <p14:sldId id="360"/>
            <p14:sldId id="361"/>
            <p14:sldId id="362"/>
            <p14:sldId id="363"/>
            <p14:sldId id="364"/>
            <p14:sldId id="365"/>
            <p14:sldId id="366"/>
            <p14:sldId id="367"/>
            <p14:sldId id="368"/>
            <p14:sldId id="369"/>
            <p14:sldId id="370"/>
            <p14:sldId id="412"/>
            <p14:sldId id="348"/>
            <p14:sldId id="371"/>
            <p14:sldId id="372"/>
            <p14:sldId id="373"/>
            <p14:sldId id="374"/>
            <p14:sldId id="375"/>
            <p14:sldId id="377"/>
            <p14:sldId id="413"/>
            <p14:sldId id="378"/>
            <p14:sldId id="379"/>
            <p14:sldId id="380"/>
            <p14:sldId id="381"/>
            <p14:sldId id="382"/>
            <p14:sldId id="383"/>
            <p14:sldId id="384"/>
            <p14:sldId id="385"/>
            <p14:sldId id="386"/>
            <p14:sldId id="387"/>
            <p14:sldId id="388"/>
            <p14:sldId id="389"/>
            <p14:sldId id="390"/>
            <p14:sldId id="391"/>
            <p14:sldId id="392"/>
            <p14:sldId id="393"/>
            <p14:sldId id="394"/>
            <p14:sldId id="395"/>
            <p14:sldId id="397"/>
            <p14:sldId id="398"/>
            <p14:sldId id="399"/>
            <p14:sldId id="400"/>
            <p14:sldId id="401"/>
            <p14:sldId id="402"/>
            <p14:sldId id="403"/>
            <p14:sldId id="566"/>
            <p14:sldId id="567"/>
            <p14:sldId id="568"/>
            <p14:sldId id="569"/>
            <p14:sldId id="570"/>
            <p14:sldId id="571"/>
            <p14:sldId id="572"/>
            <p14:sldId id="573"/>
            <p14:sldId id="574"/>
            <p14:sldId id="575"/>
            <p14:sldId id="576"/>
            <p14:sldId id="577"/>
            <p14:sldId id="578"/>
            <p14:sldId id="579"/>
            <p14:sldId id="580"/>
            <p14:sldId id="581"/>
            <p14:sldId id="582"/>
            <p14:sldId id="583"/>
            <p14:sldId id="584"/>
            <p14:sldId id="585"/>
            <p14:sldId id="586"/>
            <p14:sldId id="588"/>
            <p14:sldId id="589"/>
            <p14:sldId id="590"/>
            <p14:sldId id="591"/>
            <p14:sldId id="592"/>
            <p14:sldId id="593"/>
            <p14:sldId id="594"/>
            <p14:sldId id="595"/>
            <p14:sldId id="596"/>
            <p14:sldId id="597"/>
            <p14:sldId id="598"/>
            <p14:sldId id="599"/>
            <p14:sldId id="600"/>
            <p14:sldId id="601"/>
            <p14:sldId id="602"/>
            <p14:sldId id="603"/>
            <p14:sldId id="604"/>
            <p14:sldId id="605"/>
            <p14:sldId id="606"/>
            <p14:sldId id="607"/>
            <p14:sldId id="608"/>
            <p14:sldId id="609"/>
            <p14:sldId id="610"/>
            <p14:sldId id="611"/>
            <p14:sldId id="612"/>
            <p14:sldId id="613"/>
            <p14:sldId id="614"/>
            <p14:sldId id="615"/>
            <p14:sldId id="616"/>
            <p14:sldId id="617"/>
            <p14:sldId id="618"/>
            <p14:sldId id="619"/>
            <p14:sldId id="620"/>
            <p14:sldId id="621"/>
            <p14:sldId id="622"/>
            <p14:sldId id="623"/>
            <p14:sldId id="624"/>
            <p14:sldId id="625"/>
            <p14:sldId id="626"/>
            <p14:sldId id="627"/>
            <p14:sldId id="628"/>
            <p14:sldId id="629"/>
            <p14:sldId id="630"/>
            <p14:sldId id="631"/>
            <p14:sldId id="632"/>
            <p14:sldId id="633"/>
            <p14:sldId id="634"/>
            <p14:sldId id="635"/>
            <p14:sldId id="636"/>
            <p14:sldId id="637"/>
            <p14:sldId id="638"/>
            <p14:sldId id="639"/>
            <p14:sldId id="640"/>
            <p14:sldId id="641"/>
            <p14:sldId id="642"/>
            <p14:sldId id="643"/>
            <p14:sldId id="644"/>
            <p14:sldId id="646"/>
            <p14:sldId id="647"/>
            <p14:sldId id="648"/>
            <p14:sldId id="649"/>
            <p14:sldId id="650"/>
            <p14:sldId id="651"/>
            <p14:sldId id="652"/>
            <p14:sldId id="653"/>
            <p14:sldId id="654"/>
            <p14:sldId id="655"/>
            <p14:sldId id="656"/>
            <p14:sldId id="657"/>
            <p14:sldId id="658"/>
            <p14:sldId id="659"/>
            <p14:sldId id="660"/>
            <p14:sldId id="661"/>
            <p14:sldId id="662"/>
            <p14:sldId id="663"/>
            <p14:sldId id="664"/>
            <p14:sldId id="665"/>
            <p14:sldId id="666"/>
            <p14:sldId id="667"/>
            <p14:sldId id="668"/>
            <p14:sldId id="669"/>
            <p14:sldId id="670"/>
            <p14:sldId id="671"/>
            <p14:sldId id="672"/>
            <p14:sldId id="673"/>
            <p14:sldId id="674"/>
            <p14:sldId id="675"/>
            <p14:sldId id="676"/>
            <p14:sldId id="677"/>
            <p14:sldId id="678"/>
            <p14:sldId id="679"/>
            <p14:sldId id="680"/>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1" d="100"/>
          <a:sy n="81" d="100"/>
        </p:scale>
        <p:origin x="1426" y="5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notesMaster" Target="notesMasters/notesMaster1.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handoutMaster" Target="handoutMasters/handoutMaster1.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6" Type="http://schemas.openxmlformats.org/officeDocument/2006/relationships/slide" Target="slides/slide5.xml"/><Relationship Id="rId23" Type="http://schemas.openxmlformats.org/officeDocument/2006/relationships/slide" Target="slides/slide22.xml"/><Relationship Id="rId119" Type="http://schemas.openxmlformats.org/officeDocument/2006/relationships/slide" Target="slides/slide118.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slide" Target="slides/slide192.xml"/><Relationship Id="rId207" Type="http://schemas.openxmlformats.org/officeDocument/2006/relationships/presProps" Target="presProps.xml"/><Relationship Id="rId13" Type="http://schemas.openxmlformats.org/officeDocument/2006/relationships/slide" Target="slides/slide12.xml"/><Relationship Id="rId109" Type="http://schemas.openxmlformats.org/officeDocument/2006/relationships/slide" Target="slides/slide108.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4" Type="http://schemas.openxmlformats.org/officeDocument/2006/relationships/slide" Target="slides/slide23.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31" Type="http://schemas.openxmlformats.org/officeDocument/2006/relationships/slide" Target="slides/slide130.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slide" Target="slides/slide202.xml"/><Relationship Id="rId208"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theme" Target="theme/theme1.xml"/><Relationship Id="rId190" Type="http://schemas.openxmlformats.org/officeDocument/2006/relationships/slide" Target="slides/slide189.xml"/><Relationship Id="rId204" Type="http://schemas.openxmlformats.org/officeDocument/2006/relationships/slide" Target="slides/slide203.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tableStyles" Target="tableStyles.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202" Type="http://schemas.openxmlformats.org/officeDocument/2006/relationships/slide" Target="slides/slide201.xml"/><Relationship Id="rId18" Type="http://schemas.openxmlformats.org/officeDocument/2006/relationships/slide" Target="slides/slide17.xml"/><Relationship Id="rId39" Type="http://schemas.openxmlformats.org/officeDocument/2006/relationships/slide" Target="slides/slide38.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0C14D79-2B35-40A3-8985-BB81C0ADB654}" type="doc">
      <dgm:prSet loTypeId="urn:microsoft.com/office/officeart/2005/8/layout/orgChart1" loCatId="hierarchy" qsTypeId="urn:microsoft.com/office/officeart/2005/8/quickstyle/simple1" qsCatId="simple" csTypeId="urn:microsoft.com/office/officeart/2005/8/colors/accent1_2" csCatId="accent1"/>
      <dgm:spPr/>
    </dgm:pt>
    <dgm:pt modelId="{656CD405-4EE7-4DA0-AF5E-9307915308B0}">
      <dgm:prSet custT="1"/>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100" b="0" i="0" u="none" strike="noStrike" cap="none" normalizeH="0" baseline="0" dirty="0" smtClean="0">
              <a:ln>
                <a:noFill/>
              </a:ln>
              <a:solidFill>
                <a:schemeClr val="tx1"/>
              </a:solidFill>
              <a:effectLst/>
              <a:latin typeface="Times New Roman" pitchFamily="18" charset="0"/>
            </a:rPr>
            <a:t>İş Hukukunun</a:t>
          </a:r>
        </a:p>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100" b="0" i="0" u="none" strike="noStrike" cap="none" normalizeH="0" baseline="0" dirty="0" smtClean="0">
              <a:ln>
                <a:noFill/>
              </a:ln>
              <a:solidFill>
                <a:schemeClr val="tx1"/>
              </a:solidFill>
              <a:effectLst/>
              <a:latin typeface="Times New Roman" pitchFamily="18" charset="0"/>
            </a:rPr>
            <a:t>Kaynakları</a:t>
          </a:r>
        </a:p>
      </dgm:t>
    </dgm:pt>
    <dgm:pt modelId="{E61AA30B-3E84-4C34-931F-183539EC88EE}" type="parTrans" cxnId="{009C7DB4-24FA-42B5-956D-E39B67D53A6A}">
      <dgm:prSet/>
      <dgm:spPr/>
      <dgm:t>
        <a:bodyPr/>
        <a:lstStyle/>
        <a:p>
          <a:endParaRPr lang="tr-TR" sz="2800"/>
        </a:p>
      </dgm:t>
    </dgm:pt>
    <dgm:pt modelId="{96DF4679-579D-489E-AFA7-29F4D1920D27}" type="sibTrans" cxnId="{009C7DB4-24FA-42B5-956D-E39B67D53A6A}">
      <dgm:prSet/>
      <dgm:spPr/>
      <dgm:t>
        <a:bodyPr/>
        <a:lstStyle/>
        <a:p>
          <a:endParaRPr lang="tr-TR" sz="2800"/>
        </a:p>
      </dgm:t>
    </dgm:pt>
    <dgm:pt modelId="{D8FD5CD4-221C-4727-B515-1A902B4F9674}" type="asst">
      <dgm:prSet custT="1"/>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100" b="0" i="0" u="none" strike="noStrike" cap="none" normalizeH="0" baseline="0" dirty="0" smtClean="0">
              <a:ln>
                <a:noFill/>
              </a:ln>
              <a:solidFill>
                <a:schemeClr val="tx1"/>
              </a:solidFill>
              <a:effectLst/>
              <a:latin typeface="Times New Roman" pitchFamily="18" charset="0"/>
            </a:rPr>
            <a:t>Anayasa</a:t>
          </a:r>
        </a:p>
      </dgm:t>
    </dgm:pt>
    <dgm:pt modelId="{68218C56-31E8-45E3-BC04-7E73FC858D87}" type="parTrans" cxnId="{035D2F71-1BE4-4012-9561-EB0BBCEE8AE4}">
      <dgm:prSet/>
      <dgm:spPr/>
      <dgm:t>
        <a:bodyPr/>
        <a:lstStyle/>
        <a:p>
          <a:endParaRPr lang="tr-TR" sz="2800"/>
        </a:p>
      </dgm:t>
    </dgm:pt>
    <dgm:pt modelId="{1A9F3BC6-E062-4AB8-A295-6F70066C483F}" type="sibTrans" cxnId="{035D2F71-1BE4-4012-9561-EB0BBCEE8AE4}">
      <dgm:prSet/>
      <dgm:spPr/>
      <dgm:t>
        <a:bodyPr/>
        <a:lstStyle/>
        <a:p>
          <a:endParaRPr lang="tr-TR" sz="2800"/>
        </a:p>
      </dgm:t>
    </dgm:pt>
    <dgm:pt modelId="{0821A698-34EE-4115-BB88-7AFA2502FCE2}" type="asst">
      <dgm:prSet custT="1"/>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100" b="0" i="0" u="none" strike="noStrike" cap="none" normalizeH="0" baseline="0" dirty="0" smtClean="0">
              <a:ln>
                <a:noFill/>
              </a:ln>
              <a:solidFill>
                <a:schemeClr val="tx1"/>
              </a:solidFill>
              <a:effectLst/>
              <a:latin typeface="Times New Roman" pitchFamily="18" charset="0"/>
            </a:rPr>
            <a:t>Uluslar. Anlaşmalar</a:t>
          </a:r>
        </a:p>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100" b="0" i="0" u="none" strike="noStrike" cap="none" normalizeH="0" baseline="0" dirty="0" smtClean="0">
              <a:ln>
                <a:noFill/>
              </a:ln>
              <a:solidFill>
                <a:schemeClr val="tx1"/>
              </a:solidFill>
              <a:effectLst/>
              <a:latin typeface="Times New Roman" pitchFamily="18" charset="0"/>
            </a:rPr>
            <a:t> (ILO, AB)</a:t>
          </a:r>
        </a:p>
      </dgm:t>
    </dgm:pt>
    <dgm:pt modelId="{612F6FF0-0982-4189-A418-AB115DA81B8F}" type="parTrans" cxnId="{44BB0522-7840-42D7-82D2-886163037AE4}">
      <dgm:prSet/>
      <dgm:spPr/>
      <dgm:t>
        <a:bodyPr/>
        <a:lstStyle/>
        <a:p>
          <a:endParaRPr lang="tr-TR" sz="2800"/>
        </a:p>
      </dgm:t>
    </dgm:pt>
    <dgm:pt modelId="{F5842A12-B36B-418B-9CB9-74FAB86ADE93}" type="sibTrans" cxnId="{44BB0522-7840-42D7-82D2-886163037AE4}">
      <dgm:prSet/>
      <dgm:spPr/>
      <dgm:t>
        <a:bodyPr/>
        <a:lstStyle/>
        <a:p>
          <a:endParaRPr lang="tr-TR" sz="2800"/>
        </a:p>
      </dgm:t>
    </dgm:pt>
    <dgm:pt modelId="{33CBBA3D-8677-4ADA-A0D6-6C41CA09BCE4}">
      <dgm:prSet custT="1"/>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100" b="0" i="0" u="none" strike="noStrike" cap="none" normalizeH="0" baseline="0" dirty="0" smtClean="0">
              <a:ln>
                <a:noFill/>
              </a:ln>
              <a:solidFill>
                <a:schemeClr val="tx1"/>
              </a:solidFill>
              <a:effectLst/>
              <a:latin typeface="Times New Roman" pitchFamily="18" charset="0"/>
            </a:rPr>
            <a:t>Kanunlar</a:t>
          </a:r>
        </a:p>
      </dgm:t>
    </dgm:pt>
    <dgm:pt modelId="{DAA44B17-0DF4-46EE-9E68-AF33303F71AF}" type="parTrans" cxnId="{872EDD5A-C231-4230-9D00-055BE651F0AA}">
      <dgm:prSet/>
      <dgm:spPr/>
      <dgm:t>
        <a:bodyPr/>
        <a:lstStyle/>
        <a:p>
          <a:endParaRPr lang="tr-TR" sz="2800"/>
        </a:p>
      </dgm:t>
    </dgm:pt>
    <dgm:pt modelId="{EE086D7C-BCF5-4F22-AB9E-DBBD2A790460}" type="sibTrans" cxnId="{872EDD5A-C231-4230-9D00-055BE651F0AA}">
      <dgm:prSet/>
      <dgm:spPr/>
      <dgm:t>
        <a:bodyPr/>
        <a:lstStyle/>
        <a:p>
          <a:endParaRPr lang="tr-TR" sz="2800"/>
        </a:p>
      </dgm:t>
    </dgm:pt>
    <dgm:pt modelId="{B99DAD8F-BBFE-4C18-97A2-197578BE968C}">
      <dgm:prSet custT="1"/>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100" b="0" i="0" u="none" strike="noStrike" cap="none" normalizeH="0" baseline="0" dirty="0" smtClean="0">
              <a:ln>
                <a:noFill/>
              </a:ln>
              <a:solidFill>
                <a:schemeClr val="tx1"/>
              </a:solidFill>
              <a:effectLst/>
              <a:latin typeface="Times New Roman" pitchFamily="18" charset="0"/>
            </a:rPr>
            <a:t>T</a:t>
          </a:r>
          <a:r>
            <a:rPr kumimoji="0" lang="tr-TR" altLang="tr-TR" sz="1100" b="0" i="0" u="none" strike="noStrike" cap="none" normalizeH="0" baseline="0" dirty="0" smtClean="0">
              <a:ln>
                <a:noFill/>
              </a:ln>
              <a:solidFill>
                <a:schemeClr val="tx1"/>
              </a:solidFill>
              <a:effectLst/>
              <a:latin typeface="Arial"/>
            </a:rPr>
            <a:t>ü</a:t>
          </a:r>
          <a:r>
            <a:rPr kumimoji="0" lang="tr-TR" altLang="tr-TR" sz="1100" b="0" i="0" u="none" strike="noStrike" cap="none" normalizeH="0" baseline="0" dirty="0" smtClean="0">
              <a:ln>
                <a:noFill/>
              </a:ln>
              <a:solidFill>
                <a:schemeClr val="tx1"/>
              </a:solidFill>
              <a:effectLst/>
              <a:latin typeface="Times New Roman" pitchFamily="18" charset="0"/>
            </a:rPr>
            <a:t>z</a:t>
          </a:r>
          <a:r>
            <a:rPr kumimoji="0" lang="tr-TR" altLang="tr-TR" sz="1100" b="0" i="0" u="none" strike="noStrike" cap="none" normalizeH="0" baseline="0" dirty="0" smtClean="0">
              <a:ln>
                <a:noFill/>
              </a:ln>
              <a:solidFill>
                <a:schemeClr val="tx1"/>
              </a:solidFill>
              <a:effectLst/>
              <a:latin typeface="Arial"/>
            </a:rPr>
            <a:t>ü</a:t>
          </a:r>
          <a:r>
            <a:rPr kumimoji="0" lang="tr-TR" altLang="tr-TR" sz="1100" b="0" i="0" u="none" strike="noStrike" cap="none" normalizeH="0" baseline="0" dirty="0" smtClean="0">
              <a:ln>
                <a:noFill/>
              </a:ln>
              <a:solidFill>
                <a:schemeClr val="tx1"/>
              </a:solidFill>
              <a:effectLst/>
              <a:latin typeface="Times New Roman" pitchFamily="18" charset="0"/>
            </a:rPr>
            <a:t>kler</a:t>
          </a:r>
        </a:p>
      </dgm:t>
    </dgm:pt>
    <dgm:pt modelId="{D1A455CB-A238-4FE0-9D4F-DA0131B33534}" type="parTrans" cxnId="{C8082C2E-5425-41D3-BAA8-0734C32F0525}">
      <dgm:prSet/>
      <dgm:spPr/>
      <dgm:t>
        <a:bodyPr/>
        <a:lstStyle/>
        <a:p>
          <a:endParaRPr lang="tr-TR" sz="2800"/>
        </a:p>
      </dgm:t>
    </dgm:pt>
    <dgm:pt modelId="{094C9D69-367E-4026-BB00-74A48FB4ABA4}" type="sibTrans" cxnId="{C8082C2E-5425-41D3-BAA8-0734C32F0525}">
      <dgm:prSet/>
      <dgm:spPr/>
      <dgm:t>
        <a:bodyPr/>
        <a:lstStyle/>
        <a:p>
          <a:endParaRPr lang="tr-TR" sz="2800"/>
        </a:p>
      </dgm:t>
    </dgm:pt>
    <dgm:pt modelId="{113A56B4-B624-499C-93CF-0F827D6ADE4F}">
      <dgm:prSet custT="1"/>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100" b="0" i="0" u="none" strike="noStrike" cap="none" normalizeH="0" baseline="0" dirty="0" smtClean="0">
              <a:ln>
                <a:noFill/>
              </a:ln>
              <a:solidFill>
                <a:schemeClr val="tx1"/>
              </a:solidFill>
              <a:effectLst/>
              <a:latin typeface="Times New Roman" pitchFamily="18" charset="0"/>
            </a:rPr>
            <a:t>Y</a:t>
          </a:r>
          <a:r>
            <a:rPr kumimoji="0" lang="tr-TR" altLang="tr-TR" sz="1100" b="0" i="0" u="none" strike="noStrike" cap="none" normalizeH="0" baseline="0" dirty="0" smtClean="0">
              <a:ln>
                <a:noFill/>
              </a:ln>
              <a:solidFill>
                <a:schemeClr val="tx1"/>
              </a:solidFill>
              <a:effectLst/>
              <a:latin typeface="Arial"/>
            </a:rPr>
            <a:t>ö</a:t>
          </a:r>
          <a:r>
            <a:rPr kumimoji="0" lang="tr-TR" altLang="tr-TR" sz="1100" b="0" i="0" u="none" strike="noStrike" cap="none" normalizeH="0" baseline="0" dirty="0" smtClean="0">
              <a:ln>
                <a:noFill/>
              </a:ln>
              <a:solidFill>
                <a:schemeClr val="tx1"/>
              </a:solidFill>
              <a:effectLst/>
              <a:latin typeface="Times New Roman" pitchFamily="18" charset="0"/>
            </a:rPr>
            <a:t>netmelikler</a:t>
          </a:r>
        </a:p>
      </dgm:t>
    </dgm:pt>
    <dgm:pt modelId="{18624004-569F-499B-BF97-C301A5023460}" type="parTrans" cxnId="{FE416D92-3D57-47DA-A9AB-4E9C7F92BB30}">
      <dgm:prSet/>
      <dgm:spPr/>
      <dgm:t>
        <a:bodyPr/>
        <a:lstStyle/>
        <a:p>
          <a:endParaRPr lang="tr-TR" sz="2800"/>
        </a:p>
      </dgm:t>
    </dgm:pt>
    <dgm:pt modelId="{7A3A7708-325F-476E-96C0-D95975131DD8}" type="sibTrans" cxnId="{FE416D92-3D57-47DA-A9AB-4E9C7F92BB30}">
      <dgm:prSet/>
      <dgm:spPr/>
      <dgm:t>
        <a:bodyPr/>
        <a:lstStyle/>
        <a:p>
          <a:endParaRPr lang="tr-TR" sz="2800"/>
        </a:p>
      </dgm:t>
    </dgm:pt>
    <dgm:pt modelId="{895E8149-FDCC-4D6E-89A9-6CF706894F6F}">
      <dgm:prSet custT="1"/>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100" b="0" i="0" u="none" strike="noStrike" cap="none" normalizeH="0" baseline="0" dirty="0" smtClean="0">
              <a:ln>
                <a:noFill/>
              </a:ln>
              <a:solidFill>
                <a:schemeClr val="tx1"/>
              </a:solidFill>
              <a:effectLst/>
              <a:latin typeface="Times New Roman" pitchFamily="18" charset="0"/>
            </a:rPr>
            <a:t>Tebliğler</a:t>
          </a:r>
        </a:p>
      </dgm:t>
    </dgm:pt>
    <dgm:pt modelId="{1C45FCE0-1338-4298-AA7E-547DD83071E4}" type="parTrans" cxnId="{D748EDD4-4127-4522-9240-642872856500}">
      <dgm:prSet/>
      <dgm:spPr/>
      <dgm:t>
        <a:bodyPr/>
        <a:lstStyle/>
        <a:p>
          <a:endParaRPr lang="tr-TR" sz="2800"/>
        </a:p>
      </dgm:t>
    </dgm:pt>
    <dgm:pt modelId="{F2AF098E-BD5E-4DFB-BB7E-83A808E65017}" type="sibTrans" cxnId="{D748EDD4-4127-4522-9240-642872856500}">
      <dgm:prSet/>
      <dgm:spPr/>
      <dgm:t>
        <a:bodyPr/>
        <a:lstStyle/>
        <a:p>
          <a:endParaRPr lang="tr-TR" sz="2800"/>
        </a:p>
      </dgm:t>
    </dgm:pt>
    <dgm:pt modelId="{F8A19688-CF8A-40DB-B03E-657E54545B76}">
      <dgm:prSet custT="1"/>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100" b="0" i="0" u="none" strike="noStrike" cap="none" normalizeH="0" baseline="0" dirty="0" smtClean="0">
              <a:ln>
                <a:noFill/>
              </a:ln>
              <a:solidFill>
                <a:schemeClr val="tx1"/>
              </a:solidFill>
              <a:effectLst/>
              <a:latin typeface="Times New Roman" pitchFamily="18" charset="0"/>
            </a:rPr>
            <a:t>Toplu İş</a:t>
          </a:r>
        </a:p>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100" b="0" i="0" u="none" strike="noStrike" cap="none" normalizeH="0" baseline="0" dirty="0" smtClean="0">
              <a:ln>
                <a:noFill/>
              </a:ln>
              <a:solidFill>
                <a:schemeClr val="tx1"/>
              </a:solidFill>
              <a:effectLst/>
              <a:latin typeface="Times New Roman" pitchFamily="18" charset="0"/>
            </a:rPr>
            <a:t>S</a:t>
          </a:r>
          <a:r>
            <a:rPr kumimoji="0" lang="tr-TR" altLang="tr-TR" sz="1100" b="0" i="0" u="none" strike="noStrike" cap="none" normalizeH="0" baseline="0" dirty="0" smtClean="0">
              <a:ln>
                <a:noFill/>
              </a:ln>
              <a:solidFill>
                <a:schemeClr val="tx1"/>
              </a:solidFill>
              <a:effectLst/>
              <a:latin typeface="Arial"/>
            </a:rPr>
            <a:t>ö</a:t>
          </a:r>
          <a:r>
            <a:rPr kumimoji="0" lang="tr-TR" altLang="tr-TR" sz="1100" b="0" i="0" u="none" strike="noStrike" cap="none" normalizeH="0" baseline="0" dirty="0" smtClean="0">
              <a:ln>
                <a:noFill/>
              </a:ln>
              <a:solidFill>
                <a:schemeClr val="tx1"/>
              </a:solidFill>
              <a:effectLst/>
              <a:latin typeface="Times New Roman" pitchFamily="18" charset="0"/>
            </a:rPr>
            <a:t>zleşmeleri</a:t>
          </a:r>
        </a:p>
      </dgm:t>
    </dgm:pt>
    <dgm:pt modelId="{E24474D9-A2A6-4E81-9A19-12ADE0FF0F7E}" type="parTrans" cxnId="{1FDA49C4-AFB7-4670-AA89-4CED93E54BB7}">
      <dgm:prSet/>
      <dgm:spPr/>
      <dgm:t>
        <a:bodyPr/>
        <a:lstStyle/>
        <a:p>
          <a:endParaRPr lang="tr-TR" sz="2800"/>
        </a:p>
      </dgm:t>
    </dgm:pt>
    <dgm:pt modelId="{8083C400-F1AF-4C40-90DB-A2EDD1FA0D11}" type="sibTrans" cxnId="{1FDA49C4-AFB7-4670-AA89-4CED93E54BB7}">
      <dgm:prSet/>
      <dgm:spPr/>
      <dgm:t>
        <a:bodyPr/>
        <a:lstStyle/>
        <a:p>
          <a:endParaRPr lang="tr-TR" sz="2800"/>
        </a:p>
      </dgm:t>
    </dgm:pt>
    <dgm:pt modelId="{FA4ADBA3-F488-421D-9AB6-2D1AFC84AEB2}">
      <dgm:prSet custT="1"/>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100" b="0" i="0" u="none" strike="noStrike" cap="none" normalizeH="0" baseline="0" dirty="0" smtClean="0">
              <a:ln>
                <a:noFill/>
              </a:ln>
              <a:solidFill>
                <a:schemeClr val="tx1"/>
              </a:solidFill>
              <a:effectLst/>
              <a:latin typeface="Times New Roman" pitchFamily="18" charset="0"/>
            </a:rPr>
            <a:t>Bireysel </a:t>
          </a:r>
        </a:p>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100" b="0" i="0" u="none" strike="noStrike" cap="none" normalizeH="0" baseline="0" dirty="0" smtClean="0">
              <a:ln>
                <a:noFill/>
              </a:ln>
              <a:solidFill>
                <a:schemeClr val="tx1"/>
              </a:solidFill>
              <a:effectLst/>
              <a:latin typeface="Times New Roman" pitchFamily="18" charset="0"/>
            </a:rPr>
            <a:t>İş S</a:t>
          </a:r>
          <a:r>
            <a:rPr kumimoji="0" lang="tr-TR" altLang="tr-TR" sz="1100" b="0" i="0" u="none" strike="noStrike" cap="none" normalizeH="0" baseline="0" dirty="0" smtClean="0">
              <a:ln>
                <a:noFill/>
              </a:ln>
              <a:solidFill>
                <a:schemeClr val="tx1"/>
              </a:solidFill>
              <a:effectLst/>
              <a:latin typeface="Arial"/>
            </a:rPr>
            <a:t>ö</a:t>
          </a:r>
          <a:r>
            <a:rPr kumimoji="0" lang="tr-TR" altLang="tr-TR" sz="1100" b="0" i="0" u="none" strike="noStrike" cap="none" normalizeH="0" baseline="0" dirty="0" smtClean="0">
              <a:ln>
                <a:noFill/>
              </a:ln>
              <a:solidFill>
                <a:schemeClr val="tx1"/>
              </a:solidFill>
              <a:effectLst/>
              <a:latin typeface="Times New Roman" pitchFamily="18" charset="0"/>
            </a:rPr>
            <a:t>zleşmeleri</a:t>
          </a:r>
        </a:p>
      </dgm:t>
    </dgm:pt>
    <dgm:pt modelId="{7BBB64B1-7EE9-4B08-A4EE-71F1E98F5300}" type="parTrans" cxnId="{B21C2A9A-5FCC-46ED-BEAB-7A269963D375}">
      <dgm:prSet/>
      <dgm:spPr/>
      <dgm:t>
        <a:bodyPr/>
        <a:lstStyle/>
        <a:p>
          <a:endParaRPr lang="tr-TR" sz="2800"/>
        </a:p>
      </dgm:t>
    </dgm:pt>
    <dgm:pt modelId="{22DF5BF0-2ECA-4521-B77E-B5498E7C4292}" type="sibTrans" cxnId="{B21C2A9A-5FCC-46ED-BEAB-7A269963D375}">
      <dgm:prSet/>
      <dgm:spPr/>
      <dgm:t>
        <a:bodyPr/>
        <a:lstStyle/>
        <a:p>
          <a:endParaRPr lang="tr-TR" sz="2800"/>
        </a:p>
      </dgm:t>
    </dgm:pt>
    <dgm:pt modelId="{364516E4-EEE4-47A2-A2D8-5ECE42218EBF}" type="asst">
      <dgm:prSet custT="1"/>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100" b="0" i="0" u="none" strike="noStrike" cap="none" normalizeH="0" baseline="0" dirty="0" smtClean="0">
              <a:ln>
                <a:noFill/>
              </a:ln>
              <a:solidFill>
                <a:schemeClr val="tx1"/>
              </a:solidFill>
              <a:effectLst/>
              <a:latin typeface="Times New Roman" pitchFamily="18" charset="0"/>
            </a:rPr>
            <a:t>İşyeri</a:t>
          </a:r>
        </a:p>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100" b="0" i="0" u="none" strike="noStrike" cap="none" normalizeH="0" baseline="0" dirty="0" smtClean="0">
              <a:ln>
                <a:noFill/>
              </a:ln>
              <a:solidFill>
                <a:schemeClr val="tx1"/>
              </a:solidFill>
              <a:effectLst/>
              <a:latin typeface="Times New Roman" pitchFamily="18" charset="0"/>
            </a:rPr>
            <a:t>Team</a:t>
          </a:r>
          <a:r>
            <a:rPr kumimoji="0" lang="tr-TR" altLang="tr-TR" sz="1100" b="0" i="0" u="none" strike="noStrike" cap="none" normalizeH="0" baseline="0" dirty="0" smtClean="0">
              <a:ln>
                <a:noFill/>
              </a:ln>
              <a:solidFill>
                <a:schemeClr val="tx1"/>
              </a:solidFill>
              <a:effectLst/>
              <a:latin typeface="Arial"/>
            </a:rPr>
            <a:t>ü</a:t>
          </a:r>
          <a:r>
            <a:rPr kumimoji="0" lang="tr-TR" altLang="tr-TR" sz="1100" b="0" i="0" u="none" strike="noStrike" cap="none" normalizeH="0" baseline="0" dirty="0" smtClean="0">
              <a:ln>
                <a:noFill/>
              </a:ln>
              <a:solidFill>
                <a:schemeClr val="tx1"/>
              </a:solidFill>
              <a:effectLst/>
              <a:latin typeface="Times New Roman" pitchFamily="18" charset="0"/>
            </a:rPr>
            <a:t>lleri</a:t>
          </a:r>
        </a:p>
      </dgm:t>
    </dgm:pt>
    <dgm:pt modelId="{85B53BC7-E345-482D-A700-F7BDBBE94564}" type="parTrans" cxnId="{38FAC708-7C16-4A0B-8830-63432073C69C}">
      <dgm:prSet/>
      <dgm:spPr/>
      <dgm:t>
        <a:bodyPr/>
        <a:lstStyle/>
        <a:p>
          <a:endParaRPr lang="tr-TR" sz="2800"/>
        </a:p>
      </dgm:t>
    </dgm:pt>
    <dgm:pt modelId="{DC563883-A173-466A-8512-DA2A4D0D7542}" type="sibTrans" cxnId="{38FAC708-7C16-4A0B-8830-63432073C69C}">
      <dgm:prSet/>
      <dgm:spPr/>
      <dgm:t>
        <a:bodyPr/>
        <a:lstStyle/>
        <a:p>
          <a:endParaRPr lang="tr-TR" sz="2800"/>
        </a:p>
      </dgm:t>
    </dgm:pt>
    <dgm:pt modelId="{9ECD5510-A2D8-4A32-8BC6-50CBBFD966B0}">
      <dgm:prSet custT="1"/>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100" b="0" i="0" u="none" strike="noStrike" cap="none" normalizeH="0" baseline="0" dirty="0" smtClean="0">
              <a:ln>
                <a:noFill/>
              </a:ln>
              <a:solidFill>
                <a:schemeClr val="tx1"/>
              </a:solidFill>
              <a:effectLst/>
              <a:latin typeface="Times New Roman" pitchFamily="18" charset="0"/>
            </a:rPr>
            <a:t>İşverenin</a:t>
          </a:r>
        </a:p>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100" b="0" i="0" u="none" strike="noStrike" cap="none" normalizeH="0" baseline="0" dirty="0" smtClean="0">
              <a:ln>
                <a:noFill/>
              </a:ln>
              <a:solidFill>
                <a:schemeClr val="tx1"/>
              </a:solidFill>
              <a:effectLst/>
              <a:latin typeface="Times New Roman" pitchFamily="18" charset="0"/>
            </a:rPr>
            <a:t>Y</a:t>
          </a:r>
          <a:r>
            <a:rPr kumimoji="0" lang="tr-TR" altLang="tr-TR" sz="1100" b="0" i="0" u="none" strike="noStrike" cap="none" normalizeH="0" baseline="0" dirty="0" smtClean="0">
              <a:ln>
                <a:noFill/>
              </a:ln>
              <a:solidFill>
                <a:schemeClr val="tx1"/>
              </a:solidFill>
              <a:effectLst/>
              <a:latin typeface="Arial"/>
            </a:rPr>
            <a:t>ö</a:t>
          </a:r>
          <a:r>
            <a:rPr kumimoji="0" lang="tr-TR" altLang="tr-TR" sz="1100" b="0" i="0" u="none" strike="noStrike" cap="none" normalizeH="0" baseline="0" dirty="0" smtClean="0">
              <a:ln>
                <a:noFill/>
              </a:ln>
              <a:solidFill>
                <a:schemeClr val="tx1"/>
              </a:solidFill>
              <a:effectLst/>
              <a:latin typeface="Times New Roman" pitchFamily="18" charset="0"/>
            </a:rPr>
            <a:t>netim Hakkı</a:t>
          </a:r>
        </a:p>
      </dgm:t>
    </dgm:pt>
    <dgm:pt modelId="{1FD69D21-9E8B-4D30-908A-BF14A30C8092}" type="parTrans" cxnId="{6664881B-2807-41CB-B86B-8F2AB73C7EC0}">
      <dgm:prSet/>
      <dgm:spPr/>
      <dgm:t>
        <a:bodyPr/>
        <a:lstStyle/>
        <a:p>
          <a:endParaRPr lang="tr-TR" sz="2800"/>
        </a:p>
      </dgm:t>
    </dgm:pt>
    <dgm:pt modelId="{0B51600B-A472-4E06-AA0A-85AB86257AAF}" type="sibTrans" cxnId="{6664881B-2807-41CB-B86B-8F2AB73C7EC0}">
      <dgm:prSet/>
      <dgm:spPr/>
      <dgm:t>
        <a:bodyPr/>
        <a:lstStyle/>
        <a:p>
          <a:endParaRPr lang="tr-TR" sz="2800"/>
        </a:p>
      </dgm:t>
    </dgm:pt>
    <dgm:pt modelId="{DD75DE43-3609-4BB5-AEC0-52577A946F45}">
      <dgm:prSet custT="1"/>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100" b="0" i="0" u="none" strike="noStrike" cap="none" normalizeH="0" baseline="0" dirty="0" smtClean="0">
              <a:ln>
                <a:noFill/>
              </a:ln>
              <a:solidFill>
                <a:schemeClr val="tx1"/>
              </a:solidFill>
              <a:effectLst/>
              <a:latin typeface="Times New Roman" pitchFamily="18" charset="0"/>
            </a:rPr>
            <a:t>İ</a:t>
          </a:r>
          <a:r>
            <a:rPr kumimoji="0" lang="tr-TR" altLang="tr-TR" sz="1100" b="0" i="0" u="none" strike="noStrike" cap="none" normalizeH="0" baseline="0" dirty="0" smtClean="0">
              <a:ln>
                <a:noFill/>
              </a:ln>
              <a:solidFill>
                <a:schemeClr val="tx1"/>
              </a:solidFill>
              <a:effectLst/>
              <a:latin typeface="Arial"/>
            </a:rPr>
            <a:t>ç</a:t>
          </a:r>
          <a:r>
            <a:rPr kumimoji="0" lang="tr-TR" altLang="tr-TR" sz="1100" b="0" i="0" u="none" strike="noStrike" cap="none" normalizeH="0" baseline="0" dirty="0" smtClean="0">
              <a:ln>
                <a:noFill/>
              </a:ln>
              <a:solidFill>
                <a:schemeClr val="tx1"/>
              </a:solidFill>
              <a:effectLst/>
              <a:latin typeface="Times New Roman" pitchFamily="18" charset="0"/>
            </a:rPr>
            <a:t> Y</a:t>
          </a:r>
          <a:r>
            <a:rPr kumimoji="0" lang="tr-TR" altLang="tr-TR" sz="1100" b="0" i="0" u="none" strike="noStrike" cap="none" normalizeH="0" baseline="0" dirty="0" smtClean="0">
              <a:ln>
                <a:noFill/>
              </a:ln>
              <a:solidFill>
                <a:schemeClr val="tx1"/>
              </a:solidFill>
              <a:effectLst/>
              <a:latin typeface="Arial"/>
            </a:rPr>
            <a:t>ö</a:t>
          </a:r>
          <a:r>
            <a:rPr kumimoji="0" lang="tr-TR" altLang="tr-TR" sz="1100" b="0" i="0" u="none" strike="noStrike" cap="none" normalizeH="0" baseline="0" dirty="0" smtClean="0">
              <a:ln>
                <a:noFill/>
              </a:ln>
              <a:solidFill>
                <a:schemeClr val="tx1"/>
              </a:solidFill>
              <a:effectLst/>
              <a:latin typeface="Times New Roman" pitchFamily="18" charset="0"/>
            </a:rPr>
            <a:t>netmelikler</a:t>
          </a:r>
        </a:p>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100" b="0" i="0" u="none" strike="noStrike" cap="none" normalizeH="0" baseline="0" dirty="0" smtClean="0">
              <a:ln>
                <a:noFill/>
              </a:ln>
              <a:solidFill>
                <a:schemeClr val="tx1"/>
              </a:solidFill>
              <a:effectLst/>
              <a:latin typeface="Times New Roman" pitchFamily="18" charset="0"/>
            </a:rPr>
            <a:t>(Personel, İSG, Disiplin)</a:t>
          </a:r>
        </a:p>
      </dgm:t>
    </dgm:pt>
    <dgm:pt modelId="{59E6B0BE-AF70-44E9-AE9C-AFA4ED18E89F}" type="parTrans" cxnId="{BD3570B4-3329-411A-BE17-78579A2E1AE5}">
      <dgm:prSet/>
      <dgm:spPr/>
      <dgm:t>
        <a:bodyPr/>
        <a:lstStyle/>
        <a:p>
          <a:endParaRPr lang="tr-TR" sz="2800"/>
        </a:p>
      </dgm:t>
    </dgm:pt>
    <dgm:pt modelId="{32EBB007-F3FE-4FEA-84A2-77B25C9684D3}" type="sibTrans" cxnId="{BD3570B4-3329-411A-BE17-78579A2E1AE5}">
      <dgm:prSet/>
      <dgm:spPr/>
      <dgm:t>
        <a:bodyPr/>
        <a:lstStyle/>
        <a:p>
          <a:endParaRPr lang="tr-TR" sz="2800"/>
        </a:p>
      </dgm:t>
    </dgm:pt>
    <dgm:pt modelId="{4F07E11A-01BF-400C-9C3E-451F761BF6B6}">
      <dgm:prSet custT="1"/>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100" b="0" i="0" u="none" strike="noStrike" cap="none" normalizeH="0" baseline="0" dirty="0" smtClean="0">
              <a:ln>
                <a:noFill/>
              </a:ln>
              <a:solidFill>
                <a:schemeClr val="tx1"/>
              </a:solidFill>
              <a:effectLst/>
              <a:latin typeface="Times New Roman" pitchFamily="18" charset="0"/>
            </a:rPr>
            <a:t>Emir ve Talimatlar</a:t>
          </a:r>
        </a:p>
      </dgm:t>
    </dgm:pt>
    <dgm:pt modelId="{77996295-2BFB-42C0-8C68-65C9C749C761}" type="parTrans" cxnId="{3B2145A6-1936-40C1-AB7D-F3774C5E9EF5}">
      <dgm:prSet/>
      <dgm:spPr/>
      <dgm:t>
        <a:bodyPr/>
        <a:lstStyle/>
        <a:p>
          <a:endParaRPr lang="tr-TR" sz="2800"/>
        </a:p>
      </dgm:t>
    </dgm:pt>
    <dgm:pt modelId="{5ABB611A-5EBC-4F78-B30B-B1886074010E}" type="sibTrans" cxnId="{3B2145A6-1936-40C1-AB7D-F3774C5E9EF5}">
      <dgm:prSet/>
      <dgm:spPr/>
      <dgm:t>
        <a:bodyPr/>
        <a:lstStyle/>
        <a:p>
          <a:endParaRPr lang="tr-TR" sz="2800"/>
        </a:p>
      </dgm:t>
    </dgm:pt>
    <dgm:pt modelId="{06DC1B26-F7AE-4BF3-B1BD-C4A887D0B3D5}" type="pres">
      <dgm:prSet presAssocID="{40C14D79-2B35-40A3-8985-BB81C0ADB654}" presName="hierChild1" presStyleCnt="0">
        <dgm:presLayoutVars>
          <dgm:orgChart val="1"/>
          <dgm:chPref val="1"/>
          <dgm:dir/>
          <dgm:animOne val="branch"/>
          <dgm:animLvl val="lvl"/>
          <dgm:resizeHandles/>
        </dgm:presLayoutVars>
      </dgm:prSet>
      <dgm:spPr/>
    </dgm:pt>
    <dgm:pt modelId="{F257718C-1480-4B29-87D9-358D461EA6C6}" type="pres">
      <dgm:prSet presAssocID="{656CD405-4EE7-4DA0-AF5E-9307915308B0}" presName="hierRoot1" presStyleCnt="0">
        <dgm:presLayoutVars>
          <dgm:hierBranch/>
        </dgm:presLayoutVars>
      </dgm:prSet>
      <dgm:spPr/>
    </dgm:pt>
    <dgm:pt modelId="{8D51D1D7-2338-4792-819F-04800EC223D6}" type="pres">
      <dgm:prSet presAssocID="{656CD405-4EE7-4DA0-AF5E-9307915308B0}" presName="rootComposite1" presStyleCnt="0"/>
      <dgm:spPr/>
    </dgm:pt>
    <dgm:pt modelId="{4A2DE1BA-8A7B-49B0-BCEB-D193EE3985A9}" type="pres">
      <dgm:prSet presAssocID="{656CD405-4EE7-4DA0-AF5E-9307915308B0}" presName="rootText1" presStyleLbl="node0" presStyleIdx="0" presStyleCnt="1">
        <dgm:presLayoutVars>
          <dgm:chPref val="3"/>
        </dgm:presLayoutVars>
      </dgm:prSet>
      <dgm:spPr/>
      <dgm:t>
        <a:bodyPr/>
        <a:lstStyle/>
        <a:p>
          <a:endParaRPr lang="tr-TR"/>
        </a:p>
      </dgm:t>
    </dgm:pt>
    <dgm:pt modelId="{853E8EF2-0B1F-4B77-A55A-07348C7BF8B3}" type="pres">
      <dgm:prSet presAssocID="{656CD405-4EE7-4DA0-AF5E-9307915308B0}" presName="rootConnector1" presStyleLbl="node1" presStyleIdx="0" presStyleCnt="0"/>
      <dgm:spPr/>
      <dgm:t>
        <a:bodyPr/>
        <a:lstStyle/>
        <a:p>
          <a:endParaRPr lang="tr-TR"/>
        </a:p>
      </dgm:t>
    </dgm:pt>
    <dgm:pt modelId="{A71AFC74-CFCB-48BA-B2DA-D48A3308CBEA}" type="pres">
      <dgm:prSet presAssocID="{656CD405-4EE7-4DA0-AF5E-9307915308B0}" presName="hierChild2" presStyleCnt="0"/>
      <dgm:spPr/>
    </dgm:pt>
    <dgm:pt modelId="{5F82D583-5803-430B-98C1-AC9B73DE6752}" type="pres">
      <dgm:prSet presAssocID="{DAA44B17-0DF4-46EE-9E68-AF33303F71AF}" presName="Name35" presStyleLbl="parChTrans1D2" presStyleIdx="0" presStyleCnt="4"/>
      <dgm:spPr/>
      <dgm:t>
        <a:bodyPr/>
        <a:lstStyle/>
        <a:p>
          <a:endParaRPr lang="tr-TR"/>
        </a:p>
      </dgm:t>
    </dgm:pt>
    <dgm:pt modelId="{B32AB011-9983-44D8-AA5D-FD4D5B2A3CBB}" type="pres">
      <dgm:prSet presAssocID="{33CBBA3D-8677-4ADA-A0D6-6C41CA09BCE4}" presName="hierRoot2" presStyleCnt="0">
        <dgm:presLayoutVars>
          <dgm:hierBranch/>
        </dgm:presLayoutVars>
      </dgm:prSet>
      <dgm:spPr/>
    </dgm:pt>
    <dgm:pt modelId="{BA483C20-C752-445E-93FC-9C7CE1B0AE55}" type="pres">
      <dgm:prSet presAssocID="{33CBBA3D-8677-4ADA-A0D6-6C41CA09BCE4}" presName="rootComposite" presStyleCnt="0"/>
      <dgm:spPr/>
    </dgm:pt>
    <dgm:pt modelId="{FDE18B5B-744E-4B67-90FE-ACE4771CD4CD}" type="pres">
      <dgm:prSet presAssocID="{33CBBA3D-8677-4ADA-A0D6-6C41CA09BCE4}" presName="rootText" presStyleLbl="node2" presStyleIdx="0" presStyleCnt="2">
        <dgm:presLayoutVars>
          <dgm:chPref val="3"/>
        </dgm:presLayoutVars>
      </dgm:prSet>
      <dgm:spPr/>
      <dgm:t>
        <a:bodyPr/>
        <a:lstStyle/>
        <a:p>
          <a:endParaRPr lang="tr-TR"/>
        </a:p>
      </dgm:t>
    </dgm:pt>
    <dgm:pt modelId="{DE631A34-93AE-4690-8670-FAE3C12672E3}" type="pres">
      <dgm:prSet presAssocID="{33CBBA3D-8677-4ADA-A0D6-6C41CA09BCE4}" presName="rootConnector" presStyleLbl="node2" presStyleIdx="0" presStyleCnt="2"/>
      <dgm:spPr/>
      <dgm:t>
        <a:bodyPr/>
        <a:lstStyle/>
        <a:p>
          <a:endParaRPr lang="tr-TR"/>
        </a:p>
      </dgm:t>
    </dgm:pt>
    <dgm:pt modelId="{BAA7B159-F085-4430-BE1E-F1E55ED613E1}" type="pres">
      <dgm:prSet presAssocID="{33CBBA3D-8677-4ADA-A0D6-6C41CA09BCE4}" presName="hierChild4" presStyleCnt="0"/>
      <dgm:spPr/>
    </dgm:pt>
    <dgm:pt modelId="{67AF0FF4-CD8E-4E74-BD50-903370FB915C}" type="pres">
      <dgm:prSet presAssocID="{D1A455CB-A238-4FE0-9D4F-DA0131B33534}" presName="Name35" presStyleLbl="parChTrans1D3" presStyleIdx="0" presStyleCnt="2"/>
      <dgm:spPr/>
      <dgm:t>
        <a:bodyPr/>
        <a:lstStyle/>
        <a:p>
          <a:endParaRPr lang="tr-TR"/>
        </a:p>
      </dgm:t>
    </dgm:pt>
    <dgm:pt modelId="{3515725E-AB0F-4E6F-AAD4-802D4E6293E3}" type="pres">
      <dgm:prSet presAssocID="{B99DAD8F-BBFE-4C18-97A2-197578BE968C}" presName="hierRoot2" presStyleCnt="0">
        <dgm:presLayoutVars>
          <dgm:hierBranch val="r"/>
        </dgm:presLayoutVars>
      </dgm:prSet>
      <dgm:spPr/>
    </dgm:pt>
    <dgm:pt modelId="{39A15E48-5E62-44B2-8FBB-C1FFD60F5866}" type="pres">
      <dgm:prSet presAssocID="{B99DAD8F-BBFE-4C18-97A2-197578BE968C}" presName="rootComposite" presStyleCnt="0"/>
      <dgm:spPr/>
    </dgm:pt>
    <dgm:pt modelId="{48B9CBE8-6F8B-409B-9241-0881F069D9D4}" type="pres">
      <dgm:prSet presAssocID="{B99DAD8F-BBFE-4C18-97A2-197578BE968C}" presName="rootText" presStyleLbl="node3" presStyleIdx="0" presStyleCnt="2">
        <dgm:presLayoutVars>
          <dgm:chPref val="3"/>
        </dgm:presLayoutVars>
      </dgm:prSet>
      <dgm:spPr/>
      <dgm:t>
        <a:bodyPr/>
        <a:lstStyle/>
        <a:p>
          <a:endParaRPr lang="tr-TR"/>
        </a:p>
      </dgm:t>
    </dgm:pt>
    <dgm:pt modelId="{01AA4FFA-841F-4898-BC70-5E671EF4A857}" type="pres">
      <dgm:prSet presAssocID="{B99DAD8F-BBFE-4C18-97A2-197578BE968C}" presName="rootConnector" presStyleLbl="node3" presStyleIdx="0" presStyleCnt="2"/>
      <dgm:spPr/>
      <dgm:t>
        <a:bodyPr/>
        <a:lstStyle/>
        <a:p>
          <a:endParaRPr lang="tr-TR"/>
        </a:p>
      </dgm:t>
    </dgm:pt>
    <dgm:pt modelId="{9245B1DA-78D7-4E60-A944-3A945310C0B6}" type="pres">
      <dgm:prSet presAssocID="{B99DAD8F-BBFE-4C18-97A2-197578BE968C}" presName="hierChild4" presStyleCnt="0"/>
      <dgm:spPr/>
    </dgm:pt>
    <dgm:pt modelId="{6B549C96-07A5-446C-BE49-65B9AEB886FB}" type="pres">
      <dgm:prSet presAssocID="{18624004-569F-499B-BF97-C301A5023460}" presName="Name50" presStyleLbl="parChTrans1D4" presStyleIdx="0" presStyleCnt="6"/>
      <dgm:spPr/>
      <dgm:t>
        <a:bodyPr/>
        <a:lstStyle/>
        <a:p>
          <a:endParaRPr lang="tr-TR"/>
        </a:p>
      </dgm:t>
    </dgm:pt>
    <dgm:pt modelId="{AE5E51DF-F3B4-4101-B3E9-FBC2BD99E935}" type="pres">
      <dgm:prSet presAssocID="{113A56B4-B624-499C-93CF-0F827D6ADE4F}" presName="hierRoot2" presStyleCnt="0">
        <dgm:presLayoutVars>
          <dgm:hierBranch val="r"/>
        </dgm:presLayoutVars>
      </dgm:prSet>
      <dgm:spPr/>
    </dgm:pt>
    <dgm:pt modelId="{CA05972F-3090-443E-A6BD-F49682BC5C42}" type="pres">
      <dgm:prSet presAssocID="{113A56B4-B624-499C-93CF-0F827D6ADE4F}" presName="rootComposite" presStyleCnt="0"/>
      <dgm:spPr/>
    </dgm:pt>
    <dgm:pt modelId="{CFE78971-DF05-4AD0-8DBE-87DEC01DA6DE}" type="pres">
      <dgm:prSet presAssocID="{113A56B4-B624-499C-93CF-0F827D6ADE4F}" presName="rootText" presStyleLbl="node4" presStyleIdx="0" presStyleCnt="5">
        <dgm:presLayoutVars>
          <dgm:chPref val="3"/>
        </dgm:presLayoutVars>
      </dgm:prSet>
      <dgm:spPr/>
      <dgm:t>
        <a:bodyPr/>
        <a:lstStyle/>
        <a:p>
          <a:endParaRPr lang="tr-TR"/>
        </a:p>
      </dgm:t>
    </dgm:pt>
    <dgm:pt modelId="{67189793-237E-4412-93E3-816D5D50C66D}" type="pres">
      <dgm:prSet presAssocID="{113A56B4-B624-499C-93CF-0F827D6ADE4F}" presName="rootConnector" presStyleLbl="node4" presStyleIdx="0" presStyleCnt="5"/>
      <dgm:spPr/>
      <dgm:t>
        <a:bodyPr/>
        <a:lstStyle/>
        <a:p>
          <a:endParaRPr lang="tr-TR"/>
        </a:p>
      </dgm:t>
    </dgm:pt>
    <dgm:pt modelId="{9DB5FF71-8B7C-498B-AA44-349AC2F5D9FD}" type="pres">
      <dgm:prSet presAssocID="{113A56B4-B624-499C-93CF-0F827D6ADE4F}" presName="hierChild4" presStyleCnt="0"/>
      <dgm:spPr/>
    </dgm:pt>
    <dgm:pt modelId="{04ACAAFF-90AA-4D3E-988C-D7A6FD5AF8AF}" type="pres">
      <dgm:prSet presAssocID="{1C45FCE0-1338-4298-AA7E-547DD83071E4}" presName="Name50" presStyleLbl="parChTrans1D4" presStyleIdx="1" presStyleCnt="6"/>
      <dgm:spPr/>
      <dgm:t>
        <a:bodyPr/>
        <a:lstStyle/>
        <a:p>
          <a:endParaRPr lang="tr-TR"/>
        </a:p>
      </dgm:t>
    </dgm:pt>
    <dgm:pt modelId="{469B95C7-341F-47EB-82BD-F1A8FF474325}" type="pres">
      <dgm:prSet presAssocID="{895E8149-FDCC-4D6E-89A9-6CF706894F6F}" presName="hierRoot2" presStyleCnt="0">
        <dgm:presLayoutVars>
          <dgm:hierBranch val="r"/>
        </dgm:presLayoutVars>
      </dgm:prSet>
      <dgm:spPr/>
    </dgm:pt>
    <dgm:pt modelId="{28F9E803-FB76-47DB-A814-613FF3CE98A0}" type="pres">
      <dgm:prSet presAssocID="{895E8149-FDCC-4D6E-89A9-6CF706894F6F}" presName="rootComposite" presStyleCnt="0"/>
      <dgm:spPr/>
    </dgm:pt>
    <dgm:pt modelId="{3274B5F8-6408-4ABC-B683-E0FDA3370DDD}" type="pres">
      <dgm:prSet presAssocID="{895E8149-FDCC-4D6E-89A9-6CF706894F6F}" presName="rootText" presStyleLbl="node4" presStyleIdx="1" presStyleCnt="5">
        <dgm:presLayoutVars>
          <dgm:chPref val="3"/>
        </dgm:presLayoutVars>
      </dgm:prSet>
      <dgm:spPr/>
      <dgm:t>
        <a:bodyPr/>
        <a:lstStyle/>
        <a:p>
          <a:endParaRPr lang="tr-TR"/>
        </a:p>
      </dgm:t>
    </dgm:pt>
    <dgm:pt modelId="{0BB5836D-BD08-4727-AA8C-C5ADA589649C}" type="pres">
      <dgm:prSet presAssocID="{895E8149-FDCC-4D6E-89A9-6CF706894F6F}" presName="rootConnector" presStyleLbl="node4" presStyleIdx="1" presStyleCnt="5"/>
      <dgm:spPr/>
      <dgm:t>
        <a:bodyPr/>
        <a:lstStyle/>
        <a:p>
          <a:endParaRPr lang="tr-TR"/>
        </a:p>
      </dgm:t>
    </dgm:pt>
    <dgm:pt modelId="{9BAF5E3E-8F76-438A-BD98-DEDD4DF7C710}" type="pres">
      <dgm:prSet presAssocID="{895E8149-FDCC-4D6E-89A9-6CF706894F6F}" presName="hierChild4" presStyleCnt="0"/>
      <dgm:spPr/>
    </dgm:pt>
    <dgm:pt modelId="{374FD097-9831-470C-8D66-72503E933EDE}" type="pres">
      <dgm:prSet presAssocID="{895E8149-FDCC-4D6E-89A9-6CF706894F6F}" presName="hierChild5" presStyleCnt="0"/>
      <dgm:spPr/>
    </dgm:pt>
    <dgm:pt modelId="{6AFBB2D4-9819-422F-AD2A-6F607A8864FA}" type="pres">
      <dgm:prSet presAssocID="{113A56B4-B624-499C-93CF-0F827D6ADE4F}" presName="hierChild5" presStyleCnt="0"/>
      <dgm:spPr/>
    </dgm:pt>
    <dgm:pt modelId="{0C67B026-0C12-4D8D-9A93-51B2886F4E97}" type="pres">
      <dgm:prSet presAssocID="{B99DAD8F-BBFE-4C18-97A2-197578BE968C}" presName="hierChild5" presStyleCnt="0"/>
      <dgm:spPr/>
    </dgm:pt>
    <dgm:pt modelId="{F5333B39-58BB-4B3A-B7BF-F2049F1612C8}" type="pres">
      <dgm:prSet presAssocID="{33CBBA3D-8677-4ADA-A0D6-6C41CA09BCE4}" presName="hierChild5" presStyleCnt="0"/>
      <dgm:spPr/>
    </dgm:pt>
    <dgm:pt modelId="{3337E5D7-5FB8-452D-B86F-0FC4DD6BA18A}" type="pres">
      <dgm:prSet presAssocID="{E24474D9-A2A6-4E81-9A19-12ADE0FF0F7E}" presName="Name35" presStyleLbl="parChTrans1D2" presStyleIdx="1" presStyleCnt="4"/>
      <dgm:spPr/>
      <dgm:t>
        <a:bodyPr/>
        <a:lstStyle/>
        <a:p>
          <a:endParaRPr lang="tr-TR"/>
        </a:p>
      </dgm:t>
    </dgm:pt>
    <dgm:pt modelId="{B408480D-EF1F-4316-B380-A00DB94910DC}" type="pres">
      <dgm:prSet presAssocID="{F8A19688-CF8A-40DB-B03E-657E54545B76}" presName="hierRoot2" presStyleCnt="0">
        <dgm:presLayoutVars>
          <dgm:hierBranch val="r"/>
        </dgm:presLayoutVars>
      </dgm:prSet>
      <dgm:spPr/>
    </dgm:pt>
    <dgm:pt modelId="{4A0ABB11-4BD3-4CF2-B6D3-00084A944708}" type="pres">
      <dgm:prSet presAssocID="{F8A19688-CF8A-40DB-B03E-657E54545B76}" presName="rootComposite" presStyleCnt="0"/>
      <dgm:spPr/>
    </dgm:pt>
    <dgm:pt modelId="{3A576647-3601-40AB-8183-EC21D1FF9FF1}" type="pres">
      <dgm:prSet presAssocID="{F8A19688-CF8A-40DB-B03E-657E54545B76}" presName="rootText" presStyleLbl="node2" presStyleIdx="1" presStyleCnt="2">
        <dgm:presLayoutVars>
          <dgm:chPref val="3"/>
        </dgm:presLayoutVars>
      </dgm:prSet>
      <dgm:spPr/>
      <dgm:t>
        <a:bodyPr/>
        <a:lstStyle/>
        <a:p>
          <a:endParaRPr lang="tr-TR"/>
        </a:p>
      </dgm:t>
    </dgm:pt>
    <dgm:pt modelId="{DB2F4C91-928B-4A4C-A552-5AA6C69A675A}" type="pres">
      <dgm:prSet presAssocID="{F8A19688-CF8A-40DB-B03E-657E54545B76}" presName="rootConnector" presStyleLbl="node2" presStyleIdx="1" presStyleCnt="2"/>
      <dgm:spPr/>
      <dgm:t>
        <a:bodyPr/>
        <a:lstStyle/>
        <a:p>
          <a:endParaRPr lang="tr-TR"/>
        </a:p>
      </dgm:t>
    </dgm:pt>
    <dgm:pt modelId="{946D02EA-5773-4074-9574-ACE76E603E5E}" type="pres">
      <dgm:prSet presAssocID="{F8A19688-CF8A-40DB-B03E-657E54545B76}" presName="hierChild4" presStyleCnt="0"/>
      <dgm:spPr/>
    </dgm:pt>
    <dgm:pt modelId="{C0AE5A89-32CA-4B0C-955E-D06180C58AE2}" type="pres">
      <dgm:prSet presAssocID="{7BBB64B1-7EE9-4B08-A4EE-71F1E98F5300}" presName="Name50" presStyleLbl="parChTrans1D3" presStyleIdx="1" presStyleCnt="2"/>
      <dgm:spPr/>
      <dgm:t>
        <a:bodyPr/>
        <a:lstStyle/>
        <a:p>
          <a:endParaRPr lang="tr-TR"/>
        </a:p>
      </dgm:t>
    </dgm:pt>
    <dgm:pt modelId="{93F4E85F-F59E-45DD-82E2-AA709CEEE154}" type="pres">
      <dgm:prSet presAssocID="{FA4ADBA3-F488-421D-9AB6-2D1AFC84AEB2}" presName="hierRoot2" presStyleCnt="0">
        <dgm:presLayoutVars>
          <dgm:hierBranch val="r"/>
        </dgm:presLayoutVars>
      </dgm:prSet>
      <dgm:spPr/>
    </dgm:pt>
    <dgm:pt modelId="{1A9AAEF6-3B5D-47C4-9784-8DD493E77047}" type="pres">
      <dgm:prSet presAssocID="{FA4ADBA3-F488-421D-9AB6-2D1AFC84AEB2}" presName="rootComposite" presStyleCnt="0"/>
      <dgm:spPr/>
    </dgm:pt>
    <dgm:pt modelId="{26C901EA-FC3A-4EE0-9989-F63AE80FAFA7}" type="pres">
      <dgm:prSet presAssocID="{FA4ADBA3-F488-421D-9AB6-2D1AFC84AEB2}" presName="rootText" presStyleLbl="node3" presStyleIdx="1" presStyleCnt="2">
        <dgm:presLayoutVars>
          <dgm:chPref val="3"/>
        </dgm:presLayoutVars>
      </dgm:prSet>
      <dgm:spPr/>
      <dgm:t>
        <a:bodyPr/>
        <a:lstStyle/>
        <a:p>
          <a:endParaRPr lang="tr-TR"/>
        </a:p>
      </dgm:t>
    </dgm:pt>
    <dgm:pt modelId="{C6EA88C5-10EE-4291-8D0B-128B46C15016}" type="pres">
      <dgm:prSet presAssocID="{FA4ADBA3-F488-421D-9AB6-2D1AFC84AEB2}" presName="rootConnector" presStyleLbl="node3" presStyleIdx="1" presStyleCnt="2"/>
      <dgm:spPr/>
      <dgm:t>
        <a:bodyPr/>
        <a:lstStyle/>
        <a:p>
          <a:endParaRPr lang="tr-TR"/>
        </a:p>
      </dgm:t>
    </dgm:pt>
    <dgm:pt modelId="{6F750A97-2A6A-4DE4-B60B-37898CDD6D44}" type="pres">
      <dgm:prSet presAssocID="{FA4ADBA3-F488-421D-9AB6-2D1AFC84AEB2}" presName="hierChild4" presStyleCnt="0"/>
      <dgm:spPr/>
    </dgm:pt>
    <dgm:pt modelId="{84CA904B-7015-478C-9B49-C3B7A985C6E3}" type="pres">
      <dgm:prSet presAssocID="{1FD69D21-9E8B-4D30-908A-BF14A30C8092}" presName="Name50" presStyleLbl="parChTrans1D4" presStyleIdx="2" presStyleCnt="6"/>
      <dgm:spPr/>
      <dgm:t>
        <a:bodyPr/>
        <a:lstStyle/>
        <a:p>
          <a:endParaRPr lang="tr-TR"/>
        </a:p>
      </dgm:t>
    </dgm:pt>
    <dgm:pt modelId="{7CCAE080-DB58-4755-A58A-B6CD7BCE80C5}" type="pres">
      <dgm:prSet presAssocID="{9ECD5510-A2D8-4A32-8BC6-50CBBFD966B0}" presName="hierRoot2" presStyleCnt="0">
        <dgm:presLayoutVars>
          <dgm:hierBranch val="hang"/>
        </dgm:presLayoutVars>
      </dgm:prSet>
      <dgm:spPr/>
    </dgm:pt>
    <dgm:pt modelId="{0445688B-4C38-4B15-BB2C-9A80BE447226}" type="pres">
      <dgm:prSet presAssocID="{9ECD5510-A2D8-4A32-8BC6-50CBBFD966B0}" presName="rootComposite" presStyleCnt="0"/>
      <dgm:spPr/>
    </dgm:pt>
    <dgm:pt modelId="{5219D3A8-CE1F-47A2-B1C0-71C6AE1B61A2}" type="pres">
      <dgm:prSet presAssocID="{9ECD5510-A2D8-4A32-8BC6-50CBBFD966B0}" presName="rootText" presStyleLbl="node4" presStyleIdx="2" presStyleCnt="5">
        <dgm:presLayoutVars>
          <dgm:chPref val="3"/>
        </dgm:presLayoutVars>
      </dgm:prSet>
      <dgm:spPr/>
      <dgm:t>
        <a:bodyPr/>
        <a:lstStyle/>
        <a:p>
          <a:endParaRPr lang="tr-TR"/>
        </a:p>
      </dgm:t>
    </dgm:pt>
    <dgm:pt modelId="{560A3118-F098-456B-83CC-143FCBFC79C3}" type="pres">
      <dgm:prSet presAssocID="{9ECD5510-A2D8-4A32-8BC6-50CBBFD966B0}" presName="rootConnector" presStyleLbl="node4" presStyleIdx="2" presStyleCnt="5"/>
      <dgm:spPr/>
      <dgm:t>
        <a:bodyPr/>
        <a:lstStyle/>
        <a:p>
          <a:endParaRPr lang="tr-TR"/>
        </a:p>
      </dgm:t>
    </dgm:pt>
    <dgm:pt modelId="{935538DC-A047-43B5-B612-0A170D6F9F55}" type="pres">
      <dgm:prSet presAssocID="{9ECD5510-A2D8-4A32-8BC6-50CBBFD966B0}" presName="hierChild4" presStyleCnt="0"/>
      <dgm:spPr/>
    </dgm:pt>
    <dgm:pt modelId="{6AB6436E-3A9E-42F2-B908-8C87E7B21AD2}" type="pres">
      <dgm:prSet presAssocID="{59E6B0BE-AF70-44E9-AE9C-AFA4ED18E89F}" presName="Name48" presStyleLbl="parChTrans1D4" presStyleIdx="3" presStyleCnt="6"/>
      <dgm:spPr/>
      <dgm:t>
        <a:bodyPr/>
        <a:lstStyle/>
        <a:p>
          <a:endParaRPr lang="tr-TR"/>
        </a:p>
      </dgm:t>
    </dgm:pt>
    <dgm:pt modelId="{32068AD4-8723-454E-8461-93183B7E2864}" type="pres">
      <dgm:prSet presAssocID="{DD75DE43-3609-4BB5-AEC0-52577A946F45}" presName="hierRoot2" presStyleCnt="0">
        <dgm:presLayoutVars>
          <dgm:hierBranch val="r"/>
        </dgm:presLayoutVars>
      </dgm:prSet>
      <dgm:spPr/>
    </dgm:pt>
    <dgm:pt modelId="{4C92ABF1-333B-491C-B135-B46CB0736BDB}" type="pres">
      <dgm:prSet presAssocID="{DD75DE43-3609-4BB5-AEC0-52577A946F45}" presName="rootComposite" presStyleCnt="0"/>
      <dgm:spPr/>
    </dgm:pt>
    <dgm:pt modelId="{A3ABCBF3-17FE-4519-B14A-A9E8F5589267}" type="pres">
      <dgm:prSet presAssocID="{DD75DE43-3609-4BB5-AEC0-52577A946F45}" presName="rootText" presStyleLbl="node4" presStyleIdx="3" presStyleCnt="5">
        <dgm:presLayoutVars>
          <dgm:chPref val="3"/>
        </dgm:presLayoutVars>
      </dgm:prSet>
      <dgm:spPr/>
      <dgm:t>
        <a:bodyPr/>
        <a:lstStyle/>
        <a:p>
          <a:endParaRPr lang="tr-TR"/>
        </a:p>
      </dgm:t>
    </dgm:pt>
    <dgm:pt modelId="{53966514-3EC1-49B4-945C-DC8A17DC56F7}" type="pres">
      <dgm:prSet presAssocID="{DD75DE43-3609-4BB5-AEC0-52577A946F45}" presName="rootConnector" presStyleLbl="node4" presStyleIdx="3" presStyleCnt="5"/>
      <dgm:spPr/>
      <dgm:t>
        <a:bodyPr/>
        <a:lstStyle/>
        <a:p>
          <a:endParaRPr lang="tr-TR"/>
        </a:p>
      </dgm:t>
    </dgm:pt>
    <dgm:pt modelId="{1FD81D10-E73F-4EB0-A952-39D3C5AD96DC}" type="pres">
      <dgm:prSet presAssocID="{DD75DE43-3609-4BB5-AEC0-52577A946F45}" presName="hierChild4" presStyleCnt="0"/>
      <dgm:spPr/>
    </dgm:pt>
    <dgm:pt modelId="{51E04050-760E-44BB-ACB9-614C29BFCCC9}" type="pres">
      <dgm:prSet presAssocID="{DD75DE43-3609-4BB5-AEC0-52577A946F45}" presName="hierChild5" presStyleCnt="0"/>
      <dgm:spPr/>
    </dgm:pt>
    <dgm:pt modelId="{68B926B8-E926-47FB-91A6-8B9C7358F5A8}" type="pres">
      <dgm:prSet presAssocID="{77996295-2BFB-42C0-8C68-65C9C749C761}" presName="Name48" presStyleLbl="parChTrans1D4" presStyleIdx="4" presStyleCnt="6"/>
      <dgm:spPr/>
      <dgm:t>
        <a:bodyPr/>
        <a:lstStyle/>
        <a:p>
          <a:endParaRPr lang="tr-TR"/>
        </a:p>
      </dgm:t>
    </dgm:pt>
    <dgm:pt modelId="{7F5AC2D1-789A-4970-8DBD-8898A9CC5648}" type="pres">
      <dgm:prSet presAssocID="{4F07E11A-01BF-400C-9C3E-451F761BF6B6}" presName="hierRoot2" presStyleCnt="0">
        <dgm:presLayoutVars>
          <dgm:hierBranch val="r"/>
        </dgm:presLayoutVars>
      </dgm:prSet>
      <dgm:spPr/>
    </dgm:pt>
    <dgm:pt modelId="{454FFC8A-3A7F-4B81-BCFB-C5E0F71F7830}" type="pres">
      <dgm:prSet presAssocID="{4F07E11A-01BF-400C-9C3E-451F761BF6B6}" presName="rootComposite" presStyleCnt="0"/>
      <dgm:spPr/>
    </dgm:pt>
    <dgm:pt modelId="{24E865D5-6FA4-4FB4-839B-C46623520601}" type="pres">
      <dgm:prSet presAssocID="{4F07E11A-01BF-400C-9C3E-451F761BF6B6}" presName="rootText" presStyleLbl="node4" presStyleIdx="4" presStyleCnt="5">
        <dgm:presLayoutVars>
          <dgm:chPref val="3"/>
        </dgm:presLayoutVars>
      </dgm:prSet>
      <dgm:spPr/>
      <dgm:t>
        <a:bodyPr/>
        <a:lstStyle/>
        <a:p>
          <a:endParaRPr lang="tr-TR"/>
        </a:p>
      </dgm:t>
    </dgm:pt>
    <dgm:pt modelId="{20DDEF82-20CD-4701-8487-68181D5824BD}" type="pres">
      <dgm:prSet presAssocID="{4F07E11A-01BF-400C-9C3E-451F761BF6B6}" presName="rootConnector" presStyleLbl="node4" presStyleIdx="4" presStyleCnt="5"/>
      <dgm:spPr/>
      <dgm:t>
        <a:bodyPr/>
        <a:lstStyle/>
        <a:p>
          <a:endParaRPr lang="tr-TR"/>
        </a:p>
      </dgm:t>
    </dgm:pt>
    <dgm:pt modelId="{022C2EE0-4825-4F54-AB81-430425F93133}" type="pres">
      <dgm:prSet presAssocID="{4F07E11A-01BF-400C-9C3E-451F761BF6B6}" presName="hierChild4" presStyleCnt="0"/>
      <dgm:spPr/>
    </dgm:pt>
    <dgm:pt modelId="{EF006D0F-B642-44EE-A095-B4C2E86EA16D}" type="pres">
      <dgm:prSet presAssocID="{4F07E11A-01BF-400C-9C3E-451F761BF6B6}" presName="hierChild5" presStyleCnt="0"/>
      <dgm:spPr/>
    </dgm:pt>
    <dgm:pt modelId="{21C89C01-4CA8-4E50-8B6F-91B01AAC7C19}" type="pres">
      <dgm:prSet presAssocID="{9ECD5510-A2D8-4A32-8BC6-50CBBFD966B0}" presName="hierChild5" presStyleCnt="0"/>
      <dgm:spPr/>
    </dgm:pt>
    <dgm:pt modelId="{337154F8-CE90-45AC-AEE7-2BCFFC11CD81}" type="pres">
      <dgm:prSet presAssocID="{FA4ADBA3-F488-421D-9AB6-2D1AFC84AEB2}" presName="hierChild5" presStyleCnt="0"/>
      <dgm:spPr/>
    </dgm:pt>
    <dgm:pt modelId="{776621E6-B4BC-48D8-A34D-92C7044620FE}" type="pres">
      <dgm:prSet presAssocID="{85B53BC7-E345-482D-A700-F7BDBBE94564}" presName="Name111" presStyleLbl="parChTrans1D4" presStyleIdx="5" presStyleCnt="6"/>
      <dgm:spPr/>
      <dgm:t>
        <a:bodyPr/>
        <a:lstStyle/>
        <a:p>
          <a:endParaRPr lang="tr-TR"/>
        </a:p>
      </dgm:t>
    </dgm:pt>
    <dgm:pt modelId="{7D1B1E27-FC79-40A1-971A-AC833629A4D8}" type="pres">
      <dgm:prSet presAssocID="{364516E4-EEE4-47A2-A2D8-5ECE42218EBF}" presName="hierRoot3" presStyleCnt="0">
        <dgm:presLayoutVars>
          <dgm:hierBranch/>
        </dgm:presLayoutVars>
      </dgm:prSet>
      <dgm:spPr/>
    </dgm:pt>
    <dgm:pt modelId="{7995A20F-BC4E-486E-A3EA-B7131685EC01}" type="pres">
      <dgm:prSet presAssocID="{364516E4-EEE4-47A2-A2D8-5ECE42218EBF}" presName="rootComposite3" presStyleCnt="0"/>
      <dgm:spPr/>
    </dgm:pt>
    <dgm:pt modelId="{7F4DEE4B-E939-4FE7-8E63-500C7335858B}" type="pres">
      <dgm:prSet presAssocID="{364516E4-EEE4-47A2-A2D8-5ECE42218EBF}" presName="rootText3" presStyleLbl="asst3" presStyleIdx="0" presStyleCnt="1">
        <dgm:presLayoutVars>
          <dgm:chPref val="3"/>
        </dgm:presLayoutVars>
      </dgm:prSet>
      <dgm:spPr/>
      <dgm:t>
        <a:bodyPr/>
        <a:lstStyle/>
        <a:p>
          <a:endParaRPr lang="tr-TR"/>
        </a:p>
      </dgm:t>
    </dgm:pt>
    <dgm:pt modelId="{2A547950-9E79-4EDE-AD52-C43388AA9C5A}" type="pres">
      <dgm:prSet presAssocID="{364516E4-EEE4-47A2-A2D8-5ECE42218EBF}" presName="rootConnector3" presStyleLbl="asst3" presStyleIdx="0" presStyleCnt="1"/>
      <dgm:spPr/>
      <dgm:t>
        <a:bodyPr/>
        <a:lstStyle/>
        <a:p>
          <a:endParaRPr lang="tr-TR"/>
        </a:p>
      </dgm:t>
    </dgm:pt>
    <dgm:pt modelId="{61D39ED6-D3C5-4B3D-9B0E-00706D638CEE}" type="pres">
      <dgm:prSet presAssocID="{364516E4-EEE4-47A2-A2D8-5ECE42218EBF}" presName="hierChild6" presStyleCnt="0"/>
      <dgm:spPr/>
    </dgm:pt>
    <dgm:pt modelId="{D8F96FDD-6FF5-43BD-B1CB-6390B05645D9}" type="pres">
      <dgm:prSet presAssocID="{364516E4-EEE4-47A2-A2D8-5ECE42218EBF}" presName="hierChild7" presStyleCnt="0"/>
      <dgm:spPr/>
    </dgm:pt>
    <dgm:pt modelId="{5FE85636-9A64-4446-A30C-8B1E1B311541}" type="pres">
      <dgm:prSet presAssocID="{F8A19688-CF8A-40DB-B03E-657E54545B76}" presName="hierChild5" presStyleCnt="0"/>
      <dgm:spPr/>
    </dgm:pt>
    <dgm:pt modelId="{FCC3E1E3-57B6-4E1A-8259-2DF70ED38447}" type="pres">
      <dgm:prSet presAssocID="{656CD405-4EE7-4DA0-AF5E-9307915308B0}" presName="hierChild3" presStyleCnt="0"/>
      <dgm:spPr/>
    </dgm:pt>
    <dgm:pt modelId="{40B0E53A-7245-4B00-A698-1381B09A0C8A}" type="pres">
      <dgm:prSet presAssocID="{68218C56-31E8-45E3-BC04-7E73FC858D87}" presName="Name111" presStyleLbl="parChTrans1D2" presStyleIdx="2" presStyleCnt="4"/>
      <dgm:spPr/>
      <dgm:t>
        <a:bodyPr/>
        <a:lstStyle/>
        <a:p>
          <a:endParaRPr lang="tr-TR"/>
        </a:p>
      </dgm:t>
    </dgm:pt>
    <dgm:pt modelId="{5D7E5E55-CB86-4DD1-B479-076F3E4DE62C}" type="pres">
      <dgm:prSet presAssocID="{D8FD5CD4-221C-4727-B515-1A902B4F9674}" presName="hierRoot3" presStyleCnt="0">
        <dgm:presLayoutVars>
          <dgm:hierBranch/>
        </dgm:presLayoutVars>
      </dgm:prSet>
      <dgm:spPr/>
    </dgm:pt>
    <dgm:pt modelId="{E0921F63-7E4A-4104-B6B9-F04781ECBC39}" type="pres">
      <dgm:prSet presAssocID="{D8FD5CD4-221C-4727-B515-1A902B4F9674}" presName="rootComposite3" presStyleCnt="0"/>
      <dgm:spPr/>
    </dgm:pt>
    <dgm:pt modelId="{B86CF0BE-652F-42B6-B892-A469A1BFE46B}" type="pres">
      <dgm:prSet presAssocID="{D8FD5CD4-221C-4727-B515-1A902B4F9674}" presName="rootText3" presStyleLbl="asst1" presStyleIdx="0" presStyleCnt="2">
        <dgm:presLayoutVars>
          <dgm:chPref val="3"/>
        </dgm:presLayoutVars>
      </dgm:prSet>
      <dgm:spPr/>
      <dgm:t>
        <a:bodyPr/>
        <a:lstStyle/>
        <a:p>
          <a:endParaRPr lang="tr-TR"/>
        </a:p>
      </dgm:t>
    </dgm:pt>
    <dgm:pt modelId="{00DC287A-678E-48C4-9D67-3271C485CF1F}" type="pres">
      <dgm:prSet presAssocID="{D8FD5CD4-221C-4727-B515-1A902B4F9674}" presName="rootConnector3" presStyleLbl="asst1" presStyleIdx="0" presStyleCnt="2"/>
      <dgm:spPr/>
      <dgm:t>
        <a:bodyPr/>
        <a:lstStyle/>
        <a:p>
          <a:endParaRPr lang="tr-TR"/>
        </a:p>
      </dgm:t>
    </dgm:pt>
    <dgm:pt modelId="{F23103DC-AA8D-4846-B237-D21CE6E7A7A5}" type="pres">
      <dgm:prSet presAssocID="{D8FD5CD4-221C-4727-B515-1A902B4F9674}" presName="hierChild6" presStyleCnt="0"/>
      <dgm:spPr/>
    </dgm:pt>
    <dgm:pt modelId="{45E0C0D9-AD72-4B4F-8A20-E0B2C4DF99E3}" type="pres">
      <dgm:prSet presAssocID="{D8FD5CD4-221C-4727-B515-1A902B4F9674}" presName="hierChild7" presStyleCnt="0"/>
      <dgm:spPr/>
    </dgm:pt>
    <dgm:pt modelId="{70BEC84B-2DC4-426B-B69A-573191C898DC}" type="pres">
      <dgm:prSet presAssocID="{612F6FF0-0982-4189-A418-AB115DA81B8F}" presName="Name111" presStyleLbl="parChTrans1D2" presStyleIdx="3" presStyleCnt="4"/>
      <dgm:spPr/>
      <dgm:t>
        <a:bodyPr/>
        <a:lstStyle/>
        <a:p>
          <a:endParaRPr lang="tr-TR"/>
        </a:p>
      </dgm:t>
    </dgm:pt>
    <dgm:pt modelId="{485E9D74-7948-4A8B-B42B-B8AF04CCB7E7}" type="pres">
      <dgm:prSet presAssocID="{0821A698-34EE-4115-BB88-7AFA2502FCE2}" presName="hierRoot3" presStyleCnt="0">
        <dgm:presLayoutVars>
          <dgm:hierBranch/>
        </dgm:presLayoutVars>
      </dgm:prSet>
      <dgm:spPr/>
    </dgm:pt>
    <dgm:pt modelId="{52CF8166-492C-4762-81C6-77001B638D7A}" type="pres">
      <dgm:prSet presAssocID="{0821A698-34EE-4115-BB88-7AFA2502FCE2}" presName="rootComposite3" presStyleCnt="0"/>
      <dgm:spPr/>
    </dgm:pt>
    <dgm:pt modelId="{9248ADEC-0F1F-40B3-8554-FE99B368EDCF}" type="pres">
      <dgm:prSet presAssocID="{0821A698-34EE-4115-BB88-7AFA2502FCE2}" presName="rootText3" presStyleLbl="asst1" presStyleIdx="1" presStyleCnt="2">
        <dgm:presLayoutVars>
          <dgm:chPref val="3"/>
        </dgm:presLayoutVars>
      </dgm:prSet>
      <dgm:spPr/>
      <dgm:t>
        <a:bodyPr/>
        <a:lstStyle/>
        <a:p>
          <a:endParaRPr lang="tr-TR"/>
        </a:p>
      </dgm:t>
    </dgm:pt>
    <dgm:pt modelId="{87DF54A3-415B-483E-9878-64782E58CF67}" type="pres">
      <dgm:prSet presAssocID="{0821A698-34EE-4115-BB88-7AFA2502FCE2}" presName="rootConnector3" presStyleLbl="asst1" presStyleIdx="1" presStyleCnt="2"/>
      <dgm:spPr/>
      <dgm:t>
        <a:bodyPr/>
        <a:lstStyle/>
        <a:p>
          <a:endParaRPr lang="tr-TR"/>
        </a:p>
      </dgm:t>
    </dgm:pt>
    <dgm:pt modelId="{DA4A9E21-5D4D-4558-8ADF-885288E0DAF9}" type="pres">
      <dgm:prSet presAssocID="{0821A698-34EE-4115-BB88-7AFA2502FCE2}" presName="hierChild6" presStyleCnt="0"/>
      <dgm:spPr/>
    </dgm:pt>
    <dgm:pt modelId="{4C41EDB3-EBDA-4E02-90C0-D95947A1082A}" type="pres">
      <dgm:prSet presAssocID="{0821A698-34EE-4115-BB88-7AFA2502FCE2}" presName="hierChild7" presStyleCnt="0"/>
      <dgm:spPr/>
    </dgm:pt>
  </dgm:ptLst>
  <dgm:cxnLst>
    <dgm:cxn modelId="{E5EB0C0A-CCF7-44F7-9B09-052F7425F9B1}" type="presOf" srcId="{33CBBA3D-8677-4ADA-A0D6-6C41CA09BCE4}" destId="{FDE18B5B-744E-4B67-90FE-ACE4771CD4CD}" srcOrd="0" destOrd="0" presId="urn:microsoft.com/office/officeart/2005/8/layout/orgChart1"/>
    <dgm:cxn modelId="{7F080289-6F2F-4F65-A68E-B50B21D9E204}" type="presOf" srcId="{FA4ADBA3-F488-421D-9AB6-2D1AFC84AEB2}" destId="{26C901EA-FC3A-4EE0-9989-F63AE80FAFA7}" srcOrd="0" destOrd="0" presId="urn:microsoft.com/office/officeart/2005/8/layout/orgChart1"/>
    <dgm:cxn modelId="{2976DBB0-9592-4599-A448-0067DAAC67BC}" type="presOf" srcId="{113A56B4-B624-499C-93CF-0F827D6ADE4F}" destId="{67189793-237E-4412-93E3-816D5D50C66D}" srcOrd="1" destOrd="0" presId="urn:microsoft.com/office/officeart/2005/8/layout/orgChart1"/>
    <dgm:cxn modelId="{1FDA49C4-AFB7-4670-AA89-4CED93E54BB7}" srcId="{656CD405-4EE7-4DA0-AF5E-9307915308B0}" destId="{F8A19688-CF8A-40DB-B03E-657E54545B76}" srcOrd="3" destOrd="0" parTransId="{E24474D9-A2A6-4E81-9A19-12ADE0FF0F7E}" sibTransId="{8083C400-F1AF-4C40-90DB-A2EDD1FA0D11}"/>
    <dgm:cxn modelId="{FFBBBCBB-1BB9-4324-8D7C-3080D6A4762F}" type="presOf" srcId="{D8FD5CD4-221C-4727-B515-1A902B4F9674}" destId="{B86CF0BE-652F-42B6-B892-A469A1BFE46B}" srcOrd="0" destOrd="0" presId="urn:microsoft.com/office/officeart/2005/8/layout/orgChart1"/>
    <dgm:cxn modelId="{C2C37114-BC20-43C9-855C-2327AF898123}" type="presOf" srcId="{F8A19688-CF8A-40DB-B03E-657E54545B76}" destId="{3A576647-3601-40AB-8183-EC21D1FF9FF1}" srcOrd="0" destOrd="0" presId="urn:microsoft.com/office/officeart/2005/8/layout/orgChart1"/>
    <dgm:cxn modelId="{B21C2A9A-5FCC-46ED-BEAB-7A269963D375}" srcId="{F8A19688-CF8A-40DB-B03E-657E54545B76}" destId="{FA4ADBA3-F488-421D-9AB6-2D1AFC84AEB2}" srcOrd="0" destOrd="0" parTransId="{7BBB64B1-7EE9-4B08-A4EE-71F1E98F5300}" sibTransId="{22DF5BF0-2ECA-4521-B77E-B5498E7C4292}"/>
    <dgm:cxn modelId="{2F935990-1804-46A0-AA53-BC4F01C12AFB}" type="presOf" srcId="{4F07E11A-01BF-400C-9C3E-451F761BF6B6}" destId="{24E865D5-6FA4-4FB4-839B-C46623520601}" srcOrd="0" destOrd="0" presId="urn:microsoft.com/office/officeart/2005/8/layout/orgChart1"/>
    <dgm:cxn modelId="{C8082C2E-5425-41D3-BAA8-0734C32F0525}" srcId="{33CBBA3D-8677-4ADA-A0D6-6C41CA09BCE4}" destId="{B99DAD8F-BBFE-4C18-97A2-197578BE968C}" srcOrd="0" destOrd="0" parTransId="{D1A455CB-A238-4FE0-9D4F-DA0131B33534}" sibTransId="{094C9D69-367E-4026-BB00-74A48FB4ABA4}"/>
    <dgm:cxn modelId="{414DA598-1248-45D0-8321-89D1D8331756}" type="presOf" srcId="{E24474D9-A2A6-4E81-9A19-12ADE0FF0F7E}" destId="{3337E5D7-5FB8-452D-B86F-0FC4DD6BA18A}" srcOrd="0" destOrd="0" presId="urn:microsoft.com/office/officeart/2005/8/layout/orgChart1"/>
    <dgm:cxn modelId="{D748EDD4-4127-4522-9240-642872856500}" srcId="{113A56B4-B624-499C-93CF-0F827D6ADE4F}" destId="{895E8149-FDCC-4D6E-89A9-6CF706894F6F}" srcOrd="0" destOrd="0" parTransId="{1C45FCE0-1338-4298-AA7E-547DD83071E4}" sibTransId="{F2AF098E-BD5E-4DFB-BB7E-83A808E65017}"/>
    <dgm:cxn modelId="{009C7DB4-24FA-42B5-956D-E39B67D53A6A}" srcId="{40C14D79-2B35-40A3-8985-BB81C0ADB654}" destId="{656CD405-4EE7-4DA0-AF5E-9307915308B0}" srcOrd="0" destOrd="0" parTransId="{E61AA30B-3E84-4C34-931F-183539EC88EE}" sibTransId="{96DF4679-579D-489E-AFA7-29F4D1920D27}"/>
    <dgm:cxn modelId="{56F96C1C-89F2-438C-8BF3-9A91EE5D1CAA}" type="presOf" srcId="{77996295-2BFB-42C0-8C68-65C9C749C761}" destId="{68B926B8-E926-47FB-91A6-8B9C7358F5A8}" srcOrd="0" destOrd="0" presId="urn:microsoft.com/office/officeart/2005/8/layout/orgChart1"/>
    <dgm:cxn modelId="{344ED14D-6409-494F-919F-F9913A2F3996}" type="presOf" srcId="{364516E4-EEE4-47A2-A2D8-5ECE42218EBF}" destId="{2A547950-9E79-4EDE-AD52-C43388AA9C5A}" srcOrd="1" destOrd="0" presId="urn:microsoft.com/office/officeart/2005/8/layout/orgChart1"/>
    <dgm:cxn modelId="{877B2186-42B3-41FA-98FD-E1019C001747}" type="presOf" srcId="{DAA44B17-0DF4-46EE-9E68-AF33303F71AF}" destId="{5F82D583-5803-430B-98C1-AC9B73DE6752}" srcOrd="0" destOrd="0" presId="urn:microsoft.com/office/officeart/2005/8/layout/orgChart1"/>
    <dgm:cxn modelId="{4B7DA971-20A1-4402-81C6-B4081EAE5B1F}" type="presOf" srcId="{364516E4-EEE4-47A2-A2D8-5ECE42218EBF}" destId="{7F4DEE4B-E939-4FE7-8E63-500C7335858B}" srcOrd="0" destOrd="0" presId="urn:microsoft.com/office/officeart/2005/8/layout/orgChart1"/>
    <dgm:cxn modelId="{76B0BEFE-A5F6-4A43-B56F-845ED6F62AF9}" type="presOf" srcId="{68218C56-31E8-45E3-BC04-7E73FC858D87}" destId="{40B0E53A-7245-4B00-A698-1381B09A0C8A}" srcOrd="0" destOrd="0" presId="urn:microsoft.com/office/officeart/2005/8/layout/orgChart1"/>
    <dgm:cxn modelId="{2D9D9465-27AA-4A7A-8815-AA944C2D8A97}" type="presOf" srcId="{59E6B0BE-AF70-44E9-AE9C-AFA4ED18E89F}" destId="{6AB6436E-3A9E-42F2-B908-8C87E7B21AD2}" srcOrd="0" destOrd="0" presId="urn:microsoft.com/office/officeart/2005/8/layout/orgChart1"/>
    <dgm:cxn modelId="{7CAB958E-27BB-4294-9D06-91CC515EB4E4}" type="presOf" srcId="{85B53BC7-E345-482D-A700-F7BDBBE94564}" destId="{776621E6-B4BC-48D8-A34D-92C7044620FE}" srcOrd="0" destOrd="0" presId="urn:microsoft.com/office/officeart/2005/8/layout/orgChart1"/>
    <dgm:cxn modelId="{8112498E-22A1-412B-8752-4F708171F217}" type="presOf" srcId="{612F6FF0-0982-4189-A418-AB115DA81B8F}" destId="{70BEC84B-2DC4-426B-B69A-573191C898DC}" srcOrd="0" destOrd="0" presId="urn:microsoft.com/office/officeart/2005/8/layout/orgChart1"/>
    <dgm:cxn modelId="{49CD17AA-9B6F-486D-8EFE-1709161E6B47}" type="presOf" srcId="{40C14D79-2B35-40A3-8985-BB81C0ADB654}" destId="{06DC1B26-F7AE-4BF3-B1BD-C4A887D0B3D5}" srcOrd="0" destOrd="0" presId="urn:microsoft.com/office/officeart/2005/8/layout/orgChart1"/>
    <dgm:cxn modelId="{0A6BB190-41D7-41A4-8E32-892479387532}" type="presOf" srcId="{33CBBA3D-8677-4ADA-A0D6-6C41CA09BCE4}" destId="{DE631A34-93AE-4690-8670-FAE3C12672E3}" srcOrd="1" destOrd="0" presId="urn:microsoft.com/office/officeart/2005/8/layout/orgChart1"/>
    <dgm:cxn modelId="{6D831838-398E-44CB-AD5C-BBBC03624F38}" type="presOf" srcId="{7BBB64B1-7EE9-4B08-A4EE-71F1E98F5300}" destId="{C0AE5A89-32CA-4B0C-955E-D06180C58AE2}" srcOrd="0" destOrd="0" presId="urn:microsoft.com/office/officeart/2005/8/layout/orgChart1"/>
    <dgm:cxn modelId="{F5757EE7-CFC7-46B5-9036-A12E8FCBDBD1}" type="presOf" srcId="{0821A698-34EE-4115-BB88-7AFA2502FCE2}" destId="{87DF54A3-415B-483E-9878-64782E58CF67}" srcOrd="1" destOrd="0" presId="urn:microsoft.com/office/officeart/2005/8/layout/orgChart1"/>
    <dgm:cxn modelId="{A4411E62-0655-430B-A775-72451DF1F448}" type="presOf" srcId="{FA4ADBA3-F488-421D-9AB6-2D1AFC84AEB2}" destId="{C6EA88C5-10EE-4291-8D0B-128B46C15016}" srcOrd="1" destOrd="0" presId="urn:microsoft.com/office/officeart/2005/8/layout/orgChart1"/>
    <dgm:cxn modelId="{59717323-D353-4E48-AEA7-822EBA9C8302}" type="presOf" srcId="{4F07E11A-01BF-400C-9C3E-451F761BF6B6}" destId="{20DDEF82-20CD-4701-8487-68181D5824BD}" srcOrd="1" destOrd="0" presId="urn:microsoft.com/office/officeart/2005/8/layout/orgChart1"/>
    <dgm:cxn modelId="{AE6C50E2-BFAA-4143-B242-A378DF32604E}" type="presOf" srcId="{895E8149-FDCC-4D6E-89A9-6CF706894F6F}" destId="{3274B5F8-6408-4ABC-B683-E0FDA3370DDD}" srcOrd="0" destOrd="0" presId="urn:microsoft.com/office/officeart/2005/8/layout/orgChart1"/>
    <dgm:cxn modelId="{82CD8682-1399-405B-BC81-F48A928E5FB6}" type="presOf" srcId="{D1A455CB-A238-4FE0-9D4F-DA0131B33534}" destId="{67AF0FF4-CD8E-4E74-BD50-903370FB915C}" srcOrd="0" destOrd="0" presId="urn:microsoft.com/office/officeart/2005/8/layout/orgChart1"/>
    <dgm:cxn modelId="{3B2145A6-1936-40C1-AB7D-F3774C5E9EF5}" srcId="{9ECD5510-A2D8-4A32-8BC6-50CBBFD966B0}" destId="{4F07E11A-01BF-400C-9C3E-451F761BF6B6}" srcOrd="1" destOrd="0" parTransId="{77996295-2BFB-42C0-8C68-65C9C749C761}" sibTransId="{5ABB611A-5EBC-4F78-B30B-B1886074010E}"/>
    <dgm:cxn modelId="{23F1134B-8771-45FE-B70B-F3B00798BF4C}" type="presOf" srcId="{B99DAD8F-BBFE-4C18-97A2-197578BE968C}" destId="{01AA4FFA-841F-4898-BC70-5E671EF4A857}" srcOrd="1" destOrd="0" presId="urn:microsoft.com/office/officeart/2005/8/layout/orgChart1"/>
    <dgm:cxn modelId="{3C090FF3-F06B-48DB-85E3-6867A7E10195}" type="presOf" srcId="{656CD405-4EE7-4DA0-AF5E-9307915308B0}" destId="{853E8EF2-0B1F-4B77-A55A-07348C7BF8B3}" srcOrd="1" destOrd="0" presId="urn:microsoft.com/office/officeart/2005/8/layout/orgChart1"/>
    <dgm:cxn modelId="{BD3570B4-3329-411A-BE17-78579A2E1AE5}" srcId="{9ECD5510-A2D8-4A32-8BC6-50CBBFD966B0}" destId="{DD75DE43-3609-4BB5-AEC0-52577A946F45}" srcOrd="0" destOrd="0" parTransId="{59E6B0BE-AF70-44E9-AE9C-AFA4ED18E89F}" sibTransId="{32EBB007-F3FE-4FEA-84A2-77B25C9684D3}"/>
    <dgm:cxn modelId="{38FAC708-7C16-4A0B-8830-63432073C69C}" srcId="{FA4ADBA3-F488-421D-9AB6-2D1AFC84AEB2}" destId="{364516E4-EEE4-47A2-A2D8-5ECE42218EBF}" srcOrd="0" destOrd="0" parTransId="{85B53BC7-E345-482D-A700-F7BDBBE94564}" sibTransId="{DC563883-A173-466A-8512-DA2A4D0D7542}"/>
    <dgm:cxn modelId="{E651430F-6E85-4F1E-8E1A-34683EDA9FC5}" type="presOf" srcId="{DD75DE43-3609-4BB5-AEC0-52577A946F45}" destId="{53966514-3EC1-49B4-945C-DC8A17DC56F7}" srcOrd="1" destOrd="0" presId="urn:microsoft.com/office/officeart/2005/8/layout/orgChart1"/>
    <dgm:cxn modelId="{872EDD5A-C231-4230-9D00-055BE651F0AA}" srcId="{656CD405-4EE7-4DA0-AF5E-9307915308B0}" destId="{33CBBA3D-8677-4ADA-A0D6-6C41CA09BCE4}" srcOrd="2" destOrd="0" parTransId="{DAA44B17-0DF4-46EE-9E68-AF33303F71AF}" sibTransId="{EE086D7C-BCF5-4F22-AB9E-DBBD2A790460}"/>
    <dgm:cxn modelId="{4F9D683C-DBEA-48DB-B122-329F0F1D91EF}" type="presOf" srcId="{895E8149-FDCC-4D6E-89A9-6CF706894F6F}" destId="{0BB5836D-BD08-4727-AA8C-C5ADA589649C}" srcOrd="1" destOrd="0" presId="urn:microsoft.com/office/officeart/2005/8/layout/orgChart1"/>
    <dgm:cxn modelId="{4D0B0921-D5B2-4848-90C3-D67B03A24948}" type="presOf" srcId="{9ECD5510-A2D8-4A32-8BC6-50CBBFD966B0}" destId="{560A3118-F098-456B-83CC-143FCBFC79C3}" srcOrd="1" destOrd="0" presId="urn:microsoft.com/office/officeart/2005/8/layout/orgChart1"/>
    <dgm:cxn modelId="{92C4A6FA-ECDB-4B9C-A7E3-3F6F21F20772}" type="presOf" srcId="{1C45FCE0-1338-4298-AA7E-547DD83071E4}" destId="{04ACAAFF-90AA-4D3E-988C-D7A6FD5AF8AF}" srcOrd="0" destOrd="0" presId="urn:microsoft.com/office/officeart/2005/8/layout/orgChart1"/>
    <dgm:cxn modelId="{3C77FBB3-AEE4-4D96-A334-5A42B948A4AE}" type="presOf" srcId="{F8A19688-CF8A-40DB-B03E-657E54545B76}" destId="{DB2F4C91-928B-4A4C-A552-5AA6C69A675A}" srcOrd="1" destOrd="0" presId="urn:microsoft.com/office/officeart/2005/8/layout/orgChart1"/>
    <dgm:cxn modelId="{44BB0522-7840-42D7-82D2-886163037AE4}" srcId="{656CD405-4EE7-4DA0-AF5E-9307915308B0}" destId="{0821A698-34EE-4115-BB88-7AFA2502FCE2}" srcOrd="1" destOrd="0" parTransId="{612F6FF0-0982-4189-A418-AB115DA81B8F}" sibTransId="{F5842A12-B36B-418B-9CB9-74FAB86ADE93}"/>
    <dgm:cxn modelId="{88027653-FC23-49D5-A4BE-8DF14F7CD62E}" type="presOf" srcId="{18624004-569F-499B-BF97-C301A5023460}" destId="{6B549C96-07A5-446C-BE49-65B9AEB886FB}" srcOrd="0" destOrd="0" presId="urn:microsoft.com/office/officeart/2005/8/layout/orgChart1"/>
    <dgm:cxn modelId="{25F5D62C-560F-48C4-82B1-C46ED90E5433}" type="presOf" srcId="{113A56B4-B624-499C-93CF-0F827D6ADE4F}" destId="{CFE78971-DF05-4AD0-8DBE-87DEC01DA6DE}" srcOrd="0" destOrd="0" presId="urn:microsoft.com/office/officeart/2005/8/layout/orgChart1"/>
    <dgm:cxn modelId="{035D2F71-1BE4-4012-9561-EB0BBCEE8AE4}" srcId="{656CD405-4EE7-4DA0-AF5E-9307915308B0}" destId="{D8FD5CD4-221C-4727-B515-1A902B4F9674}" srcOrd="0" destOrd="0" parTransId="{68218C56-31E8-45E3-BC04-7E73FC858D87}" sibTransId="{1A9F3BC6-E062-4AB8-A295-6F70066C483F}"/>
    <dgm:cxn modelId="{F29213AC-4AE1-48C6-9055-690851AA104B}" type="presOf" srcId="{9ECD5510-A2D8-4A32-8BC6-50CBBFD966B0}" destId="{5219D3A8-CE1F-47A2-B1C0-71C6AE1B61A2}" srcOrd="0" destOrd="0" presId="urn:microsoft.com/office/officeart/2005/8/layout/orgChart1"/>
    <dgm:cxn modelId="{031A34B2-8A88-407A-B2CA-2C4BEBB9BB5E}" type="presOf" srcId="{DD75DE43-3609-4BB5-AEC0-52577A946F45}" destId="{A3ABCBF3-17FE-4519-B14A-A9E8F5589267}" srcOrd="0" destOrd="0" presId="urn:microsoft.com/office/officeart/2005/8/layout/orgChart1"/>
    <dgm:cxn modelId="{FE416D92-3D57-47DA-A9AB-4E9C7F92BB30}" srcId="{B99DAD8F-BBFE-4C18-97A2-197578BE968C}" destId="{113A56B4-B624-499C-93CF-0F827D6ADE4F}" srcOrd="0" destOrd="0" parTransId="{18624004-569F-499B-BF97-C301A5023460}" sibTransId="{7A3A7708-325F-476E-96C0-D95975131DD8}"/>
    <dgm:cxn modelId="{5DBB4B8E-4862-47D2-8839-FFB2C7C07129}" type="presOf" srcId="{D8FD5CD4-221C-4727-B515-1A902B4F9674}" destId="{00DC287A-678E-48C4-9D67-3271C485CF1F}" srcOrd="1" destOrd="0" presId="urn:microsoft.com/office/officeart/2005/8/layout/orgChart1"/>
    <dgm:cxn modelId="{6664881B-2807-41CB-B86B-8F2AB73C7EC0}" srcId="{FA4ADBA3-F488-421D-9AB6-2D1AFC84AEB2}" destId="{9ECD5510-A2D8-4A32-8BC6-50CBBFD966B0}" srcOrd="1" destOrd="0" parTransId="{1FD69D21-9E8B-4D30-908A-BF14A30C8092}" sibTransId="{0B51600B-A472-4E06-AA0A-85AB86257AAF}"/>
    <dgm:cxn modelId="{449696A5-04C8-493C-982E-71629A2CF4D9}" type="presOf" srcId="{0821A698-34EE-4115-BB88-7AFA2502FCE2}" destId="{9248ADEC-0F1F-40B3-8554-FE99B368EDCF}" srcOrd="0" destOrd="0" presId="urn:microsoft.com/office/officeart/2005/8/layout/orgChart1"/>
    <dgm:cxn modelId="{9F6ECF43-C408-4250-9E49-70566D0A70C8}" type="presOf" srcId="{B99DAD8F-BBFE-4C18-97A2-197578BE968C}" destId="{48B9CBE8-6F8B-409B-9241-0881F069D9D4}" srcOrd="0" destOrd="0" presId="urn:microsoft.com/office/officeart/2005/8/layout/orgChart1"/>
    <dgm:cxn modelId="{8BF7437A-5926-4554-9475-2F5E154FC3AA}" type="presOf" srcId="{656CD405-4EE7-4DA0-AF5E-9307915308B0}" destId="{4A2DE1BA-8A7B-49B0-BCEB-D193EE3985A9}" srcOrd="0" destOrd="0" presId="urn:microsoft.com/office/officeart/2005/8/layout/orgChart1"/>
    <dgm:cxn modelId="{B7C94D2A-FADF-41B9-B2FD-C4AE8EAF0D33}" type="presOf" srcId="{1FD69D21-9E8B-4D30-908A-BF14A30C8092}" destId="{84CA904B-7015-478C-9B49-C3B7A985C6E3}" srcOrd="0" destOrd="0" presId="urn:microsoft.com/office/officeart/2005/8/layout/orgChart1"/>
    <dgm:cxn modelId="{328FCB62-E7EA-44C3-9F58-49679F67E9B1}" type="presParOf" srcId="{06DC1B26-F7AE-4BF3-B1BD-C4A887D0B3D5}" destId="{F257718C-1480-4B29-87D9-358D461EA6C6}" srcOrd="0" destOrd="0" presId="urn:microsoft.com/office/officeart/2005/8/layout/orgChart1"/>
    <dgm:cxn modelId="{159514B0-EF55-4EA4-9767-9408E588CF0E}" type="presParOf" srcId="{F257718C-1480-4B29-87D9-358D461EA6C6}" destId="{8D51D1D7-2338-4792-819F-04800EC223D6}" srcOrd="0" destOrd="0" presId="urn:microsoft.com/office/officeart/2005/8/layout/orgChart1"/>
    <dgm:cxn modelId="{FB4C5A28-BE33-4C16-9E0F-B52C395786E4}" type="presParOf" srcId="{8D51D1D7-2338-4792-819F-04800EC223D6}" destId="{4A2DE1BA-8A7B-49B0-BCEB-D193EE3985A9}" srcOrd="0" destOrd="0" presId="urn:microsoft.com/office/officeart/2005/8/layout/orgChart1"/>
    <dgm:cxn modelId="{B7071D19-F2EF-455C-83EB-7E772208359F}" type="presParOf" srcId="{8D51D1D7-2338-4792-819F-04800EC223D6}" destId="{853E8EF2-0B1F-4B77-A55A-07348C7BF8B3}" srcOrd="1" destOrd="0" presId="urn:microsoft.com/office/officeart/2005/8/layout/orgChart1"/>
    <dgm:cxn modelId="{B802209E-A7C0-49D2-A6B7-B89DA0160FEC}" type="presParOf" srcId="{F257718C-1480-4B29-87D9-358D461EA6C6}" destId="{A71AFC74-CFCB-48BA-B2DA-D48A3308CBEA}" srcOrd="1" destOrd="0" presId="urn:microsoft.com/office/officeart/2005/8/layout/orgChart1"/>
    <dgm:cxn modelId="{F3D2B26F-A201-4E4A-BB99-7CDD225FDD56}" type="presParOf" srcId="{A71AFC74-CFCB-48BA-B2DA-D48A3308CBEA}" destId="{5F82D583-5803-430B-98C1-AC9B73DE6752}" srcOrd="0" destOrd="0" presId="urn:microsoft.com/office/officeart/2005/8/layout/orgChart1"/>
    <dgm:cxn modelId="{D33559C8-1A1A-4878-9133-49959BF32985}" type="presParOf" srcId="{A71AFC74-CFCB-48BA-B2DA-D48A3308CBEA}" destId="{B32AB011-9983-44D8-AA5D-FD4D5B2A3CBB}" srcOrd="1" destOrd="0" presId="urn:microsoft.com/office/officeart/2005/8/layout/orgChart1"/>
    <dgm:cxn modelId="{6A1BC0E7-6BF5-465B-8C95-3F688768DF22}" type="presParOf" srcId="{B32AB011-9983-44D8-AA5D-FD4D5B2A3CBB}" destId="{BA483C20-C752-445E-93FC-9C7CE1B0AE55}" srcOrd="0" destOrd="0" presId="urn:microsoft.com/office/officeart/2005/8/layout/orgChart1"/>
    <dgm:cxn modelId="{833A276C-0745-47FE-8A00-A7F65E2110C7}" type="presParOf" srcId="{BA483C20-C752-445E-93FC-9C7CE1B0AE55}" destId="{FDE18B5B-744E-4B67-90FE-ACE4771CD4CD}" srcOrd="0" destOrd="0" presId="urn:microsoft.com/office/officeart/2005/8/layout/orgChart1"/>
    <dgm:cxn modelId="{EF9179E6-E04A-491B-8639-4EC0EB4E5ABD}" type="presParOf" srcId="{BA483C20-C752-445E-93FC-9C7CE1B0AE55}" destId="{DE631A34-93AE-4690-8670-FAE3C12672E3}" srcOrd="1" destOrd="0" presId="urn:microsoft.com/office/officeart/2005/8/layout/orgChart1"/>
    <dgm:cxn modelId="{4BFC50D7-7D48-427B-86AA-5C29B0F37588}" type="presParOf" srcId="{B32AB011-9983-44D8-AA5D-FD4D5B2A3CBB}" destId="{BAA7B159-F085-4430-BE1E-F1E55ED613E1}" srcOrd="1" destOrd="0" presId="urn:microsoft.com/office/officeart/2005/8/layout/orgChart1"/>
    <dgm:cxn modelId="{1630AE0C-7D69-40FE-BD92-3778DDA240D9}" type="presParOf" srcId="{BAA7B159-F085-4430-BE1E-F1E55ED613E1}" destId="{67AF0FF4-CD8E-4E74-BD50-903370FB915C}" srcOrd="0" destOrd="0" presId="urn:microsoft.com/office/officeart/2005/8/layout/orgChart1"/>
    <dgm:cxn modelId="{9D65C40D-5F65-4897-8912-93E4EA78246F}" type="presParOf" srcId="{BAA7B159-F085-4430-BE1E-F1E55ED613E1}" destId="{3515725E-AB0F-4E6F-AAD4-802D4E6293E3}" srcOrd="1" destOrd="0" presId="urn:microsoft.com/office/officeart/2005/8/layout/orgChart1"/>
    <dgm:cxn modelId="{32FA64FE-D696-4C10-AC18-8E479C8423FB}" type="presParOf" srcId="{3515725E-AB0F-4E6F-AAD4-802D4E6293E3}" destId="{39A15E48-5E62-44B2-8FBB-C1FFD60F5866}" srcOrd="0" destOrd="0" presId="urn:microsoft.com/office/officeart/2005/8/layout/orgChart1"/>
    <dgm:cxn modelId="{002A1089-52EF-46BF-B12E-28069A301661}" type="presParOf" srcId="{39A15E48-5E62-44B2-8FBB-C1FFD60F5866}" destId="{48B9CBE8-6F8B-409B-9241-0881F069D9D4}" srcOrd="0" destOrd="0" presId="urn:microsoft.com/office/officeart/2005/8/layout/orgChart1"/>
    <dgm:cxn modelId="{6A4418EF-D846-4B36-97BF-F27EAE8BBF01}" type="presParOf" srcId="{39A15E48-5E62-44B2-8FBB-C1FFD60F5866}" destId="{01AA4FFA-841F-4898-BC70-5E671EF4A857}" srcOrd="1" destOrd="0" presId="urn:microsoft.com/office/officeart/2005/8/layout/orgChart1"/>
    <dgm:cxn modelId="{6A511260-6141-4EEA-847B-7A4ABAA83B7C}" type="presParOf" srcId="{3515725E-AB0F-4E6F-AAD4-802D4E6293E3}" destId="{9245B1DA-78D7-4E60-A944-3A945310C0B6}" srcOrd="1" destOrd="0" presId="urn:microsoft.com/office/officeart/2005/8/layout/orgChart1"/>
    <dgm:cxn modelId="{ADBBA87B-39C4-4E07-A812-D77D774D8E89}" type="presParOf" srcId="{9245B1DA-78D7-4E60-A944-3A945310C0B6}" destId="{6B549C96-07A5-446C-BE49-65B9AEB886FB}" srcOrd="0" destOrd="0" presId="urn:microsoft.com/office/officeart/2005/8/layout/orgChart1"/>
    <dgm:cxn modelId="{CD56AC36-1340-4B2C-ACE7-A6F5587B8674}" type="presParOf" srcId="{9245B1DA-78D7-4E60-A944-3A945310C0B6}" destId="{AE5E51DF-F3B4-4101-B3E9-FBC2BD99E935}" srcOrd="1" destOrd="0" presId="urn:microsoft.com/office/officeart/2005/8/layout/orgChart1"/>
    <dgm:cxn modelId="{66E6497F-3585-430E-AB74-F850806C89ED}" type="presParOf" srcId="{AE5E51DF-F3B4-4101-B3E9-FBC2BD99E935}" destId="{CA05972F-3090-443E-A6BD-F49682BC5C42}" srcOrd="0" destOrd="0" presId="urn:microsoft.com/office/officeart/2005/8/layout/orgChart1"/>
    <dgm:cxn modelId="{EC730878-CA4C-4B55-8ABE-70E6557343EA}" type="presParOf" srcId="{CA05972F-3090-443E-A6BD-F49682BC5C42}" destId="{CFE78971-DF05-4AD0-8DBE-87DEC01DA6DE}" srcOrd="0" destOrd="0" presId="urn:microsoft.com/office/officeart/2005/8/layout/orgChart1"/>
    <dgm:cxn modelId="{B9D93253-98E6-47B8-B875-40E4E1410B8F}" type="presParOf" srcId="{CA05972F-3090-443E-A6BD-F49682BC5C42}" destId="{67189793-237E-4412-93E3-816D5D50C66D}" srcOrd="1" destOrd="0" presId="urn:microsoft.com/office/officeart/2005/8/layout/orgChart1"/>
    <dgm:cxn modelId="{D16AC9B9-6BD8-464F-88C1-8D702EC5ED26}" type="presParOf" srcId="{AE5E51DF-F3B4-4101-B3E9-FBC2BD99E935}" destId="{9DB5FF71-8B7C-498B-AA44-349AC2F5D9FD}" srcOrd="1" destOrd="0" presId="urn:microsoft.com/office/officeart/2005/8/layout/orgChart1"/>
    <dgm:cxn modelId="{CC883F06-28B8-4701-A813-717EBF1780D7}" type="presParOf" srcId="{9DB5FF71-8B7C-498B-AA44-349AC2F5D9FD}" destId="{04ACAAFF-90AA-4D3E-988C-D7A6FD5AF8AF}" srcOrd="0" destOrd="0" presId="urn:microsoft.com/office/officeart/2005/8/layout/orgChart1"/>
    <dgm:cxn modelId="{BC091346-AF57-4EE0-B837-C6A231681451}" type="presParOf" srcId="{9DB5FF71-8B7C-498B-AA44-349AC2F5D9FD}" destId="{469B95C7-341F-47EB-82BD-F1A8FF474325}" srcOrd="1" destOrd="0" presId="urn:microsoft.com/office/officeart/2005/8/layout/orgChart1"/>
    <dgm:cxn modelId="{0AF6F591-00B0-49A2-8831-10A52BB40E8B}" type="presParOf" srcId="{469B95C7-341F-47EB-82BD-F1A8FF474325}" destId="{28F9E803-FB76-47DB-A814-613FF3CE98A0}" srcOrd="0" destOrd="0" presId="urn:microsoft.com/office/officeart/2005/8/layout/orgChart1"/>
    <dgm:cxn modelId="{7C9E1481-B2D2-4FDB-AE7A-AF268755CAA1}" type="presParOf" srcId="{28F9E803-FB76-47DB-A814-613FF3CE98A0}" destId="{3274B5F8-6408-4ABC-B683-E0FDA3370DDD}" srcOrd="0" destOrd="0" presId="urn:microsoft.com/office/officeart/2005/8/layout/orgChart1"/>
    <dgm:cxn modelId="{FEB8B0F5-C42E-4B8A-A678-9A159CE0A39A}" type="presParOf" srcId="{28F9E803-FB76-47DB-A814-613FF3CE98A0}" destId="{0BB5836D-BD08-4727-AA8C-C5ADA589649C}" srcOrd="1" destOrd="0" presId="urn:microsoft.com/office/officeart/2005/8/layout/orgChart1"/>
    <dgm:cxn modelId="{4B9A9A4F-F052-4793-B496-D44379FFAB17}" type="presParOf" srcId="{469B95C7-341F-47EB-82BD-F1A8FF474325}" destId="{9BAF5E3E-8F76-438A-BD98-DEDD4DF7C710}" srcOrd="1" destOrd="0" presId="urn:microsoft.com/office/officeart/2005/8/layout/orgChart1"/>
    <dgm:cxn modelId="{3EB6AD49-710D-4569-AB77-5B4F776D5BB3}" type="presParOf" srcId="{469B95C7-341F-47EB-82BD-F1A8FF474325}" destId="{374FD097-9831-470C-8D66-72503E933EDE}" srcOrd="2" destOrd="0" presId="urn:microsoft.com/office/officeart/2005/8/layout/orgChart1"/>
    <dgm:cxn modelId="{5D769AB9-CD1C-458F-8A77-C64D9F0E261C}" type="presParOf" srcId="{AE5E51DF-F3B4-4101-B3E9-FBC2BD99E935}" destId="{6AFBB2D4-9819-422F-AD2A-6F607A8864FA}" srcOrd="2" destOrd="0" presId="urn:microsoft.com/office/officeart/2005/8/layout/orgChart1"/>
    <dgm:cxn modelId="{CE53D3CA-EB7E-45BE-A755-24AE4DB6D7C0}" type="presParOf" srcId="{3515725E-AB0F-4E6F-AAD4-802D4E6293E3}" destId="{0C67B026-0C12-4D8D-9A93-51B2886F4E97}" srcOrd="2" destOrd="0" presId="urn:microsoft.com/office/officeart/2005/8/layout/orgChart1"/>
    <dgm:cxn modelId="{2174708C-AECD-4F9F-8ED6-15D630BE3671}" type="presParOf" srcId="{B32AB011-9983-44D8-AA5D-FD4D5B2A3CBB}" destId="{F5333B39-58BB-4B3A-B7BF-F2049F1612C8}" srcOrd="2" destOrd="0" presId="urn:microsoft.com/office/officeart/2005/8/layout/orgChart1"/>
    <dgm:cxn modelId="{C09E969B-C1BB-41F3-83D6-874B4DEE5483}" type="presParOf" srcId="{A71AFC74-CFCB-48BA-B2DA-D48A3308CBEA}" destId="{3337E5D7-5FB8-452D-B86F-0FC4DD6BA18A}" srcOrd="2" destOrd="0" presId="urn:microsoft.com/office/officeart/2005/8/layout/orgChart1"/>
    <dgm:cxn modelId="{7AC48B0D-3C69-4954-AF08-868CE04FC37C}" type="presParOf" srcId="{A71AFC74-CFCB-48BA-B2DA-D48A3308CBEA}" destId="{B408480D-EF1F-4316-B380-A00DB94910DC}" srcOrd="3" destOrd="0" presId="urn:microsoft.com/office/officeart/2005/8/layout/orgChart1"/>
    <dgm:cxn modelId="{4D492408-9D39-4BD3-B295-0F16FB2D0EC1}" type="presParOf" srcId="{B408480D-EF1F-4316-B380-A00DB94910DC}" destId="{4A0ABB11-4BD3-4CF2-B6D3-00084A944708}" srcOrd="0" destOrd="0" presId="urn:microsoft.com/office/officeart/2005/8/layout/orgChart1"/>
    <dgm:cxn modelId="{71C385BE-7C22-49FB-B271-4D2808FCF4C5}" type="presParOf" srcId="{4A0ABB11-4BD3-4CF2-B6D3-00084A944708}" destId="{3A576647-3601-40AB-8183-EC21D1FF9FF1}" srcOrd="0" destOrd="0" presId="urn:microsoft.com/office/officeart/2005/8/layout/orgChart1"/>
    <dgm:cxn modelId="{6A1E02C1-B15C-42BF-B069-F8E753728187}" type="presParOf" srcId="{4A0ABB11-4BD3-4CF2-B6D3-00084A944708}" destId="{DB2F4C91-928B-4A4C-A552-5AA6C69A675A}" srcOrd="1" destOrd="0" presId="urn:microsoft.com/office/officeart/2005/8/layout/orgChart1"/>
    <dgm:cxn modelId="{673088D1-6B37-4657-A652-300D6754D80C}" type="presParOf" srcId="{B408480D-EF1F-4316-B380-A00DB94910DC}" destId="{946D02EA-5773-4074-9574-ACE76E603E5E}" srcOrd="1" destOrd="0" presId="urn:microsoft.com/office/officeart/2005/8/layout/orgChart1"/>
    <dgm:cxn modelId="{284E880A-2058-4BC4-8487-D420CD16E26F}" type="presParOf" srcId="{946D02EA-5773-4074-9574-ACE76E603E5E}" destId="{C0AE5A89-32CA-4B0C-955E-D06180C58AE2}" srcOrd="0" destOrd="0" presId="urn:microsoft.com/office/officeart/2005/8/layout/orgChart1"/>
    <dgm:cxn modelId="{9F93DAF3-76D2-4402-AB2C-360D92EF6396}" type="presParOf" srcId="{946D02EA-5773-4074-9574-ACE76E603E5E}" destId="{93F4E85F-F59E-45DD-82E2-AA709CEEE154}" srcOrd="1" destOrd="0" presId="urn:microsoft.com/office/officeart/2005/8/layout/orgChart1"/>
    <dgm:cxn modelId="{E585B02C-5366-4D70-AC25-28AEC01835B0}" type="presParOf" srcId="{93F4E85F-F59E-45DD-82E2-AA709CEEE154}" destId="{1A9AAEF6-3B5D-47C4-9784-8DD493E77047}" srcOrd="0" destOrd="0" presId="urn:microsoft.com/office/officeart/2005/8/layout/orgChart1"/>
    <dgm:cxn modelId="{C76A673A-0AD0-4272-A5D2-93B12D34CC14}" type="presParOf" srcId="{1A9AAEF6-3B5D-47C4-9784-8DD493E77047}" destId="{26C901EA-FC3A-4EE0-9989-F63AE80FAFA7}" srcOrd="0" destOrd="0" presId="urn:microsoft.com/office/officeart/2005/8/layout/orgChart1"/>
    <dgm:cxn modelId="{C82B82DE-92FE-43CA-AB6D-22DEC3AC921E}" type="presParOf" srcId="{1A9AAEF6-3B5D-47C4-9784-8DD493E77047}" destId="{C6EA88C5-10EE-4291-8D0B-128B46C15016}" srcOrd="1" destOrd="0" presId="urn:microsoft.com/office/officeart/2005/8/layout/orgChart1"/>
    <dgm:cxn modelId="{3AE96A63-8615-49D3-B133-D9B8A61934F4}" type="presParOf" srcId="{93F4E85F-F59E-45DD-82E2-AA709CEEE154}" destId="{6F750A97-2A6A-4DE4-B60B-37898CDD6D44}" srcOrd="1" destOrd="0" presId="urn:microsoft.com/office/officeart/2005/8/layout/orgChart1"/>
    <dgm:cxn modelId="{A3F62DC7-73C0-49FF-AB85-A0673E0B0769}" type="presParOf" srcId="{6F750A97-2A6A-4DE4-B60B-37898CDD6D44}" destId="{84CA904B-7015-478C-9B49-C3B7A985C6E3}" srcOrd="0" destOrd="0" presId="urn:microsoft.com/office/officeart/2005/8/layout/orgChart1"/>
    <dgm:cxn modelId="{C3728028-7F56-48CA-86A1-13102DC7A519}" type="presParOf" srcId="{6F750A97-2A6A-4DE4-B60B-37898CDD6D44}" destId="{7CCAE080-DB58-4755-A58A-B6CD7BCE80C5}" srcOrd="1" destOrd="0" presId="urn:microsoft.com/office/officeart/2005/8/layout/orgChart1"/>
    <dgm:cxn modelId="{CBF50B49-CDAC-43E4-A59A-C386FA94F869}" type="presParOf" srcId="{7CCAE080-DB58-4755-A58A-B6CD7BCE80C5}" destId="{0445688B-4C38-4B15-BB2C-9A80BE447226}" srcOrd="0" destOrd="0" presId="urn:microsoft.com/office/officeart/2005/8/layout/orgChart1"/>
    <dgm:cxn modelId="{3A2F41F2-9E2E-42B0-9F70-60DC932DBA0B}" type="presParOf" srcId="{0445688B-4C38-4B15-BB2C-9A80BE447226}" destId="{5219D3A8-CE1F-47A2-B1C0-71C6AE1B61A2}" srcOrd="0" destOrd="0" presId="urn:microsoft.com/office/officeart/2005/8/layout/orgChart1"/>
    <dgm:cxn modelId="{1E65C6A9-1BF1-473C-A8B4-25742C7EFBB9}" type="presParOf" srcId="{0445688B-4C38-4B15-BB2C-9A80BE447226}" destId="{560A3118-F098-456B-83CC-143FCBFC79C3}" srcOrd="1" destOrd="0" presId="urn:microsoft.com/office/officeart/2005/8/layout/orgChart1"/>
    <dgm:cxn modelId="{8E1E8864-FCFD-4AD0-951E-23F172A550FE}" type="presParOf" srcId="{7CCAE080-DB58-4755-A58A-B6CD7BCE80C5}" destId="{935538DC-A047-43B5-B612-0A170D6F9F55}" srcOrd="1" destOrd="0" presId="urn:microsoft.com/office/officeart/2005/8/layout/orgChart1"/>
    <dgm:cxn modelId="{97C488CC-62F6-49E1-BF86-AA3DF9A117A9}" type="presParOf" srcId="{935538DC-A047-43B5-B612-0A170D6F9F55}" destId="{6AB6436E-3A9E-42F2-B908-8C87E7B21AD2}" srcOrd="0" destOrd="0" presId="urn:microsoft.com/office/officeart/2005/8/layout/orgChart1"/>
    <dgm:cxn modelId="{460CD023-6403-4E00-B77C-B06B7F6D2951}" type="presParOf" srcId="{935538DC-A047-43B5-B612-0A170D6F9F55}" destId="{32068AD4-8723-454E-8461-93183B7E2864}" srcOrd="1" destOrd="0" presId="urn:microsoft.com/office/officeart/2005/8/layout/orgChart1"/>
    <dgm:cxn modelId="{00357DF5-1F4C-4C69-A93D-69456C50F9A2}" type="presParOf" srcId="{32068AD4-8723-454E-8461-93183B7E2864}" destId="{4C92ABF1-333B-491C-B135-B46CB0736BDB}" srcOrd="0" destOrd="0" presId="urn:microsoft.com/office/officeart/2005/8/layout/orgChart1"/>
    <dgm:cxn modelId="{D21AFAA7-EAC4-4553-BECA-4A03629A3546}" type="presParOf" srcId="{4C92ABF1-333B-491C-B135-B46CB0736BDB}" destId="{A3ABCBF3-17FE-4519-B14A-A9E8F5589267}" srcOrd="0" destOrd="0" presId="urn:microsoft.com/office/officeart/2005/8/layout/orgChart1"/>
    <dgm:cxn modelId="{BBF1966E-48EF-44FF-95A7-6FA4DD769EBF}" type="presParOf" srcId="{4C92ABF1-333B-491C-B135-B46CB0736BDB}" destId="{53966514-3EC1-49B4-945C-DC8A17DC56F7}" srcOrd="1" destOrd="0" presId="urn:microsoft.com/office/officeart/2005/8/layout/orgChart1"/>
    <dgm:cxn modelId="{F7BDEEAA-C76D-4FEB-93C2-BA8D440E961F}" type="presParOf" srcId="{32068AD4-8723-454E-8461-93183B7E2864}" destId="{1FD81D10-E73F-4EB0-A952-39D3C5AD96DC}" srcOrd="1" destOrd="0" presId="urn:microsoft.com/office/officeart/2005/8/layout/orgChart1"/>
    <dgm:cxn modelId="{43DCD021-EC53-4081-92EA-66FB7862E73C}" type="presParOf" srcId="{32068AD4-8723-454E-8461-93183B7E2864}" destId="{51E04050-760E-44BB-ACB9-614C29BFCCC9}" srcOrd="2" destOrd="0" presId="urn:microsoft.com/office/officeart/2005/8/layout/orgChart1"/>
    <dgm:cxn modelId="{4C41CCDB-1669-4912-886D-AC8FBA19F91E}" type="presParOf" srcId="{935538DC-A047-43B5-B612-0A170D6F9F55}" destId="{68B926B8-E926-47FB-91A6-8B9C7358F5A8}" srcOrd="2" destOrd="0" presId="urn:microsoft.com/office/officeart/2005/8/layout/orgChart1"/>
    <dgm:cxn modelId="{E7B1461C-0E70-4EF6-8E24-BE469926E1E8}" type="presParOf" srcId="{935538DC-A047-43B5-B612-0A170D6F9F55}" destId="{7F5AC2D1-789A-4970-8DBD-8898A9CC5648}" srcOrd="3" destOrd="0" presId="urn:microsoft.com/office/officeart/2005/8/layout/orgChart1"/>
    <dgm:cxn modelId="{8574F9EF-DB74-4CBF-A41E-FE4B7C7BA82C}" type="presParOf" srcId="{7F5AC2D1-789A-4970-8DBD-8898A9CC5648}" destId="{454FFC8A-3A7F-4B81-BCFB-C5E0F71F7830}" srcOrd="0" destOrd="0" presId="urn:microsoft.com/office/officeart/2005/8/layout/orgChart1"/>
    <dgm:cxn modelId="{70778A75-B82F-4319-88F9-E61B8CBF00BE}" type="presParOf" srcId="{454FFC8A-3A7F-4B81-BCFB-C5E0F71F7830}" destId="{24E865D5-6FA4-4FB4-839B-C46623520601}" srcOrd="0" destOrd="0" presId="urn:microsoft.com/office/officeart/2005/8/layout/orgChart1"/>
    <dgm:cxn modelId="{246331F1-770C-4776-9384-FDEE50DB34E5}" type="presParOf" srcId="{454FFC8A-3A7F-4B81-BCFB-C5E0F71F7830}" destId="{20DDEF82-20CD-4701-8487-68181D5824BD}" srcOrd="1" destOrd="0" presId="urn:microsoft.com/office/officeart/2005/8/layout/orgChart1"/>
    <dgm:cxn modelId="{48580575-BA74-4274-A032-8AB9701DB995}" type="presParOf" srcId="{7F5AC2D1-789A-4970-8DBD-8898A9CC5648}" destId="{022C2EE0-4825-4F54-AB81-430425F93133}" srcOrd="1" destOrd="0" presId="urn:microsoft.com/office/officeart/2005/8/layout/orgChart1"/>
    <dgm:cxn modelId="{10BDDDF5-33E4-445A-B037-430BC25017C7}" type="presParOf" srcId="{7F5AC2D1-789A-4970-8DBD-8898A9CC5648}" destId="{EF006D0F-B642-44EE-A095-B4C2E86EA16D}" srcOrd="2" destOrd="0" presId="urn:microsoft.com/office/officeart/2005/8/layout/orgChart1"/>
    <dgm:cxn modelId="{07192F54-DA5D-4532-996B-B843331EC8B0}" type="presParOf" srcId="{7CCAE080-DB58-4755-A58A-B6CD7BCE80C5}" destId="{21C89C01-4CA8-4E50-8B6F-91B01AAC7C19}" srcOrd="2" destOrd="0" presId="urn:microsoft.com/office/officeart/2005/8/layout/orgChart1"/>
    <dgm:cxn modelId="{95C33C32-B875-4085-84EF-F9E6E13F3EBA}" type="presParOf" srcId="{93F4E85F-F59E-45DD-82E2-AA709CEEE154}" destId="{337154F8-CE90-45AC-AEE7-2BCFFC11CD81}" srcOrd="2" destOrd="0" presId="urn:microsoft.com/office/officeart/2005/8/layout/orgChart1"/>
    <dgm:cxn modelId="{74146E78-8DF4-45B3-A78B-B1030AAE5E6C}" type="presParOf" srcId="{337154F8-CE90-45AC-AEE7-2BCFFC11CD81}" destId="{776621E6-B4BC-48D8-A34D-92C7044620FE}" srcOrd="0" destOrd="0" presId="urn:microsoft.com/office/officeart/2005/8/layout/orgChart1"/>
    <dgm:cxn modelId="{02F420F9-5FC6-4087-A6E7-77A62E5BD76C}" type="presParOf" srcId="{337154F8-CE90-45AC-AEE7-2BCFFC11CD81}" destId="{7D1B1E27-FC79-40A1-971A-AC833629A4D8}" srcOrd="1" destOrd="0" presId="urn:microsoft.com/office/officeart/2005/8/layout/orgChart1"/>
    <dgm:cxn modelId="{AA083738-18B2-4819-ABFC-07FDA79BAA9E}" type="presParOf" srcId="{7D1B1E27-FC79-40A1-971A-AC833629A4D8}" destId="{7995A20F-BC4E-486E-A3EA-B7131685EC01}" srcOrd="0" destOrd="0" presId="urn:microsoft.com/office/officeart/2005/8/layout/orgChart1"/>
    <dgm:cxn modelId="{D7DFADE1-C697-4A1F-8955-169DCE54988B}" type="presParOf" srcId="{7995A20F-BC4E-486E-A3EA-B7131685EC01}" destId="{7F4DEE4B-E939-4FE7-8E63-500C7335858B}" srcOrd="0" destOrd="0" presId="urn:microsoft.com/office/officeart/2005/8/layout/orgChart1"/>
    <dgm:cxn modelId="{9171E54C-6A4B-477C-BD7D-5610FE011414}" type="presParOf" srcId="{7995A20F-BC4E-486E-A3EA-B7131685EC01}" destId="{2A547950-9E79-4EDE-AD52-C43388AA9C5A}" srcOrd="1" destOrd="0" presId="urn:microsoft.com/office/officeart/2005/8/layout/orgChart1"/>
    <dgm:cxn modelId="{3C0D1160-AE51-4647-95F5-D4AC708BF85C}" type="presParOf" srcId="{7D1B1E27-FC79-40A1-971A-AC833629A4D8}" destId="{61D39ED6-D3C5-4B3D-9B0E-00706D638CEE}" srcOrd="1" destOrd="0" presId="urn:microsoft.com/office/officeart/2005/8/layout/orgChart1"/>
    <dgm:cxn modelId="{8DEB17EA-E085-4CE3-9606-6F5BA52BDC78}" type="presParOf" srcId="{7D1B1E27-FC79-40A1-971A-AC833629A4D8}" destId="{D8F96FDD-6FF5-43BD-B1CB-6390B05645D9}" srcOrd="2" destOrd="0" presId="urn:microsoft.com/office/officeart/2005/8/layout/orgChart1"/>
    <dgm:cxn modelId="{1CB97B80-2B67-4705-8E03-CE9487924FA0}" type="presParOf" srcId="{B408480D-EF1F-4316-B380-A00DB94910DC}" destId="{5FE85636-9A64-4446-A30C-8B1E1B311541}" srcOrd="2" destOrd="0" presId="urn:microsoft.com/office/officeart/2005/8/layout/orgChart1"/>
    <dgm:cxn modelId="{DCB89A82-BD46-404B-9F85-A11986A51887}" type="presParOf" srcId="{F257718C-1480-4B29-87D9-358D461EA6C6}" destId="{FCC3E1E3-57B6-4E1A-8259-2DF70ED38447}" srcOrd="2" destOrd="0" presId="urn:microsoft.com/office/officeart/2005/8/layout/orgChart1"/>
    <dgm:cxn modelId="{7F0DD6FA-3F26-4684-AC9B-0B97CFD0DFC7}" type="presParOf" srcId="{FCC3E1E3-57B6-4E1A-8259-2DF70ED38447}" destId="{40B0E53A-7245-4B00-A698-1381B09A0C8A}" srcOrd="0" destOrd="0" presId="urn:microsoft.com/office/officeart/2005/8/layout/orgChart1"/>
    <dgm:cxn modelId="{D45AE151-7362-4D43-B13F-D3F56542A758}" type="presParOf" srcId="{FCC3E1E3-57B6-4E1A-8259-2DF70ED38447}" destId="{5D7E5E55-CB86-4DD1-B479-076F3E4DE62C}" srcOrd="1" destOrd="0" presId="urn:microsoft.com/office/officeart/2005/8/layout/orgChart1"/>
    <dgm:cxn modelId="{DC71171A-204B-4768-B175-998B239EBF84}" type="presParOf" srcId="{5D7E5E55-CB86-4DD1-B479-076F3E4DE62C}" destId="{E0921F63-7E4A-4104-B6B9-F04781ECBC39}" srcOrd="0" destOrd="0" presId="urn:microsoft.com/office/officeart/2005/8/layout/orgChart1"/>
    <dgm:cxn modelId="{974AB414-A1A9-4CF8-BF3A-5D375070D5A6}" type="presParOf" srcId="{E0921F63-7E4A-4104-B6B9-F04781ECBC39}" destId="{B86CF0BE-652F-42B6-B892-A469A1BFE46B}" srcOrd="0" destOrd="0" presId="urn:microsoft.com/office/officeart/2005/8/layout/orgChart1"/>
    <dgm:cxn modelId="{84BD59DA-1245-42A7-A4A9-308F32ECAC92}" type="presParOf" srcId="{E0921F63-7E4A-4104-B6B9-F04781ECBC39}" destId="{00DC287A-678E-48C4-9D67-3271C485CF1F}" srcOrd="1" destOrd="0" presId="urn:microsoft.com/office/officeart/2005/8/layout/orgChart1"/>
    <dgm:cxn modelId="{9602A8A1-41DB-4016-B750-9F42F3618D39}" type="presParOf" srcId="{5D7E5E55-CB86-4DD1-B479-076F3E4DE62C}" destId="{F23103DC-AA8D-4846-B237-D21CE6E7A7A5}" srcOrd="1" destOrd="0" presId="urn:microsoft.com/office/officeart/2005/8/layout/orgChart1"/>
    <dgm:cxn modelId="{2424D427-9160-478A-8DF1-DF8F471DBF55}" type="presParOf" srcId="{5D7E5E55-CB86-4DD1-B479-076F3E4DE62C}" destId="{45E0C0D9-AD72-4B4F-8A20-E0B2C4DF99E3}" srcOrd="2" destOrd="0" presId="urn:microsoft.com/office/officeart/2005/8/layout/orgChart1"/>
    <dgm:cxn modelId="{4A1D6954-81DB-4BC7-AE76-BA8782618CEF}" type="presParOf" srcId="{FCC3E1E3-57B6-4E1A-8259-2DF70ED38447}" destId="{70BEC84B-2DC4-426B-B69A-573191C898DC}" srcOrd="2" destOrd="0" presId="urn:microsoft.com/office/officeart/2005/8/layout/orgChart1"/>
    <dgm:cxn modelId="{3F989EB0-C2A0-4411-B362-B89C39A6B90B}" type="presParOf" srcId="{FCC3E1E3-57B6-4E1A-8259-2DF70ED38447}" destId="{485E9D74-7948-4A8B-B42B-B8AF04CCB7E7}" srcOrd="3" destOrd="0" presId="urn:microsoft.com/office/officeart/2005/8/layout/orgChart1"/>
    <dgm:cxn modelId="{5BDD13A5-88E8-406A-868E-B5F35CE71688}" type="presParOf" srcId="{485E9D74-7948-4A8B-B42B-B8AF04CCB7E7}" destId="{52CF8166-492C-4762-81C6-77001B638D7A}" srcOrd="0" destOrd="0" presId="urn:microsoft.com/office/officeart/2005/8/layout/orgChart1"/>
    <dgm:cxn modelId="{AF9F53D2-3E53-46F2-A73E-3920CFB143E7}" type="presParOf" srcId="{52CF8166-492C-4762-81C6-77001B638D7A}" destId="{9248ADEC-0F1F-40B3-8554-FE99B368EDCF}" srcOrd="0" destOrd="0" presId="urn:microsoft.com/office/officeart/2005/8/layout/orgChart1"/>
    <dgm:cxn modelId="{8433F9C7-6B08-49D8-A10E-A3610735DA36}" type="presParOf" srcId="{52CF8166-492C-4762-81C6-77001B638D7A}" destId="{87DF54A3-415B-483E-9878-64782E58CF67}" srcOrd="1" destOrd="0" presId="urn:microsoft.com/office/officeart/2005/8/layout/orgChart1"/>
    <dgm:cxn modelId="{6EC836E6-AA4A-4A5B-8B01-A88499A327C1}" type="presParOf" srcId="{485E9D74-7948-4A8B-B42B-B8AF04CCB7E7}" destId="{DA4A9E21-5D4D-4558-8ADF-885288E0DAF9}" srcOrd="1" destOrd="0" presId="urn:microsoft.com/office/officeart/2005/8/layout/orgChart1"/>
    <dgm:cxn modelId="{328430D2-0F2D-4C4D-B644-B0604DA9CBE1}" type="presParOf" srcId="{485E9D74-7948-4A8B-B42B-B8AF04CCB7E7}" destId="{4C41EDB3-EBDA-4E02-90C0-D95947A1082A}"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0BEC84B-2DC4-426B-B69A-573191C898DC}">
      <dsp:nvSpPr>
        <dsp:cNvPr id="0" name=""/>
        <dsp:cNvSpPr/>
      </dsp:nvSpPr>
      <dsp:spPr>
        <a:xfrm>
          <a:off x="2608669" y="494054"/>
          <a:ext cx="103234" cy="452267"/>
        </a:xfrm>
        <a:custGeom>
          <a:avLst/>
          <a:gdLst/>
          <a:ahLst/>
          <a:cxnLst/>
          <a:rect l="0" t="0" r="0" b="0"/>
          <a:pathLst>
            <a:path>
              <a:moveTo>
                <a:pt x="0" y="0"/>
              </a:moveTo>
              <a:lnTo>
                <a:pt x="0" y="452267"/>
              </a:lnTo>
              <a:lnTo>
                <a:pt x="103234" y="452267"/>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0B0E53A-7245-4B00-A698-1381B09A0C8A}">
      <dsp:nvSpPr>
        <dsp:cNvPr id="0" name=""/>
        <dsp:cNvSpPr/>
      </dsp:nvSpPr>
      <dsp:spPr>
        <a:xfrm>
          <a:off x="2505434" y="494054"/>
          <a:ext cx="103234" cy="452267"/>
        </a:xfrm>
        <a:custGeom>
          <a:avLst/>
          <a:gdLst/>
          <a:ahLst/>
          <a:cxnLst/>
          <a:rect l="0" t="0" r="0" b="0"/>
          <a:pathLst>
            <a:path>
              <a:moveTo>
                <a:pt x="103234" y="0"/>
              </a:moveTo>
              <a:lnTo>
                <a:pt x="103234" y="452267"/>
              </a:lnTo>
              <a:lnTo>
                <a:pt x="0" y="452267"/>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76621E6-B4BC-48D8-A34D-92C7044620FE}">
      <dsp:nvSpPr>
        <dsp:cNvPr id="0" name=""/>
        <dsp:cNvSpPr/>
      </dsp:nvSpPr>
      <dsp:spPr>
        <a:xfrm>
          <a:off x="3940892" y="2588248"/>
          <a:ext cx="103234" cy="452267"/>
        </a:xfrm>
        <a:custGeom>
          <a:avLst/>
          <a:gdLst/>
          <a:ahLst/>
          <a:cxnLst/>
          <a:rect l="0" t="0" r="0" b="0"/>
          <a:pathLst>
            <a:path>
              <a:moveTo>
                <a:pt x="103234" y="0"/>
              </a:moveTo>
              <a:lnTo>
                <a:pt x="103234" y="452267"/>
              </a:lnTo>
              <a:lnTo>
                <a:pt x="0" y="452267"/>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8B926B8-E926-47FB-91A6-8B9C7358F5A8}">
      <dsp:nvSpPr>
        <dsp:cNvPr id="0" name=""/>
        <dsp:cNvSpPr/>
      </dsp:nvSpPr>
      <dsp:spPr>
        <a:xfrm>
          <a:off x="5278030" y="3984378"/>
          <a:ext cx="103234" cy="452267"/>
        </a:xfrm>
        <a:custGeom>
          <a:avLst/>
          <a:gdLst/>
          <a:ahLst/>
          <a:cxnLst/>
          <a:rect l="0" t="0" r="0" b="0"/>
          <a:pathLst>
            <a:path>
              <a:moveTo>
                <a:pt x="0" y="0"/>
              </a:moveTo>
              <a:lnTo>
                <a:pt x="0" y="452267"/>
              </a:lnTo>
              <a:lnTo>
                <a:pt x="103234" y="452267"/>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AB6436E-3A9E-42F2-B908-8C87E7B21AD2}">
      <dsp:nvSpPr>
        <dsp:cNvPr id="0" name=""/>
        <dsp:cNvSpPr/>
      </dsp:nvSpPr>
      <dsp:spPr>
        <a:xfrm>
          <a:off x="5174795" y="3984378"/>
          <a:ext cx="103234" cy="452267"/>
        </a:xfrm>
        <a:custGeom>
          <a:avLst/>
          <a:gdLst/>
          <a:ahLst/>
          <a:cxnLst/>
          <a:rect l="0" t="0" r="0" b="0"/>
          <a:pathLst>
            <a:path>
              <a:moveTo>
                <a:pt x="103234" y="0"/>
              </a:moveTo>
              <a:lnTo>
                <a:pt x="103234" y="452267"/>
              </a:lnTo>
              <a:lnTo>
                <a:pt x="0" y="452267"/>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4CA904B-7015-478C-9B49-C3B7A985C6E3}">
      <dsp:nvSpPr>
        <dsp:cNvPr id="0" name=""/>
        <dsp:cNvSpPr/>
      </dsp:nvSpPr>
      <dsp:spPr>
        <a:xfrm>
          <a:off x="4044126" y="2588248"/>
          <a:ext cx="742308" cy="1150332"/>
        </a:xfrm>
        <a:custGeom>
          <a:avLst/>
          <a:gdLst/>
          <a:ahLst/>
          <a:cxnLst/>
          <a:rect l="0" t="0" r="0" b="0"/>
          <a:pathLst>
            <a:path>
              <a:moveTo>
                <a:pt x="0" y="0"/>
              </a:moveTo>
              <a:lnTo>
                <a:pt x="0" y="1150332"/>
              </a:lnTo>
              <a:lnTo>
                <a:pt x="742308" y="1150332"/>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0AE5A89-32CA-4B0C-955E-D06180C58AE2}">
      <dsp:nvSpPr>
        <dsp:cNvPr id="0" name=""/>
        <dsp:cNvSpPr/>
      </dsp:nvSpPr>
      <dsp:spPr>
        <a:xfrm>
          <a:off x="2810223" y="1890184"/>
          <a:ext cx="742308" cy="452267"/>
        </a:xfrm>
        <a:custGeom>
          <a:avLst/>
          <a:gdLst/>
          <a:ahLst/>
          <a:cxnLst/>
          <a:rect l="0" t="0" r="0" b="0"/>
          <a:pathLst>
            <a:path>
              <a:moveTo>
                <a:pt x="0" y="0"/>
              </a:moveTo>
              <a:lnTo>
                <a:pt x="0" y="452267"/>
              </a:lnTo>
              <a:lnTo>
                <a:pt x="742308" y="452267"/>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337E5D7-5FB8-452D-B86F-0FC4DD6BA18A}">
      <dsp:nvSpPr>
        <dsp:cNvPr id="0" name=""/>
        <dsp:cNvSpPr/>
      </dsp:nvSpPr>
      <dsp:spPr>
        <a:xfrm>
          <a:off x="2608669" y="494054"/>
          <a:ext cx="594829" cy="904534"/>
        </a:xfrm>
        <a:custGeom>
          <a:avLst/>
          <a:gdLst/>
          <a:ahLst/>
          <a:cxnLst/>
          <a:rect l="0" t="0" r="0" b="0"/>
          <a:pathLst>
            <a:path>
              <a:moveTo>
                <a:pt x="0" y="0"/>
              </a:moveTo>
              <a:lnTo>
                <a:pt x="0" y="801299"/>
              </a:lnTo>
              <a:lnTo>
                <a:pt x="594829" y="801299"/>
              </a:lnTo>
              <a:lnTo>
                <a:pt x="594829" y="904534"/>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4ACAAFF-90AA-4D3E-988C-D7A6FD5AF8AF}">
      <dsp:nvSpPr>
        <dsp:cNvPr id="0" name=""/>
        <dsp:cNvSpPr/>
      </dsp:nvSpPr>
      <dsp:spPr>
        <a:xfrm>
          <a:off x="1866361" y="3286313"/>
          <a:ext cx="147478" cy="452267"/>
        </a:xfrm>
        <a:custGeom>
          <a:avLst/>
          <a:gdLst/>
          <a:ahLst/>
          <a:cxnLst/>
          <a:rect l="0" t="0" r="0" b="0"/>
          <a:pathLst>
            <a:path>
              <a:moveTo>
                <a:pt x="0" y="0"/>
              </a:moveTo>
              <a:lnTo>
                <a:pt x="0" y="452267"/>
              </a:lnTo>
              <a:lnTo>
                <a:pt x="147478" y="452267"/>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B549C96-07A5-446C-BE49-65B9AEB886FB}">
      <dsp:nvSpPr>
        <dsp:cNvPr id="0" name=""/>
        <dsp:cNvSpPr/>
      </dsp:nvSpPr>
      <dsp:spPr>
        <a:xfrm>
          <a:off x="1620563" y="2588248"/>
          <a:ext cx="147478" cy="452267"/>
        </a:xfrm>
        <a:custGeom>
          <a:avLst/>
          <a:gdLst/>
          <a:ahLst/>
          <a:cxnLst/>
          <a:rect l="0" t="0" r="0" b="0"/>
          <a:pathLst>
            <a:path>
              <a:moveTo>
                <a:pt x="0" y="0"/>
              </a:moveTo>
              <a:lnTo>
                <a:pt x="0" y="452267"/>
              </a:lnTo>
              <a:lnTo>
                <a:pt x="147478" y="452267"/>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7AF0FF4-CD8E-4E74-BD50-903370FB915C}">
      <dsp:nvSpPr>
        <dsp:cNvPr id="0" name=""/>
        <dsp:cNvSpPr/>
      </dsp:nvSpPr>
      <dsp:spPr>
        <a:xfrm>
          <a:off x="1968119" y="1890184"/>
          <a:ext cx="91440" cy="206469"/>
        </a:xfrm>
        <a:custGeom>
          <a:avLst/>
          <a:gdLst/>
          <a:ahLst/>
          <a:cxnLst/>
          <a:rect l="0" t="0" r="0" b="0"/>
          <a:pathLst>
            <a:path>
              <a:moveTo>
                <a:pt x="45720" y="0"/>
              </a:moveTo>
              <a:lnTo>
                <a:pt x="45720" y="206469"/>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F82D583-5803-430B-98C1-AC9B73DE6752}">
      <dsp:nvSpPr>
        <dsp:cNvPr id="0" name=""/>
        <dsp:cNvSpPr/>
      </dsp:nvSpPr>
      <dsp:spPr>
        <a:xfrm>
          <a:off x="2013839" y="494054"/>
          <a:ext cx="594829" cy="904534"/>
        </a:xfrm>
        <a:custGeom>
          <a:avLst/>
          <a:gdLst/>
          <a:ahLst/>
          <a:cxnLst/>
          <a:rect l="0" t="0" r="0" b="0"/>
          <a:pathLst>
            <a:path>
              <a:moveTo>
                <a:pt x="594829" y="0"/>
              </a:moveTo>
              <a:lnTo>
                <a:pt x="594829" y="801299"/>
              </a:lnTo>
              <a:lnTo>
                <a:pt x="0" y="801299"/>
              </a:lnTo>
              <a:lnTo>
                <a:pt x="0" y="904534"/>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A2DE1BA-8A7B-49B0-BCEB-D193EE3985A9}">
      <dsp:nvSpPr>
        <dsp:cNvPr id="0" name=""/>
        <dsp:cNvSpPr/>
      </dsp:nvSpPr>
      <dsp:spPr>
        <a:xfrm>
          <a:off x="2117074" y="2459"/>
          <a:ext cx="983189" cy="49159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100" b="0" i="0" u="none" strike="noStrike" kern="1200" cap="none" normalizeH="0" baseline="0" dirty="0" smtClean="0">
              <a:ln>
                <a:noFill/>
              </a:ln>
              <a:solidFill>
                <a:schemeClr val="tx1"/>
              </a:solidFill>
              <a:effectLst/>
              <a:latin typeface="Times New Roman" pitchFamily="18" charset="0"/>
            </a:rPr>
            <a:t>İş Hukukunun</a:t>
          </a:r>
        </a:p>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100" b="0" i="0" u="none" strike="noStrike" kern="1200" cap="none" normalizeH="0" baseline="0" dirty="0" smtClean="0">
              <a:ln>
                <a:noFill/>
              </a:ln>
              <a:solidFill>
                <a:schemeClr val="tx1"/>
              </a:solidFill>
              <a:effectLst/>
              <a:latin typeface="Times New Roman" pitchFamily="18" charset="0"/>
            </a:rPr>
            <a:t>Kaynakları</a:t>
          </a:r>
        </a:p>
      </dsp:txBody>
      <dsp:txXfrm>
        <a:off x="2117074" y="2459"/>
        <a:ext cx="983189" cy="491594"/>
      </dsp:txXfrm>
    </dsp:sp>
    <dsp:sp modelId="{FDE18B5B-744E-4B67-90FE-ACE4771CD4CD}">
      <dsp:nvSpPr>
        <dsp:cNvPr id="0" name=""/>
        <dsp:cNvSpPr/>
      </dsp:nvSpPr>
      <dsp:spPr>
        <a:xfrm>
          <a:off x="1522244" y="1398589"/>
          <a:ext cx="983189" cy="49159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100" b="0" i="0" u="none" strike="noStrike" kern="1200" cap="none" normalizeH="0" baseline="0" dirty="0" smtClean="0">
              <a:ln>
                <a:noFill/>
              </a:ln>
              <a:solidFill>
                <a:schemeClr val="tx1"/>
              </a:solidFill>
              <a:effectLst/>
              <a:latin typeface="Times New Roman" pitchFamily="18" charset="0"/>
            </a:rPr>
            <a:t>Kanunlar</a:t>
          </a:r>
        </a:p>
      </dsp:txBody>
      <dsp:txXfrm>
        <a:off x="1522244" y="1398589"/>
        <a:ext cx="983189" cy="491594"/>
      </dsp:txXfrm>
    </dsp:sp>
    <dsp:sp modelId="{48B9CBE8-6F8B-409B-9241-0881F069D9D4}">
      <dsp:nvSpPr>
        <dsp:cNvPr id="0" name=""/>
        <dsp:cNvSpPr/>
      </dsp:nvSpPr>
      <dsp:spPr>
        <a:xfrm>
          <a:off x="1522244" y="2096654"/>
          <a:ext cx="983189" cy="49159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100" b="0" i="0" u="none" strike="noStrike" kern="1200" cap="none" normalizeH="0" baseline="0" dirty="0" smtClean="0">
              <a:ln>
                <a:noFill/>
              </a:ln>
              <a:solidFill>
                <a:schemeClr val="tx1"/>
              </a:solidFill>
              <a:effectLst/>
              <a:latin typeface="Times New Roman" pitchFamily="18" charset="0"/>
            </a:rPr>
            <a:t>T</a:t>
          </a:r>
          <a:r>
            <a:rPr kumimoji="0" lang="tr-TR" altLang="tr-TR" sz="1100" b="0" i="0" u="none" strike="noStrike" kern="1200" cap="none" normalizeH="0" baseline="0" dirty="0" smtClean="0">
              <a:ln>
                <a:noFill/>
              </a:ln>
              <a:solidFill>
                <a:schemeClr val="tx1"/>
              </a:solidFill>
              <a:effectLst/>
              <a:latin typeface="Arial"/>
            </a:rPr>
            <a:t>ü</a:t>
          </a:r>
          <a:r>
            <a:rPr kumimoji="0" lang="tr-TR" altLang="tr-TR" sz="1100" b="0" i="0" u="none" strike="noStrike" kern="1200" cap="none" normalizeH="0" baseline="0" dirty="0" smtClean="0">
              <a:ln>
                <a:noFill/>
              </a:ln>
              <a:solidFill>
                <a:schemeClr val="tx1"/>
              </a:solidFill>
              <a:effectLst/>
              <a:latin typeface="Times New Roman" pitchFamily="18" charset="0"/>
            </a:rPr>
            <a:t>z</a:t>
          </a:r>
          <a:r>
            <a:rPr kumimoji="0" lang="tr-TR" altLang="tr-TR" sz="1100" b="0" i="0" u="none" strike="noStrike" kern="1200" cap="none" normalizeH="0" baseline="0" dirty="0" smtClean="0">
              <a:ln>
                <a:noFill/>
              </a:ln>
              <a:solidFill>
                <a:schemeClr val="tx1"/>
              </a:solidFill>
              <a:effectLst/>
              <a:latin typeface="Arial"/>
            </a:rPr>
            <a:t>ü</a:t>
          </a:r>
          <a:r>
            <a:rPr kumimoji="0" lang="tr-TR" altLang="tr-TR" sz="1100" b="0" i="0" u="none" strike="noStrike" kern="1200" cap="none" normalizeH="0" baseline="0" dirty="0" smtClean="0">
              <a:ln>
                <a:noFill/>
              </a:ln>
              <a:solidFill>
                <a:schemeClr val="tx1"/>
              </a:solidFill>
              <a:effectLst/>
              <a:latin typeface="Times New Roman" pitchFamily="18" charset="0"/>
            </a:rPr>
            <a:t>kler</a:t>
          </a:r>
        </a:p>
      </dsp:txBody>
      <dsp:txXfrm>
        <a:off x="1522244" y="2096654"/>
        <a:ext cx="983189" cy="491594"/>
      </dsp:txXfrm>
    </dsp:sp>
    <dsp:sp modelId="{CFE78971-DF05-4AD0-8DBE-87DEC01DA6DE}">
      <dsp:nvSpPr>
        <dsp:cNvPr id="0" name=""/>
        <dsp:cNvSpPr/>
      </dsp:nvSpPr>
      <dsp:spPr>
        <a:xfrm>
          <a:off x="1768042" y="2794718"/>
          <a:ext cx="983189" cy="49159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100" b="0" i="0" u="none" strike="noStrike" kern="1200" cap="none" normalizeH="0" baseline="0" dirty="0" smtClean="0">
              <a:ln>
                <a:noFill/>
              </a:ln>
              <a:solidFill>
                <a:schemeClr val="tx1"/>
              </a:solidFill>
              <a:effectLst/>
              <a:latin typeface="Times New Roman" pitchFamily="18" charset="0"/>
            </a:rPr>
            <a:t>Y</a:t>
          </a:r>
          <a:r>
            <a:rPr kumimoji="0" lang="tr-TR" altLang="tr-TR" sz="1100" b="0" i="0" u="none" strike="noStrike" kern="1200" cap="none" normalizeH="0" baseline="0" dirty="0" smtClean="0">
              <a:ln>
                <a:noFill/>
              </a:ln>
              <a:solidFill>
                <a:schemeClr val="tx1"/>
              </a:solidFill>
              <a:effectLst/>
              <a:latin typeface="Arial"/>
            </a:rPr>
            <a:t>ö</a:t>
          </a:r>
          <a:r>
            <a:rPr kumimoji="0" lang="tr-TR" altLang="tr-TR" sz="1100" b="0" i="0" u="none" strike="noStrike" kern="1200" cap="none" normalizeH="0" baseline="0" dirty="0" smtClean="0">
              <a:ln>
                <a:noFill/>
              </a:ln>
              <a:solidFill>
                <a:schemeClr val="tx1"/>
              </a:solidFill>
              <a:effectLst/>
              <a:latin typeface="Times New Roman" pitchFamily="18" charset="0"/>
            </a:rPr>
            <a:t>netmelikler</a:t>
          </a:r>
        </a:p>
      </dsp:txBody>
      <dsp:txXfrm>
        <a:off x="1768042" y="2794718"/>
        <a:ext cx="983189" cy="491594"/>
      </dsp:txXfrm>
    </dsp:sp>
    <dsp:sp modelId="{3274B5F8-6408-4ABC-B683-E0FDA3370DDD}">
      <dsp:nvSpPr>
        <dsp:cNvPr id="0" name=""/>
        <dsp:cNvSpPr/>
      </dsp:nvSpPr>
      <dsp:spPr>
        <a:xfrm>
          <a:off x="2013839" y="3492783"/>
          <a:ext cx="983189" cy="49159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100" b="0" i="0" u="none" strike="noStrike" kern="1200" cap="none" normalizeH="0" baseline="0" dirty="0" smtClean="0">
              <a:ln>
                <a:noFill/>
              </a:ln>
              <a:solidFill>
                <a:schemeClr val="tx1"/>
              </a:solidFill>
              <a:effectLst/>
              <a:latin typeface="Times New Roman" pitchFamily="18" charset="0"/>
            </a:rPr>
            <a:t>Tebliğler</a:t>
          </a:r>
        </a:p>
      </dsp:txBody>
      <dsp:txXfrm>
        <a:off x="2013839" y="3492783"/>
        <a:ext cx="983189" cy="491594"/>
      </dsp:txXfrm>
    </dsp:sp>
    <dsp:sp modelId="{3A576647-3601-40AB-8183-EC21D1FF9FF1}">
      <dsp:nvSpPr>
        <dsp:cNvPr id="0" name=""/>
        <dsp:cNvSpPr/>
      </dsp:nvSpPr>
      <dsp:spPr>
        <a:xfrm>
          <a:off x="2711904" y="1398589"/>
          <a:ext cx="983189" cy="49159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100" b="0" i="0" u="none" strike="noStrike" kern="1200" cap="none" normalizeH="0" baseline="0" dirty="0" smtClean="0">
              <a:ln>
                <a:noFill/>
              </a:ln>
              <a:solidFill>
                <a:schemeClr val="tx1"/>
              </a:solidFill>
              <a:effectLst/>
              <a:latin typeface="Times New Roman" pitchFamily="18" charset="0"/>
            </a:rPr>
            <a:t>Toplu İş</a:t>
          </a:r>
        </a:p>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100" b="0" i="0" u="none" strike="noStrike" kern="1200" cap="none" normalizeH="0" baseline="0" dirty="0" smtClean="0">
              <a:ln>
                <a:noFill/>
              </a:ln>
              <a:solidFill>
                <a:schemeClr val="tx1"/>
              </a:solidFill>
              <a:effectLst/>
              <a:latin typeface="Times New Roman" pitchFamily="18" charset="0"/>
            </a:rPr>
            <a:t>S</a:t>
          </a:r>
          <a:r>
            <a:rPr kumimoji="0" lang="tr-TR" altLang="tr-TR" sz="1100" b="0" i="0" u="none" strike="noStrike" kern="1200" cap="none" normalizeH="0" baseline="0" dirty="0" smtClean="0">
              <a:ln>
                <a:noFill/>
              </a:ln>
              <a:solidFill>
                <a:schemeClr val="tx1"/>
              </a:solidFill>
              <a:effectLst/>
              <a:latin typeface="Arial"/>
            </a:rPr>
            <a:t>ö</a:t>
          </a:r>
          <a:r>
            <a:rPr kumimoji="0" lang="tr-TR" altLang="tr-TR" sz="1100" b="0" i="0" u="none" strike="noStrike" kern="1200" cap="none" normalizeH="0" baseline="0" dirty="0" smtClean="0">
              <a:ln>
                <a:noFill/>
              </a:ln>
              <a:solidFill>
                <a:schemeClr val="tx1"/>
              </a:solidFill>
              <a:effectLst/>
              <a:latin typeface="Times New Roman" pitchFamily="18" charset="0"/>
            </a:rPr>
            <a:t>zleşmeleri</a:t>
          </a:r>
        </a:p>
      </dsp:txBody>
      <dsp:txXfrm>
        <a:off x="2711904" y="1398589"/>
        <a:ext cx="983189" cy="491594"/>
      </dsp:txXfrm>
    </dsp:sp>
    <dsp:sp modelId="{26C901EA-FC3A-4EE0-9989-F63AE80FAFA7}">
      <dsp:nvSpPr>
        <dsp:cNvPr id="0" name=""/>
        <dsp:cNvSpPr/>
      </dsp:nvSpPr>
      <dsp:spPr>
        <a:xfrm>
          <a:off x="3552531" y="2096654"/>
          <a:ext cx="983189" cy="49159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100" b="0" i="0" u="none" strike="noStrike" kern="1200" cap="none" normalizeH="0" baseline="0" dirty="0" smtClean="0">
              <a:ln>
                <a:noFill/>
              </a:ln>
              <a:solidFill>
                <a:schemeClr val="tx1"/>
              </a:solidFill>
              <a:effectLst/>
              <a:latin typeface="Times New Roman" pitchFamily="18" charset="0"/>
            </a:rPr>
            <a:t>Bireysel </a:t>
          </a:r>
        </a:p>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100" b="0" i="0" u="none" strike="noStrike" kern="1200" cap="none" normalizeH="0" baseline="0" dirty="0" smtClean="0">
              <a:ln>
                <a:noFill/>
              </a:ln>
              <a:solidFill>
                <a:schemeClr val="tx1"/>
              </a:solidFill>
              <a:effectLst/>
              <a:latin typeface="Times New Roman" pitchFamily="18" charset="0"/>
            </a:rPr>
            <a:t>İş S</a:t>
          </a:r>
          <a:r>
            <a:rPr kumimoji="0" lang="tr-TR" altLang="tr-TR" sz="1100" b="0" i="0" u="none" strike="noStrike" kern="1200" cap="none" normalizeH="0" baseline="0" dirty="0" smtClean="0">
              <a:ln>
                <a:noFill/>
              </a:ln>
              <a:solidFill>
                <a:schemeClr val="tx1"/>
              </a:solidFill>
              <a:effectLst/>
              <a:latin typeface="Arial"/>
            </a:rPr>
            <a:t>ö</a:t>
          </a:r>
          <a:r>
            <a:rPr kumimoji="0" lang="tr-TR" altLang="tr-TR" sz="1100" b="0" i="0" u="none" strike="noStrike" kern="1200" cap="none" normalizeH="0" baseline="0" dirty="0" smtClean="0">
              <a:ln>
                <a:noFill/>
              </a:ln>
              <a:solidFill>
                <a:schemeClr val="tx1"/>
              </a:solidFill>
              <a:effectLst/>
              <a:latin typeface="Times New Roman" pitchFamily="18" charset="0"/>
            </a:rPr>
            <a:t>zleşmeleri</a:t>
          </a:r>
        </a:p>
      </dsp:txBody>
      <dsp:txXfrm>
        <a:off x="3552531" y="2096654"/>
        <a:ext cx="983189" cy="491594"/>
      </dsp:txXfrm>
    </dsp:sp>
    <dsp:sp modelId="{5219D3A8-CE1F-47A2-B1C0-71C6AE1B61A2}">
      <dsp:nvSpPr>
        <dsp:cNvPr id="0" name=""/>
        <dsp:cNvSpPr/>
      </dsp:nvSpPr>
      <dsp:spPr>
        <a:xfrm>
          <a:off x="4786435" y="3492783"/>
          <a:ext cx="983189" cy="49159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100" b="0" i="0" u="none" strike="noStrike" kern="1200" cap="none" normalizeH="0" baseline="0" dirty="0" smtClean="0">
              <a:ln>
                <a:noFill/>
              </a:ln>
              <a:solidFill>
                <a:schemeClr val="tx1"/>
              </a:solidFill>
              <a:effectLst/>
              <a:latin typeface="Times New Roman" pitchFamily="18" charset="0"/>
            </a:rPr>
            <a:t>İşverenin</a:t>
          </a:r>
        </a:p>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100" b="0" i="0" u="none" strike="noStrike" kern="1200" cap="none" normalizeH="0" baseline="0" dirty="0" smtClean="0">
              <a:ln>
                <a:noFill/>
              </a:ln>
              <a:solidFill>
                <a:schemeClr val="tx1"/>
              </a:solidFill>
              <a:effectLst/>
              <a:latin typeface="Times New Roman" pitchFamily="18" charset="0"/>
            </a:rPr>
            <a:t>Y</a:t>
          </a:r>
          <a:r>
            <a:rPr kumimoji="0" lang="tr-TR" altLang="tr-TR" sz="1100" b="0" i="0" u="none" strike="noStrike" kern="1200" cap="none" normalizeH="0" baseline="0" dirty="0" smtClean="0">
              <a:ln>
                <a:noFill/>
              </a:ln>
              <a:solidFill>
                <a:schemeClr val="tx1"/>
              </a:solidFill>
              <a:effectLst/>
              <a:latin typeface="Arial"/>
            </a:rPr>
            <a:t>ö</a:t>
          </a:r>
          <a:r>
            <a:rPr kumimoji="0" lang="tr-TR" altLang="tr-TR" sz="1100" b="0" i="0" u="none" strike="noStrike" kern="1200" cap="none" normalizeH="0" baseline="0" dirty="0" smtClean="0">
              <a:ln>
                <a:noFill/>
              </a:ln>
              <a:solidFill>
                <a:schemeClr val="tx1"/>
              </a:solidFill>
              <a:effectLst/>
              <a:latin typeface="Times New Roman" pitchFamily="18" charset="0"/>
            </a:rPr>
            <a:t>netim Hakkı</a:t>
          </a:r>
        </a:p>
      </dsp:txBody>
      <dsp:txXfrm>
        <a:off x="4786435" y="3492783"/>
        <a:ext cx="983189" cy="491594"/>
      </dsp:txXfrm>
    </dsp:sp>
    <dsp:sp modelId="{A3ABCBF3-17FE-4519-B14A-A9E8F5589267}">
      <dsp:nvSpPr>
        <dsp:cNvPr id="0" name=""/>
        <dsp:cNvSpPr/>
      </dsp:nvSpPr>
      <dsp:spPr>
        <a:xfrm>
          <a:off x="4191605" y="4190848"/>
          <a:ext cx="983189" cy="49159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100" b="0" i="0" u="none" strike="noStrike" kern="1200" cap="none" normalizeH="0" baseline="0" dirty="0" smtClean="0">
              <a:ln>
                <a:noFill/>
              </a:ln>
              <a:solidFill>
                <a:schemeClr val="tx1"/>
              </a:solidFill>
              <a:effectLst/>
              <a:latin typeface="Times New Roman" pitchFamily="18" charset="0"/>
            </a:rPr>
            <a:t>İ</a:t>
          </a:r>
          <a:r>
            <a:rPr kumimoji="0" lang="tr-TR" altLang="tr-TR" sz="1100" b="0" i="0" u="none" strike="noStrike" kern="1200" cap="none" normalizeH="0" baseline="0" dirty="0" smtClean="0">
              <a:ln>
                <a:noFill/>
              </a:ln>
              <a:solidFill>
                <a:schemeClr val="tx1"/>
              </a:solidFill>
              <a:effectLst/>
              <a:latin typeface="Arial"/>
            </a:rPr>
            <a:t>ç</a:t>
          </a:r>
          <a:r>
            <a:rPr kumimoji="0" lang="tr-TR" altLang="tr-TR" sz="1100" b="0" i="0" u="none" strike="noStrike" kern="1200" cap="none" normalizeH="0" baseline="0" dirty="0" smtClean="0">
              <a:ln>
                <a:noFill/>
              </a:ln>
              <a:solidFill>
                <a:schemeClr val="tx1"/>
              </a:solidFill>
              <a:effectLst/>
              <a:latin typeface="Times New Roman" pitchFamily="18" charset="0"/>
            </a:rPr>
            <a:t> Y</a:t>
          </a:r>
          <a:r>
            <a:rPr kumimoji="0" lang="tr-TR" altLang="tr-TR" sz="1100" b="0" i="0" u="none" strike="noStrike" kern="1200" cap="none" normalizeH="0" baseline="0" dirty="0" smtClean="0">
              <a:ln>
                <a:noFill/>
              </a:ln>
              <a:solidFill>
                <a:schemeClr val="tx1"/>
              </a:solidFill>
              <a:effectLst/>
              <a:latin typeface="Arial"/>
            </a:rPr>
            <a:t>ö</a:t>
          </a:r>
          <a:r>
            <a:rPr kumimoji="0" lang="tr-TR" altLang="tr-TR" sz="1100" b="0" i="0" u="none" strike="noStrike" kern="1200" cap="none" normalizeH="0" baseline="0" dirty="0" smtClean="0">
              <a:ln>
                <a:noFill/>
              </a:ln>
              <a:solidFill>
                <a:schemeClr val="tx1"/>
              </a:solidFill>
              <a:effectLst/>
              <a:latin typeface="Times New Roman" pitchFamily="18" charset="0"/>
            </a:rPr>
            <a:t>netmelikler</a:t>
          </a:r>
        </a:p>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100" b="0" i="0" u="none" strike="noStrike" kern="1200" cap="none" normalizeH="0" baseline="0" dirty="0" smtClean="0">
              <a:ln>
                <a:noFill/>
              </a:ln>
              <a:solidFill>
                <a:schemeClr val="tx1"/>
              </a:solidFill>
              <a:effectLst/>
              <a:latin typeface="Times New Roman" pitchFamily="18" charset="0"/>
            </a:rPr>
            <a:t>(Personel, İSG, Disiplin)</a:t>
          </a:r>
        </a:p>
      </dsp:txBody>
      <dsp:txXfrm>
        <a:off x="4191605" y="4190848"/>
        <a:ext cx="983189" cy="491594"/>
      </dsp:txXfrm>
    </dsp:sp>
    <dsp:sp modelId="{24E865D5-6FA4-4FB4-839B-C46623520601}">
      <dsp:nvSpPr>
        <dsp:cNvPr id="0" name=""/>
        <dsp:cNvSpPr/>
      </dsp:nvSpPr>
      <dsp:spPr>
        <a:xfrm>
          <a:off x="5381265" y="4190848"/>
          <a:ext cx="983189" cy="49159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100" b="0" i="0" u="none" strike="noStrike" kern="1200" cap="none" normalizeH="0" baseline="0" dirty="0" smtClean="0">
              <a:ln>
                <a:noFill/>
              </a:ln>
              <a:solidFill>
                <a:schemeClr val="tx1"/>
              </a:solidFill>
              <a:effectLst/>
              <a:latin typeface="Times New Roman" pitchFamily="18" charset="0"/>
            </a:rPr>
            <a:t>Emir ve Talimatlar</a:t>
          </a:r>
        </a:p>
      </dsp:txBody>
      <dsp:txXfrm>
        <a:off x="5381265" y="4190848"/>
        <a:ext cx="983189" cy="491594"/>
      </dsp:txXfrm>
    </dsp:sp>
    <dsp:sp modelId="{7F4DEE4B-E939-4FE7-8E63-500C7335858B}">
      <dsp:nvSpPr>
        <dsp:cNvPr id="0" name=""/>
        <dsp:cNvSpPr/>
      </dsp:nvSpPr>
      <dsp:spPr>
        <a:xfrm>
          <a:off x="2957702" y="2794718"/>
          <a:ext cx="983189" cy="49159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100" b="0" i="0" u="none" strike="noStrike" kern="1200" cap="none" normalizeH="0" baseline="0" dirty="0" smtClean="0">
              <a:ln>
                <a:noFill/>
              </a:ln>
              <a:solidFill>
                <a:schemeClr val="tx1"/>
              </a:solidFill>
              <a:effectLst/>
              <a:latin typeface="Times New Roman" pitchFamily="18" charset="0"/>
            </a:rPr>
            <a:t>İşyeri</a:t>
          </a:r>
        </a:p>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100" b="0" i="0" u="none" strike="noStrike" kern="1200" cap="none" normalizeH="0" baseline="0" dirty="0" smtClean="0">
              <a:ln>
                <a:noFill/>
              </a:ln>
              <a:solidFill>
                <a:schemeClr val="tx1"/>
              </a:solidFill>
              <a:effectLst/>
              <a:latin typeface="Times New Roman" pitchFamily="18" charset="0"/>
            </a:rPr>
            <a:t>Team</a:t>
          </a:r>
          <a:r>
            <a:rPr kumimoji="0" lang="tr-TR" altLang="tr-TR" sz="1100" b="0" i="0" u="none" strike="noStrike" kern="1200" cap="none" normalizeH="0" baseline="0" dirty="0" smtClean="0">
              <a:ln>
                <a:noFill/>
              </a:ln>
              <a:solidFill>
                <a:schemeClr val="tx1"/>
              </a:solidFill>
              <a:effectLst/>
              <a:latin typeface="Arial"/>
            </a:rPr>
            <a:t>ü</a:t>
          </a:r>
          <a:r>
            <a:rPr kumimoji="0" lang="tr-TR" altLang="tr-TR" sz="1100" b="0" i="0" u="none" strike="noStrike" kern="1200" cap="none" normalizeH="0" baseline="0" dirty="0" smtClean="0">
              <a:ln>
                <a:noFill/>
              </a:ln>
              <a:solidFill>
                <a:schemeClr val="tx1"/>
              </a:solidFill>
              <a:effectLst/>
              <a:latin typeface="Times New Roman" pitchFamily="18" charset="0"/>
            </a:rPr>
            <a:t>lleri</a:t>
          </a:r>
        </a:p>
      </dsp:txBody>
      <dsp:txXfrm>
        <a:off x="2957702" y="2794718"/>
        <a:ext cx="983189" cy="491594"/>
      </dsp:txXfrm>
    </dsp:sp>
    <dsp:sp modelId="{B86CF0BE-652F-42B6-B892-A469A1BFE46B}">
      <dsp:nvSpPr>
        <dsp:cNvPr id="0" name=""/>
        <dsp:cNvSpPr/>
      </dsp:nvSpPr>
      <dsp:spPr>
        <a:xfrm>
          <a:off x="1522244" y="700524"/>
          <a:ext cx="983189" cy="49159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100" b="0" i="0" u="none" strike="noStrike" kern="1200" cap="none" normalizeH="0" baseline="0" dirty="0" smtClean="0">
              <a:ln>
                <a:noFill/>
              </a:ln>
              <a:solidFill>
                <a:schemeClr val="tx1"/>
              </a:solidFill>
              <a:effectLst/>
              <a:latin typeface="Times New Roman" pitchFamily="18" charset="0"/>
            </a:rPr>
            <a:t>Anayasa</a:t>
          </a:r>
        </a:p>
      </dsp:txBody>
      <dsp:txXfrm>
        <a:off x="1522244" y="700524"/>
        <a:ext cx="983189" cy="491594"/>
      </dsp:txXfrm>
    </dsp:sp>
    <dsp:sp modelId="{9248ADEC-0F1F-40B3-8554-FE99B368EDCF}">
      <dsp:nvSpPr>
        <dsp:cNvPr id="0" name=""/>
        <dsp:cNvSpPr/>
      </dsp:nvSpPr>
      <dsp:spPr>
        <a:xfrm>
          <a:off x="2711904" y="700524"/>
          <a:ext cx="983189" cy="49159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100" b="0" i="0" u="none" strike="noStrike" kern="1200" cap="none" normalizeH="0" baseline="0" dirty="0" smtClean="0">
              <a:ln>
                <a:noFill/>
              </a:ln>
              <a:solidFill>
                <a:schemeClr val="tx1"/>
              </a:solidFill>
              <a:effectLst/>
              <a:latin typeface="Times New Roman" pitchFamily="18" charset="0"/>
            </a:rPr>
            <a:t>Uluslar. Anlaşmalar</a:t>
          </a:r>
        </a:p>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100" b="0" i="0" u="none" strike="noStrike" kern="1200" cap="none" normalizeH="0" baseline="0" dirty="0" smtClean="0">
              <a:ln>
                <a:noFill/>
              </a:ln>
              <a:solidFill>
                <a:schemeClr val="tx1"/>
              </a:solidFill>
              <a:effectLst/>
              <a:latin typeface="Times New Roman" pitchFamily="18" charset="0"/>
            </a:rPr>
            <a:t> (ILO, AB)</a:t>
          </a:r>
        </a:p>
      </dsp:txBody>
      <dsp:txXfrm>
        <a:off x="2711904" y="700524"/>
        <a:ext cx="983189" cy="491594"/>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 Bilgi Yer Tutucusu 1">
            <a:extLst>
              <a:ext uri="{FF2B5EF4-FFF2-40B4-BE49-F238E27FC236}">
                <a16:creationId xmlns:a16="http://schemas.microsoft.com/office/drawing/2014/main" xmlns="" id="{B6E79A41-EAAD-4D92-A552-F2CF6E02ABB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a:extLst>
              <a:ext uri="{FF2B5EF4-FFF2-40B4-BE49-F238E27FC236}">
                <a16:creationId xmlns:a16="http://schemas.microsoft.com/office/drawing/2014/main" xmlns="" id="{8878EF3C-4795-4F89-A149-F1FDB825DE5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9B07A5E-F59A-443E-A643-CAA4A915E80C}" type="datetimeFigureOut">
              <a:rPr lang="tr-TR" smtClean="0"/>
              <a:t>29.03.2022</a:t>
            </a:fld>
            <a:endParaRPr lang="tr-TR"/>
          </a:p>
        </p:txBody>
      </p:sp>
      <p:sp>
        <p:nvSpPr>
          <p:cNvPr id="4" name="Alt Bilgi Yer Tutucusu 3">
            <a:extLst>
              <a:ext uri="{FF2B5EF4-FFF2-40B4-BE49-F238E27FC236}">
                <a16:creationId xmlns:a16="http://schemas.microsoft.com/office/drawing/2014/main" xmlns="" id="{4E920556-D796-4206-B6BF-17C12FF09E2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5" name="Slayt Numarası Yer Tutucusu 4">
            <a:extLst>
              <a:ext uri="{FF2B5EF4-FFF2-40B4-BE49-F238E27FC236}">
                <a16:creationId xmlns:a16="http://schemas.microsoft.com/office/drawing/2014/main" xmlns="" id="{52A80311-2902-41F3-90F4-D3D28546D8F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656B3ED-35B3-4F35-81F5-93EF63CE8C10}" type="slidenum">
              <a:rPr lang="tr-TR" smtClean="0"/>
              <a:t>‹#›</a:t>
            </a:fld>
            <a:endParaRPr lang="tr-TR"/>
          </a:p>
        </p:txBody>
      </p:sp>
    </p:spTree>
    <p:extLst>
      <p:ext uri="{BB962C8B-B14F-4D97-AF65-F5344CB8AC3E}">
        <p14:creationId xmlns:p14="http://schemas.microsoft.com/office/powerpoint/2010/main" val="387309159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 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3A05FA4-DE4C-4406-B7FD-C5487ECC412F}" type="datetimeFigureOut">
              <a:rPr lang="tr-TR" smtClean="0"/>
              <a:t>29.03.2022</a:t>
            </a:fld>
            <a:endParaRPr lang="tr-TR"/>
          </a:p>
        </p:txBody>
      </p:sp>
      <p:sp>
        <p:nvSpPr>
          <p:cNvPr id="4" name="Slayt Resmi Yer Tutucusu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6" name="Alt 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6D751FA-EE0C-4047-99C8-ECFD4D4EE22D}" type="slidenum">
              <a:rPr lang="tr-TR" smtClean="0"/>
              <a:t>‹#›</a:t>
            </a:fld>
            <a:endParaRPr lang="tr-TR"/>
          </a:p>
        </p:txBody>
      </p:sp>
    </p:spTree>
    <p:extLst>
      <p:ext uri="{BB962C8B-B14F-4D97-AF65-F5344CB8AC3E}">
        <p14:creationId xmlns:p14="http://schemas.microsoft.com/office/powerpoint/2010/main" val="813194193"/>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36D751FA-EE0C-4047-99C8-ECFD4D4EE22D}" type="slidenum">
              <a:rPr lang="tr-TR" smtClean="0"/>
              <a:t>31</a:t>
            </a:fld>
            <a:endParaRPr lang="tr-TR"/>
          </a:p>
        </p:txBody>
      </p:sp>
    </p:spTree>
    <p:extLst>
      <p:ext uri="{BB962C8B-B14F-4D97-AF65-F5344CB8AC3E}">
        <p14:creationId xmlns:p14="http://schemas.microsoft.com/office/powerpoint/2010/main" val="4647903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36D751FA-EE0C-4047-99C8-ECFD4D4EE22D}" type="slidenum">
              <a:rPr lang="tr-TR" smtClean="0"/>
              <a:t>82</a:t>
            </a:fld>
            <a:endParaRPr lang="tr-TR"/>
          </a:p>
        </p:txBody>
      </p:sp>
    </p:spTree>
    <p:extLst>
      <p:ext uri="{BB962C8B-B14F-4D97-AF65-F5344CB8AC3E}">
        <p14:creationId xmlns:p14="http://schemas.microsoft.com/office/powerpoint/2010/main" val="23250641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2DEB0B22-4AF6-4674-9BB2-CF7AA67B73E1}"/>
              </a:ext>
            </a:extLst>
          </p:cNvPr>
          <p:cNvSpPr>
            <a:spLocks noGrp="1"/>
          </p:cNvSpPr>
          <p:nvPr>
            <p:ph type="ctrTitle"/>
          </p:nvPr>
        </p:nvSpPr>
        <p:spPr>
          <a:xfrm>
            <a:off x="1143000" y="1122363"/>
            <a:ext cx="6858000" cy="2387600"/>
          </a:xfrm>
        </p:spPr>
        <p:txBody>
          <a:bodyPr anchor="b"/>
          <a:lstStyle>
            <a:lvl1pPr algn="ctr">
              <a:defRPr sz="6000"/>
            </a:lvl1pPr>
          </a:lstStyle>
          <a:p>
            <a:r>
              <a:rPr lang="tr-TR"/>
              <a:t>Asıl başlık stilini düzenlemek için tıklayın</a:t>
            </a:r>
          </a:p>
        </p:txBody>
      </p:sp>
      <p:sp>
        <p:nvSpPr>
          <p:cNvPr id="3" name="Alt Başlık 2">
            <a:extLst>
              <a:ext uri="{FF2B5EF4-FFF2-40B4-BE49-F238E27FC236}">
                <a16:creationId xmlns:a16="http://schemas.microsoft.com/office/drawing/2014/main" xmlns="" id="{71D431E2-FEE6-4FB8-A61C-FD7829304A8E}"/>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p>
        </p:txBody>
      </p:sp>
      <p:sp>
        <p:nvSpPr>
          <p:cNvPr id="4" name="Veri Yer Tutucusu 3">
            <a:extLst>
              <a:ext uri="{FF2B5EF4-FFF2-40B4-BE49-F238E27FC236}">
                <a16:creationId xmlns:a16="http://schemas.microsoft.com/office/drawing/2014/main" xmlns="" id="{FB8CE5E7-B9EF-4288-9762-E06A0BB86173}"/>
              </a:ext>
            </a:extLst>
          </p:cNvPr>
          <p:cNvSpPr>
            <a:spLocks noGrp="1"/>
          </p:cNvSpPr>
          <p:nvPr>
            <p:ph type="dt" sz="half" idx="10"/>
          </p:nvPr>
        </p:nvSpPr>
        <p:spPr/>
        <p:txBody>
          <a:bodyPr/>
          <a:lstStyle/>
          <a:p>
            <a:fld id="{167BAED8-830F-46E9-BF2D-5BDFBFEAE5DA}" type="datetime1">
              <a:rPr lang="tr-TR" smtClean="0"/>
              <a:t>29.03.2022</a:t>
            </a:fld>
            <a:endParaRPr lang="tr-TR"/>
          </a:p>
        </p:txBody>
      </p:sp>
      <p:sp>
        <p:nvSpPr>
          <p:cNvPr id="5" name="Alt Bilgi Yer Tutucusu 4">
            <a:extLst>
              <a:ext uri="{FF2B5EF4-FFF2-40B4-BE49-F238E27FC236}">
                <a16:creationId xmlns:a16="http://schemas.microsoft.com/office/drawing/2014/main" xmlns="" id="{3E5CC8DF-1E91-402B-BAC6-4ECCF14FBE2A}"/>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xmlns="" id="{3F835087-47A7-497D-9BF6-45A3CA11B3C6}"/>
              </a:ext>
            </a:extLst>
          </p:cNvPr>
          <p:cNvSpPr>
            <a:spLocks noGrp="1"/>
          </p:cNvSpPr>
          <p:nvPr>
            <p:ph type="sldNum" sz="quarter" idx="12"/>
          </p:nvPr>
        </p:nvSpPr>
        <p:spPr/>
        <p:txBody>
          <a:bodyPr/>
          <a:lstStyle/>
          <a:p>
            <a:fld id="{F01F3D7E-AC51-4D34-B066-A9501F56C695}" type="slidenum">
              <a:rPr lang="tr-TR" smtClean="0"/>
              <a:t>‹#›</a:t>
            </a:fld>
            <a:endParaRPr lang="tr-TR"/>
          </a:p>
        </p:txBody>
      </p:sp>
    </p:spTree>
    <p:extLst>
      <p:ext uri="{BB962C8B-B14F-4D97-AF65-F5344CB8AC3E}">
        <p14:creationId xmlns:p14="http://schemas.microsoft.com/office/powerpoint/2010/main" val="6502041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C39E556A-83E2-4464-8C0D-597C356B2BDE}"/>
              </a:ext>
            </a:extLst>
          </p:cNvPr>
          <p:cNvSpPr>
            <a:spLocks noGrp="1"/>
          </p:cNvSpPr>
          <p:nvPr>
            <p:ph type="title"/>
          </p:nvPr>
        </p:nvSpPr>
        <p:spPr/>
        <p:txBody>
          <a:bodyPr/>
          <a:lstStyle/>
          <a:p>
            <a:r>
              <a:rPr lang="tr-TR"/>
              <a:t>Asıl başlık stilini düzenlemek için tıklayın</a:t>
            </a:r>
          </a:p>
        </p:txBody>
      </p:sp>
      <p:sp>
        <p:nvSpPr>
          <p:cNvPr id="3" name="Dikey Metin Yer Tutucusu 2">
            <a:extLst>
              <a:ext uri="{FF2B5EF4-FFF2-40B4-BE49-F238E27FC236}">
                <a16:creationId xmlns:a16="http://schemas.microsoft.com/office/drawing/2014/main" xmlns="" id="{168B55D3-60FA-4D90-BE18-825D8237F3CC}"/>
              </a:ext>
            </a:extLst>
          </p:cNvPr>
          <p:cNvSpPr>
            <a:spLocks noGrp="1"/>
          </p:cNvSpPr>
          <p:nvPr>
            <p:ph type="body" orient="vert" idx="1"/>
          </p:nvPr>
        </p:nvSpPr>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xmlns="" id="{76162C55-71F0-4C9E-8257-3F91C93DB8D4}"/>
              </a:ext>
            </a:extLst>
          </p:cNvPr>
          <p:cNvSpPr>
            <a:spLocks noGrp="1"/>
          </p:cNvSpPr>
          <p:nvPr>
            <p:ph type="dt" sz="half" idx="10"/>
          </p:nvPr>
        </p:nvSpPr>
        <p:spPr/>
        <p:txBody>
          <a:bodyPr/>
          <a:lstStyle/>
          <a:p>
            <a:fld id="{04F91692-A5DF-4C86-B49A-02AF210CA486}" type="datetime1">
              <a:rPr lang="tr-TR" smtClean="0"/>
              <a:t>29.03.2022</a:t>
            </a:fld>
            <a:endParaRPr lang="tr-TR"/>
          </a:p>
        </p:txBody>
      </p:sp>
      <p:sp>
        <p:nvSpPr>
          <p:cNvPr id="5" name="Alt Bilgi Yer Tutucusu 4">
            <a:extLst>
              <a:ext uri="{FF2B5EF4-FFF2-40B4-BE49-F238E27FC236}">
                <a16:creationId xmlns:a16="http://schemas.microsoft.com/office/drawing/2014/main" xmlns="" id="{C5CB5FA6-2F32-41BD-8DA6-16288AF80675}"/>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xmlns="" id="{62025C82-C49C-4C84-98F0-C18823A1BD90}"/>
              </a:ext>
            </a:extLst>
          </p:cNvPr>
          <p:cNvSpPr>
            <a:spLocks noGrp="1"/>
          </p:cNvSpPr>
          <p:nvPr>
            <p:ph type="sldNum" sz="quarter" idx="12"/>
          </p:nvPr>
        </p:nvSpPr>
        <p:spPr/>
        <p:txBody>
          <a:bodyPr/>
          <a:lstStyle/>
          <a:p>
            <a:fld id="{F01F3D7E-AC51-4D34-B066-A9501F56C695}" type="slidenum">
              <a:rPr lang="tr-TR" smtClean="0"/>
              <a:t>‹#›</a:t>
            </a:fld>
            <a:endParaRPr lang="tr-TR"/>
          </a:p>
        </p:txBody>
      </p:sp>
    </p:spTree>
    <p:extLst>
      <p:ext uri="{BB962C8B-B14F-4D97-AF65-F5344CB8AC3E}">
        <p14:creationId xmlns:p14="http://schemas.microsoft.com/office/powerpoint/2010/main" val="41710152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a:extLst>
              <a:ext uri="{FF2B5EF4-FFF2-40B4-BE49-F238E27FC236}">
                <a16:creationId xmlns:a16="http://schemas.microsoft.com/office/drawing/2014/main" xmlns="" id="{DB8F0692-6A16-4606-BC1F-11C13015074C}"/>
              </a:ext>
            </a:extLst>
          </p:cNvPr>
          <p:cNvSpPr>
            <a:spLocks noGrp="1"/>
          </p:cNvSpPr>
          <p:nvPr>
            <p:ph type="title" orient="vert"/>
          </p:nvPr>
        </p:nvSpPr>
        <p:spPr>
          <a:xfrm>
            <a:off x="6543676" y="365125"/>
            <a:ext cx="1971675" cy="5811838"/>
          </a:xfrm>
        </p:spPr>
        <p:txBody>
          <a:bodyPr vert="eaVert"/>
          <a:lstStyle/>
          <a:p>
            <a:r>
              <a:rPr lang="tr-TR"/>
              <a:t>Asıl başlık stilini düzenlemek için tıklayın</a:t>
            </a:r>
          </a:p>
        </p:txBody>
      </p:sp>
      <p:sp>
        <p:nvSpPr>
          <p:cNvPr id="3" name="Dikey Metin Yer Tutucusu 2">
            <a:extLst>
              <a:ext uri="{FF2B5EF4-FFF2-40B4-BE49-F238E27FC236}">
                <a16:creationId xmlns:a16="http://schemas.microsoft.com/office/drawing/2014/main" xmlns="" id="{DD892177-AD77-4B73-A76B-DBB6B972C791}"/>
              </a:ext>
            </a:extLst>
          </p:cNvPr>
          <p:cNvSpPr>
            <a:spLocks noGrp="1"/>
          </p:cNvSpPr>
          <p:nvPr>
            <p:ph type="body" orient="vert" idx="1"/>
          </p:nvPr>
        </p:nvSpPr>
        <p:spPr>
          <a:xfrm>
            <a:off x="628651" y="365125"/>
            <a:ext cx="5800725" cy="5811838"/>
          </a:xfrm>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xmlns="" id="{9714317B-A9F8-4898-9398-A823164303E9}"/>
              </a:ext>
            </a:extLst>
          </p:cNvPr>
          <p:cNvSpPr>
            <a:spLocks noGrp="1"/>
          </p:cNvSpPr>
          <p:nvPr>
            <p:ph type="dt" sz="half" idx="10"/>
          </p:nvPr>
        </p:nvSpPr>
        <p:spPr/>
        <p:txBody>
          <a:bodyPr/>
          <a:lstStyle/>
          <a:p>
            <a:fld id="{CB7C7D01-CE46-4C6A-BCE3-A0B0D63978E5}" type="datetime1">
              <a:rPr lang="tr-TR" smtClean="0"/>
              <a:t>29.03.2022</a:t>
            </a:fld>
            <a:endParaRPr lang="tr-TR"/>
          </a:p>
        </p:txBody>
      </p:sp>
      <p:sp>
        <p:nvSpPr>
          <p:cNvPr id="5" name="Alt Bilgi Yer Tutucusu 4">
            <a:extLst>
              <a:ext uri="{FF2B5EF4-FFF2-40B4-BE49-F238E27FC236}">
                <a16:creationId xmlns:a16="http://schemas.microsoft.com/office/drawing/2014/main" xmlns="" id="{B828D9F1-AC22-429B-8EA4-2E7BDCCCE8F4}"/>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xmlns="" id="{EC83C4E6-AE62-4153-8FF8-E538F3CE04C8}"/>
              </a:ext>
            </a:extLst>
          </p:cNvPr>
          <p:cNvSpPr>
            <a:spLocks noGrp="1"/>
          </p:cNvSpPr>
          <p:nvPr>
            <p:ph type="sldNum" sz="quarter" idx="12"/>
          </p:nvPr>
        </p:nvSpPr>
        <p:spPr/>
        <p:txBody>
          <a:bodyPr/>
          <a:lstStyle/>
          <a:p>
            <a:fld id="{F01F3D7E-AC51-4D34-B066-A9501F56C695}" type="slidenum">
              <a:rPr lang="tr-TR" smtClean="0"/>
              <a:t>‹#›</a:t>
            </a:fld>
            <a:endParaRPr lang="tr-TR"/>
          </a:p>
        </p:txBody>
      </p:sp>
    </p:spTree>
    <p:extLst>
      <p:ext uri="{BB962C8B-B14F-4D97-AF65-F5344CB8AC3E}">
        <p14:creationId xmlns:p14="http://schemas.microsoft.com/office/powerpoint/2010/main" val="1989550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4B64CC88-7D4A-4A93-83F3-259695149541}"/>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xmlns="" id="{209FA0D5-5CE5-449D-B0BC-4EDB5CD5DD5A}"/>
              </a:ext>
            </a:extLst>
          </p:cNvPr>
          <p:cNvSpPr>
            <a:spLocks noGrp="1"/>
          </p:cNvSpPr>
          <p:nvPr>
            <p:ph idx="1"/>
          </p:nvPr>
        </p:nvSpPr>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xmlns="" id="{2549BCFE-D90D-4742-8C77-E7A0FB93C166}"/>
              </a:ext>
            </a:extLst>
          </p:cNvPr>
          <p:cNvSpPr>
            <a:spLocks noGrp="1"/>
          </p:cNvSpPr>
          <p:nvPr>
            <p:ph type="dt" sz="half" idx="10"/>
          </p:nvPr>
        </p:nvSpPr>
        <p:spPr/>
        <p:txBody>
          <a:bodyPr/>
          <a:lstStyle/>
          <a:p>
            <a:fld id="{A2059AC8-C204-44AF-AFF5-581E54C99EF2}" type="datetime1">
              <a:rPr lang="tr-TR" smtClean="0"/>
              <a:t>29.03.2022</a:t>
            </a:fld>
            <a:endParaRPr lang="tr-TR"/>
          </a:p>
        </p:txBody>
      </p:sp>
      <p:sp>
        <p:nvSpPr>
          <p:cNvPr id="5" name="Alt Bilgi Yer Tutucusu 4">
            <a:extLst>
              <a:ext uri="{FF2B5EF4-FFF2-40B4-BE49-F238E27FC236}">
                <a16:creationId xmlns:a16="http://schemas.microsoft.com/office/drawing/2014/main" xmlns="" id="{C3A4194A-B151-4624-A34F-60A67E641A7D}"/>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xmlns="" id="{1C1DD65A-05A0-44C6-A1F6-FC52404AFC82}"/>
              </a:ext>
            </a:extLst>
          </p:cNvPr>
          <p:cNvSpPr>
            <a:spLocks noGrp="1"/>
          </p:cNvSpPr>
          <p:nvPr>
            <p:ph type="sldNum" sz="quarter" idx="12"/>
          </p:nvPr>
        </p:nvSpPr>
        <p:spPr/>
        <p:txBody>
          <a:bodyPr/>
          <a:lstStyle/>
          <a:p>
            <a:fld id="{F01F3D7E-AC51-4D34-B066-A9501F56C695}" type="slidenum">
              <a:rPr lang="tr-TR" smtClean="0"/>
              <a:t>‹#›</a:t>
            </a:fld>
            <a:endParaRPr lang="tr-TR"/>
          </a:p>
        </p:txBody>
      </p:sp>
    </p:spTree>
    <p:extLst>
      <p:ext uri="{BB962C8B-B14F-4D97-AF65-F5344CB8AC3E}">
        <p14:creationId xmlns:p14="http://schemas.microsoft.com/office/powerpoint/2010/main" val="2285231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8E05AE51-357C-4BC2-9FF9-79468950013F}"/>
              </a:ext>
            </a:extLst>
          </p:cNvPr>
          <p:cNvSpPr>
            <a:spLocks noGrp="1"/>
          </p:cNvSpPr>
          <p:nvPr>
            <p:ph type="title"/>
          </p:nvPr>
        </p:nvSpPr>
        <p:spPr>
          <a:xfrm>
            <a:off x="623888" y="1709741"/>
            <a:ext cx="7886700" cy="2852737"/>
          </a:xfrm>
        </p:spPr>
        <p:txBody>
          <a:bodyPr anchor="b"/>
          <a:lstStyle>
            <a:lvl1pPr>
              <a:defRPr sz="6000"/>
            </a:lvl1pPr>
          </a:lstStyle>
          <a:p>
            <a:r>
              <a:rPr lang="tr-TR"/>
              <a:t>Asıl başlık stilini düzenlemek için tıklayın</a:t>
            </a:r>
          </a:p>
        </p:txBody>
      </p:sp>
      <p:sp>
        <p:nvSpPr>
          <p:cNvPr id="3" name="Metin Yer Tutucusu 2">
            <a:extLst>
              <a:ext uri="{FF2B5EF4-FFF2-40B4-BE49-F238E27FC236}">
                <a16:creationId xmlns:a16="http://schemas.microsoft.com/office/drawing/2014/main" xmlns="" id="{0CC6F6FC-6626-44C6-A7B4-643018102E2E}"/>
              </a:ext>
            </a:extLst>
          </p:cNvPr>
          <p:cNvSpPr>
            <a:spLocks noGrp="1"/>
          </p:cNvSpPr>
          <p:nvPr>
            <p:ph type="body" idx="1"/>
          </p:nvPr>
        </p:nvSpPr>
        <p:spPr>
          <a:xfrm>
            <a:off x="623888" y="4589466"/>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Asıl metin stillerini düzenlemek için tıklayın</a:t>
            </a:r>
          </a:p>
        </p:txBody>
      </p:sp>
      <p:sp>
        <p:nvSpPr>
          <p:cNvPr id="4" name="Veri Yer Tutucusu 3">
            <a:extLst>
              <a:ext uri="{FF2B5EF4-FFF2-40B4-BE49-F238E27FC236}">
                <a16:creationId xmlns:a16="http://schemas.microsoft.com/office/drawing/2014/main" xmlns="" id="{62C9E26B-DAC5-4886-A6BE-8ECA108D63B5}"/>
              </a:ext>
            </a:extLst>
          </p:cNvPr>
          <p:cNvSpPr>
            <a:spLocks noGrp="1"/>
          </p:cNvSpPr>
          <p:nvPr>
            <p:ph type="dt" sz="half" idx="10"/>
          </p:nvPr>
        </p:nvSpPr>
        <p:spPr/>
        <p:txBody>
          <a:bodyPr/>
          <a:lstStyle/>
          <a:p>
            <a:fld id="{CAF28D43-6F8E-476B-84F0-38B8B6EDE682}" type="datetime1">
              <a:rPr lang="tr-TR" smtClean="0"/>
              <a:t>29.03.2022</a:t>
            </a:fld>
            <a:endParaRPr lang="tr-TR"/>
          </a:p>
        </p:txBody>
      </p:sp>
      <p:sp>
        <p:nvSpPr>
          <p:cNvPr id="5" name="Alt Bilgi Yer Tutucusu 4">
            <a:extLst>
              <a:ext uri="{FF2B5EF4-FFF2-40B4-BE49-F238E27FC236}">
                <a16:creationId xmlns:a16="http://schemas.microsoft.com/office/drawing/2014/main" xmlns="" id="{2A8D8E62-D541-441D-B252-5C2D2ADC542D}"/>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xmlns="" id="{54E1BF5A-8CEE-4399-BFE6-E9668C866A4D}"/>
              </a:ext>
            </a:extLst>
          </p:cNvPr>
          <p:cNvSpPr>
            <a:spLocks noGrp="1"/>
          </p:cNvSpPr>
          <p:nvPr>
            <p:ph type="sldNum" sz="quarter" idx="12"/>
          </p:nvPr>
        </p:nvSpPr>
        <p:spPr/>
        <p:txBody>
          <a:bodyPr/>
          <a:lstStyle/>
          <a:p>
            <a:fld id="{F01F3D7E-AC51-4D34-B066-A9501F56C695}" type="slidenum">
              <a:rPr lang="tr-TR" smtClean="0"/>
              <a:t>‹#›</a:t>
            </a:fld>
            <a:endParaRPr lang="tr-TR"/>
          </a:p>
        </p:txBody>
      </p:sp>
    </p:spTree>
    <p:extLst>
      <p:ext uri="{BB962C8B-B14F-4D97-AF65-F5344CB8AC3E}">
        <p14:creationId xmlns:p14="http://schemas.microsoft.com/office/powerpoint/2010/main" val="6720158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4CAEFCA4-01B9-43EB-BBB2-9BC019A07D51}"/>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xmlns="" id="{D4267F4B-FA38-4915-A20C-846B44F0E776}"/>
              </a:ext>
            </a:extLst>
          </p:cNvPr>
          <p:cNvSpPr>
            <a:spLocks noGrp="1"/>
          </p:cNvSpPr>
          <p:nvPr>
            <p:ph sz="half" idx="1"/>
          </p:nvPr>
        </p:nvSpPr>
        <p:spPr>
          <a:xfrm>
            <a:off x="628650" y="1825625"/>
            <a:ext cx="38862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a:extLst>
              <a:ext uri="{FF2B5EF4-FFF2-40B4-BE49-F238E27FC236}">
                <a16:creationId xmlns:a16="http://schemas.microsoft.com/office/drawing/2014/main" xmlns="" id="{2F92595B-0F9D-47F3-AA9C-0D02BF58EDFD}"/>
              </a:ext>
            </a:extLst>
          </p:cNvPr>
          <p:cNvSpPr>
            <a:spLocks noGrp="1"/>
          </p:cNvSpPr>
          <p:nvPr>
            <p:ph sz="half" idx="2"/>
          </p:nvPr>
        </p:nvSpPr>
        <p:spPr>
          <a:xfrm>
            <a:off x="4629150" y="1825625"/>
            <a:ext cx="38862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Veri Yer Tutucusu 4">
            <a:extLst>
              <a:ext uri="{FF2B5EF4-FFF2-40B4-BE49-F238E27FC236}">
                <a16:creationId xmlns:a16="http://schemas.microsoft.com/office/drawing/2014/main" xmlns="" id="{E3729167-41F6-48E5-A684-EE7A5214F1A9}"/>
              </a:ext>
            </a:extLst>
          </p:cNvPr>
          <p:cNvSpPr>
            <a:spLocks noGrp="1"/>
          </p:cNvSpPr>
          <p:nvPr>
            <p:ph type="dt" sz="half" idx="10"/>
          </p:nvPr>
        </p:nvSpPr>
        <p:spPr/>
        <p:txBody>
          <a:bodyPr/>
          <a:lstStyle/>
          <a:p>
            <a:fld id="{0888B8AC-C31D-415B-A6A5-442BAC06CACF}" type="datetime1">
              <a:rPr lang="tr-TR" smtClean="0"/>
              <a:t>29.03.2022</a:t>
            </a:fld>
            <a:endParaRPr lang="tr-TR"/>
          </a:p>
        </p:txBody>
      </p:sp>
      <p:sp>
        <p:nvSpPr>
          <p:cNvPr id="6" name="Alt Bilgi Yer Tutucusu 5">
            <a:extLst>
              <a:ext uri="{FF2B5EF4-FFF2-40B4-BE49-F238E27FC236}">
                <a16:creationId xmlns:a16="http://schemas.microsoft.com/office/drawing/2014/main" xmlns="" id="{5DF6CF9C-196E-4293-A9A9-4014EAD5F955}"/>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xmlns="" id="{9C301E17-04CE-488C-ACC0-86C9BD61FD4B}"/>
              </a:ext>
            </a:extLst>
          </p:cNvPr>
          <p:cNvSpPr>
            <a:spLocks noGrp="1"/>
          </p:cNvSpPr>
          <p:nvPr>
            <p:ph type="sldNum" sz="quarter" idx="12"/>
          </p:nvPr>
        </p:nvSpPr>
        <p:spPr/>
        <p:txBody>
          <a:bodyPr/>
          <a:lstStyle/>
          <a:p>
            <a:fld id="{F01F3D7E-AC51-4D34-B066-A9501F56C695}" type="slidenum">
              <a:rPr lang="tr-TR" smtClean="0"/>
              <a:t>‹#›</a:t>
            </a:fld>
            <a:endParaRPr lang="tr-TR"/>
          </a:p>
        </p:txBody>
      </p:sp>
    </p:spTree>
    <p:extLst>
      <p:ext uri="{BB962C8B-B14F-4D97-AF65-F5344CB8AC3E}">
        <p14:creationId xmlns:p14="http://schemas.microsoft.com/office/powerpoint/2010/main" val="6289836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A90060DF-1E13-42EA-9577-B694E174AB92}"/>
              </a:ext>
            </a:extLst>
          </p:cNvPr>
          <p:cNvSpPr>
            <a:spLocks noGrp="1"/>
          </p:cNvSpPr>
          <p:nvPr>
            <p:ph type="title"/>
          </p:nvPr>
        </p:nvSpPr>
        <p:spPr>
          <a:xfrm>
            <a:off x="629841" y="365128"/>
            <a:ext cx="7886700" cy="1325563"/>
          </a:xfrm>
        </p:spPr>
        <p:txBody>
          <a:bodyPr/>
          <a:lstStyle/>
          <a:p>
            <a:r>
              <a:rPr lang="tr-TR"/>
              <a:t>Asıl başlık stilini düzenlemek için tıklayın</a:t>
            </a:r>
          </a:p>
        </p:txBody>
      </p:sp>
      <p:sp>
        <p:nvSpPr>
          <p:cNvPr id="3" name="Metin Yer Tutucusu 2">
            <a:extLst>
              <a:ext uri="{FF2B5EF4-FFF2-40B4-BE49-F238E27FC236}">
                <a16:creationId xmlns:a16="http://schemas.microsoft.com/office/drawing/2014/main" xmlns="" id="{D665A266-C09D-4446-ACCB-72EB87C68BBD}"/>
              </a:ext>
            </a:extLst>
          </p:cNvPr>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4" name="İçerik Yer Tutucusu 3">
            <a:extLst>
              <a:ext uri="{FF2B5EF4-FFF2-40B4-BE49-F238E27FC236}">
                <a16:creationId xmlns:a16="http://schemas.microsoft.com/office/drawing/2014/main" xmlns="" id="{81D12843-0742-4DD8-86B1-CBD1B4FEA5D5}"/>
              </a:ext>
            </a:extLst>
          </p:cNvPr>
          <p:cNvSpPr>
            <a:spLocks noGrp="1"/>
          </p:cNvSpPr>
          <p:nvPr>
            <p:ph sz="half" idx="2"/>
          </p:nvPr>
        </p:nvSpPr>
        <p:spPr>
          <a:xfrm>
            <a:off x="629842" y="2505075"/>
            <a:ext cx="3868340"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a:extLst>
              <a:ext uri="{FF2B5EF4-FFF2-40B4-BE49-F238E27FC236}">
                <a16:creationId xmlns:a16="http://schemas.microsoft.com/office/drawing/2014/main" xmlns="" id="{97B99974-7744-44F4-85A4-A1C3AD285F3D}"/>
              </a:ext>
            </a:extLst>
          </p:cNvPr>
          <p:cNvSpPr>
            <a:spLocks noGrp="1"/>
          </p:cNvSpPr>
          <p:nvPr>
            <p:ph type="body" sz="quarter" idx="3"/>
          </p:nvPr>
        </p:nvSpPr>
        <p:spPr>
          <a:xfrm>
            <a:off x="4629151"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6" name="İçerik Yer Tutucusu 5">
            <a:extLst>
              <a:ext uri="{FF2B5EF4-FFF2-40B4-BE49-F238E27FC236}">
                <a16:creationId xmlns:a16="http://schemas.microsoft.com/office/drawing/2014/main" xmlns="" id="{70EC43B1-C2A9-49AF-8835-26D81F77CCA6}"/>
              </a:ext>
            </a:extLst>
          </p:cNvPr>
          <p:cNvSpPr>
            <a:spLocks noGrp="1"/>
          </p:cNvSpPr>
          <p:nvPr>
            <p:ph sz="quarter" idx="4"/>
          </p:nvPr>
        </p:nvSpPr>
        <p:spPr>
          <a:xfrm>
            <a:off x="4629151" y="2505075"/>
            <a:ext cx="3887391"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6">
            <a:extLst>
              <a:ext uri="{FF2B5EF4-FFF2-40B4-BE49-F238E27FC236}">
                <a16:creationId xmlns:a16="http://schemas.microsoft.com/office/drawing/2014/main" xmlns="" id="{1475BD71-CE27-481A-8CF1-7DEBE074A546}"/>
              </a:ext>
            </a:extLst>
          </p:cNvPr>
          <p:cNvSpPr>
            <a:spLocks noGrp="1"/>
          </p:cNvSpPr>
          <p:nvPr>
            <p:ph type="dt" sz="half" idx="10"/>
          </p:nvPr>
        </p:nvSpPr>
        <p:spPr/>
        <p:txBody>
          <a:bodyPr/>
          <a:lstStyle/>
          <a:p>
            <a:fld id="{F7C03F43-656F-4D0E-9459-4C4F39596510}" type="datetime1">
              <a:rPr lang="tr-TR" smtClean="0"/>
              <a:t>29.03.2022</a:t>
            </a:fld>
            <a:endParaRPr lang="tr-TR"/>
          </a:p>
        </p:txBody>
      </p:sp>
      <p:sp>
        <p:nvSpPr>
          <p:cNvPr id="8" name="Alt Bilgi Yer Tutucusu 7">
            <a:extLst>
              <a:ext uri="{FF2B5EF4-FFF2-40B4-BE49-F238E27FC236}">
                <a16:creationId xmlns:a16="http://schemas.microsoft.com/office/drawing/2014/main" xmlns="" id="{6A557E2F-9672-4A5A-A453-A1E65F34D74F}"/>
              </a:ext>
            </a:extLst>
          </p:cNvPr>
          <p:cNvSpPr>
            <a:spLocks noGrp="1"/>
          </p:cNvSpPr>
          <p:nvPr>
            <p:ph type="ftr" sz="quarter" idx="11"/>
          </p:nvPr>
        </p:nvSpPr>
        <p:spPr/>
        <p:txBody>
          <a:bodyPr/>
          <a:lstStyle/>
          <a:p>
            <a:endParaRPr lang="tr-TR"/>
          </a:p>
        </p:txBody>
      </p:sp>
      <p:sp>
        <p:nvSpPr>
          <p:cNvPr id="9" name="Slayt Numarası Yer Tutucusu 8">
            <a:extLst>
              <a:ext uri="{FF2B5EF4-FFF2-40B4-BE49-F238E27FC236}">
                <a16:creationId xmlns:a16="http://schemas.microsoft.com/office/drawing/2014/main" xmlns="" id="{890FE617-68FA-4A99-ABAA-E10013F9D400}"/>
              </a:ext>
            </a:extLst>
          </p:cNvPr>
          <p:cNvSpPr>
            <a:spLocks noGrp="1"/>
          </p:cNvSpPr>
          <p:nvPr>
            <p:ph type="sldNum" sz="quarter" idx="12"/>
          </p:nvPr>
        </p:nvSpPr>
        <p:spPr/>
        <p:txBody>
          <a:bodyPr/>
          <a:lstStyle/>
          <a:p>
            <a:fld id="{F01F3D7E-AC51-4D34-B066-A9501F56C695}" type="slidenum">
              <a:rPr lang="tr-TR" smtClean="0"/>
              <a:t>‹#›</a:t>
            </a:fld>
            <a:endParaRPr lang="tr-TR"/>
          </a:p>
        </p:txBody>
      </p:sp>
    </p:spTree>
    <p:extLst>
      <p:ext uri="{BB962C8B-B14F-4D97-AF65-F5344CB8AC3E}">
        <p14:creationId xmlns:p14="http://schemas.microsoft.com/office/powerpoint/2010/main" val="21748925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5955D747-D332-4A79-8412-232A358DF087}"/>
              </a:ext>
            </a:extLst>
          </p:cNvPr>
          <p:cNvSpPr>
            <a:spLocks noGrp="1"/>
          </p:cNvSpPr>
          <p:nvPr>
            <p:ph type="title"/>
          </p:nvPr>
        </p:nvSpPr>
        <p:spPr/>
        <p:txBody>
          <a:bodyPr/>
          <a:lstStyle/>
          <a:p>
            <a:r>
              <a:rPr lang="tr-TR"/>
              <a:t>Asıl başlık stilini düzenlemek için tıklayın</a:t>
            </a:r>
          </a:p>
        </p:txBody>
      </p:sp>
      <p:sp>
        <p:nvSpPr>
          <p:cNvPr id="3" name="Veri Yer Tutucusu 2">
            <a:extLst>
              <a:ext uri="{FF2B5EF4-FFF2-40B4-BE49-F238E27FC236}">
                <a16:creationId xmlns:a16="http://schemas.microsoft.com/office/drawing/2014/main" xmlns="" id="{79C52FAF-BAF4-4EA4-9DEE-6E6D7FE260E8}"/>
              </a:ext>
            </a:extLst>
          </p:cNvPr>
          <p:cNvSpPr>
            <a:spLocks noGrp="1"/>
          </p:cNvSpPr>
          <p:nvPr>
            <p:ph type="dt" sz="half" idx="10"/>
          </p:nvPr>
        </p:nvSpPr>
        <p:spPr/>
        <p:txBody>
          <a:bodyPr/>
          <a:lstStyle/>
          <a:p>
            <a:fld id="{C5770B2F-CF14-4C8B-8691-475E3982E0F8}" type="datetime1">
              <a:rPr lang="tr-TR" smtClean="0"/>
              <a:t>29.03.2022</a:t>
            </a:fld>
            <a:endParaRPr lang="tr-TR"/>
          </a:p>
        </p:txBody>
      </p:sp>
      <p:sp>
        <p:nvSpPr>
          <p:cNvPr id="4" name="Alt Bilgi Yer Tutucusu 3">
            <a:extLst>
              <a:ext uri="{FF2B5EF4-FFF2-40B4-BE49-F238E27FC236}">
                <a16:creationId xmlns:a16="http://schemas.microsoft.com/office/drawing/2014/main" xmlns="" id="{0DC4B3A0-C7DB-4637-9FBA-5D0D622E1D8D}"/>
              </a:ext>
            </a:extLst>
          </p:cNvPr>
          <p:cNvSpPr>
            <a:spLocks noGrp="1"/>
          </p:cNvSpPr>
          <p:nvPr>
            <p:ph type="ftr" sz="quarter" idx="11"/>
          </p:nvPr>
        </p:nvSpPr>
        <p:spPr/>
        <p:txBody>
          <a:bodyPr/>
          <a:lstStyle/>
          <a:p>
            <a:endParaRPr lang="tr-TR"/>
          </a:p>
        </p:txBody>
      </p:sp>
      <p:sp>
        <p:nvSpPr>
          <p:cNvPr id="5" name="Slayt Numarası Yer Tutucusu 4">
            <a:extLst>
              <a:ext uri="{FF2B5EF4-FFF2-40B4-BE49-F238E27FC236}">
                <a16:creationId xmlns:a16="http://schemas.microsoft.com/office/drawing/2014/main" xmlns="" id="{D1ACE622-99D5-4C1A-A82F-2457D29D552D}"/>
              </a:ext>
            </a:extLst>
          </p:cNvPr>
          <p:cNvSpPr>
            <a:spLocks noGrp="1"/>
          </p:cNvSpPr>
          <p:nvPr>
            <p:ph type="sldNum" sz="quarter" idx="12"/>
          </p:nvPr>
        </p:nvSpPr>
        <p:spPr/>
        <p:txBody>
          <a:bodyPr/>
          <a:lstStyle/>
          <a:p>
            <a:fld id="{F01F3D7E-AC51-4D34-B066-A9501F56C695}" type="slidenum">
              <a:rPr lang="tr-TR" smtClean="0"/>
              <a:t>‹#›</a:t>
            </a:fld>
            <a:endParaRPr lang="tr-TR"/>
          </a:p>
        </p:txBody>
      </p:sp>
    </p:spTree>
    <p:extLst>
      <p:ext uri="{BB962C8B-B14F-4D97-AF65-F5344CB8AC3E}">
        <p14:creationId xmlns:p14="http://schemas.microsoft.com/office/powerpoint/2010/main" val="25379534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a:extLst>
              <a:ext uri="{FF2B5EF4-FFF2-40B4-BE49-F238E27FC236}">
                <a16:creationId xmlns:a16="http://schemas.microsoft.com/office/drawing/2014/main" xmlns="" id="{08FF5C05-36BB-4FB6-AAA5-2DE0A8B53578}"/>
              </a:ext>
            </a:extLst>
          </p:cNvPr>
          <p:cNvSpPr>
            <a:spLocks noGrp="1"/>
          </p:cNvSpPr>
          <p:nvPr>
            <p:ph type="dt" sz="half" idx="10"/>
          </p:nvPr>
        </p:nvSpPr>
        <p:spPr/>
        <p:txBody>
          <a:bodyPr/>
          <a:lstStyle/>
          <a:p>
            <a:fld id="{45F48DAD-3AB0-4DBE-857B-BF3D06232AD2}" type="datetime1">
              <a:rPr lang="tr-TR" smtClean="0"/>
              <a:t>29.03.2022</a:t>
            </a:fld>
            <a:endParaRPr lang="tr-TR"/>
          </a:p>
        </p:txBody>
      </p:sp>
      <p:sp>
        <p:nvSpPr>
          <p:cNvPr id="3" name="Alt Bilgi Yer Tutucusu 2">
            <a:extLst>
              <a:ext uri="{FF2B5EF4-FFF2-40B4-BE49-F238E27FC236}">
                <a16:creationId xmlns:a16="http://schemas.microsoft.com/office/drawing/2014/main" xmlns="" id="{15638D5D-6F26-4B80-9CAA-24837E0F5934}"/>
              </a:ext>
            </a:extLst>
          </p:cNvPr>
          <p:cNvSpPr>
            <a:spLocks noGrp="1"/>
          </p:cNvSpPr>
          <p:nvPr>
            <p:ph type="ftr" sz="quarter" idx="11"/>
          </p:nvPr>
        </p:nvSpPr>
        <p:spPr/>
        <p:txBody>
          <a:bodyPr/>
          <a:lstStyle/>
          <a:p>
            <a:endParaRPr lang="tr-TR"/>
          </a:p>
        </p:txBody>
      </p:sp>
      <p:sp>
        <p:nvSpPr>
          <p:cNvPr id="4" name="Slayt Numarası Yer Tutucusu 3">
            <a:extLst>
              <a:ext uri="{FF2B5EF4-FFF2-40B4-BE49-F238E27FC236}">
                <a16:creationId xmlns:a16="http://schemas.microsoft.com/office/drawing/2014/main" xmlns="" id="{5D9A21B4-4445-4303-BB5F-630C1BEFDC07}"/>
              </a:ext>
            </a:extLst>
          </p:cNvPr>
          <p:cNvSpPr>
            <a:spLocks noGrp="1"/>
          </p:cNvSpPr>
          <p:nvPr>
            <p:ph type="sldNum" sz="quarter" idx="12"/>
          </p:nvPr>
        </p:nvSpPr>
        <p:spPr/>
        <p:txBody>
          <a:bodyPr/>
          <a:lstStyle/>
          <a:p>
            <a:fld id="{F01F3D7E-AC51-4D34-B066-A9501F56C695}" type="slidenum">
              <a:rPr lang="tr-TR" smtClean="0"/>
              <a:t>‹#›</a:t>
            </a:fld>
            <a:endParaRPr lang="tr-TR"/>
          </a:p>
        </p:txBody>
      </p:sp>
    </p:spTree>
    <p:extLst>
      <p:ext uri="{BB962C8B-B14F-4D97-AF65-F5344CB8AC3E}">
        <p14:creationId xmlns:p14="http://schemas.microsoft.com/office/powerpoint/2010/main" val="32439491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58A3B22E-6C5A-47FF-A070-8FC76DEF7B0F}"/>
              </a:ext>
            </a:extLst>
          </p:cNvPr>
          <p:cNvSpPr>
            <a:spLocks noGrp="1"/>
          </p:cNvSpPr>
          <p:nvPr>
            <p:ph type="title"/>
          </p:nvPr>
        </p:nvSpPr>
        <p:spPr>
          <a:xfrm>
            <a:off x="629841" y="457200"/>
            <a:ext cx="2949178" cy="1600200"/>
          </a:xfrm>
        </p:spPr>
        <p:txBody>
          <a:bodyPr anchor="b"/>
          <a:lstStyle>
            <a:lvl1pPr>
              <a:defRPr sz="3200"/>
            </a:lvl1pPr>
          </a:lstStyle>
          <a:p>
            <a:r>
              <a:rPr lang="tr-TR"/>
              <a:t>Asıl başlık stilini düzenlemek için tıklayın</a:t>
            </a:r>
          </a:p>
        </p:txBody>
      </p:sp>
      <p:sp>
        <p:nvSpPr>
          <p:cNvPr id="3" name="İçerik Yer Tutucusu 2">
            <a:extLst>
              <a:ext uri="{FF2B5EF4-FFF2-40B4-BE49-F238E27FC236}">
                <a16:creationId xmlns:a16="http://schemas.microsoft.com/office/drawing/2014/main" xmlns="" id="{1A60E85B-B8EB-456E-88DA-EE9BDAFC6DD8}"/>
              </a:ext>
            </a:extLst>
          </p:cNvPr>
          <p:cNvSpPr>
            <a:spLocks noGrp="1"/>
          </p:cNvSpPr>
          <p:nvPr>
            <p:ph idx="1"/>
          </p:nvPr>
        </p:nvSpPr>
        <p:spPr>
          <a:xfrm>
            <a:off x="3887391" y="987428"/>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a:extLst>
              <a:ext uri="{FF2B5EF4-FFF2-40B4-BE49-F238E27FC236}">
                <a16:creationId xmlns:a16="http://schemas.microsoft.com/office/drawing/2014/main" xmlns="" id="{52A497F9-5585-4380-8E80-91E99E8C19D0}"/>
              </a:ext>
            </a:extLst>
          </p:cNvPr>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xmlns="" id="{785AE8F9-1988-4EDD-AA70-67B544DF52BC}"/>
              </a:ext>
            </a:extLst>
          </p:cNvPr>
          <p:cNvSpPr>
            <a:spLocks noGrp="1"/>
          </p:cNvSpPr>
          <p:nvPr>
            <p:ph type="dt" sz="half" idx="10"/>
          </p:nvPr>
        </p:nvSpPr>
        <p:spPr/>
        <p:txBody>
          <a:bodyPr/>
          <a:lstStyle/>
          <a:p>
            <a:fld id="{BDE39BF2-CC1A-49A7-8BB3-9F3989C82D90}" type="datetime1">
              <a:rPr lang="tr-TR" smtClean="0"/>
              <a:t>29.03.2022</a:t>
            </a:fld>
            <a:endParaRPr lang="tr-TR"/>
          </a:p>
        </p:txBody>
      </p:sp>
      <p:sp>
        <p:nvSpPr>
          <p:cNvPr id="6" name="Alt Bilgi Yer Tutucusu 5">
            <a:extLst>
              <a:ext uri="{FF2B5EF4-FFF2-40B4-BE49-F238E27FC236}">
                <a16:creationId xmlns:a16="http://schemas.microsoft.com/office/drawing/2014/main" xmlns="" id="{CF53729D-2DDF-484D-84F1-3D06042F4CE2}"/>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xmlns="" id="{16FCC6D1-A0C7-4D6A-AF1B-BA3CFD2DAF4A}"/>
              </a:ext>
            </a:extLst>
          </p:cNvPr>
          <p:cNvSpPr>
            <a:spLocks noGrp="1"/>
          </p:cNvSpPr>
          <p:nvPr>
            <p:ph type="sldNum" sz="quarter" idx="12"/>
          </p:nvPr>
        </p:nvSpPr>
        <p:spPr/>
        <p:txBody>
          <a:bodyPr/>
          <a:lstStyle/>
          <a:p>
            <a:fld id="{F01F3D7E-AC51-4D34-B066-A9501F56C695}" type="slidenum">
              <a:rPr lang="tr-TR" smtClean="0"/>
              <a:t>‹#›</a:t>
            </a:fld>
            <a:endParaRPr lang="tr-TR"/>
          </a:p>
        </p:txBody>
      </p:sp>
    </p:spTree>
    <p:extLst>
      <p:ext uri="{BB962C8B-B14F-4D97-AF65-F5344CB8AC3E}">
        <p14:creationId xmlns:p14="http://schemas.microsoft.com/office/powerpoint/2010/main" val="41905113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FF54158F-1D46-4D8A-976F-386E4C831A66}"/>
              </a:ext>
            </a:extLst>
          </p:cNvPr>
          <p:cNvSpPr>
            <a:spLocks noGrp="1"/>
          </p:cNvSpPr>
          <p:nvPr>
            <p:ph type="title"/>
          </p:nvPr>
        </p:nvSpPr>
        <p:spPr>
          <a:xfrm>
            <a:off x="629841" y="457200"/>
            <a:ext cx="2949178" cy="1600200"/>
          </a:xfrm>
        </p:spPr>
        <p:txBody>
          <a:bodyPr anchor="b"/>
          <a:lstStyle>
            <a:lvl1pPr>
              <a:defRPr sz="3200"/>
            </a:lvl1pPr>
          </a:lstStyle>
          <a:p>
            <a:r>
              <a:rPr lang="tr-TR"/>
              <a:t>Asıl başlık stilini düzenlemek için tıklayın</a:t>
            </a:r>
          </a:p>
        </p:txBody>
      </p:sp>
      <p:sp>
        <p:nvSpPr>
          <p:cNvPr id="3" name="Resim Yer Tutucusu 2">
            <a:extLst>
              <a:ext uri="{FF2B5EF4-FFF2-40B4-BE49-F238E27FC236}">
                <a16:creationId xmlns:a16="http://schemas.microsoft.com/office/drawing/2014/main" xmlns="" id="{6996A782-2748-48FA-BE68-14029B00943E}"/>
              </a:ext>
            </a:extLst>
          </p:cNvPr>
          <p:cNvSpPr>
            <a:spLocks noGrp="1"/>
          </p:cNvSpPr>
          <p:nvPr>
            <p:ph type="pic" idx="1"/>
          </p:nvPr>
        </p:nvSpPr>
        <p:spPr>
          <a:xfrm>
            <a:off x="3887391" y="987428"/>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a:extLst>
              <a:ext uri="{FF2B5EF4-FFF2-40B4-BE49-F238E27FC236}">
                <a16:creationId xmlns:a16="http://schemas.microsoft.com/office/drawing/2014/main" xmlns="" id="{F2B72440-12C8-4F65-A7B2-21AA7720FDF3}"/>
              </a:ext>
            </a:extLst>
          </p:cNvPr>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xmlns="" id="{BA89529C-9543-4A68-9F0A-0CC46F980F8C}"/>
              </a:ext>
            </a:extLst>
          </p:cNvPr>
          <p:cNvSpPr>
            <a:spLocks noGrp="1"/>
          </p:cNvSpPr>
          <p:nvPr>
            <p:ph type="dt" sz="half" idx="10"/>
          </p:nvPr>
        </p:nvSpPr>
        <p:spPr/>
        <p:txBody>
          <a:bodyPr/>
          <a:lstStyle/>
          <a:p>
            <a:fld id="{811081F2-3A00-4061-BC66-36BEEA964918}" type="datetime1">
              <a:rPr lang="tr-TR" smtClean="0"/>
              <a:t>29.03.2022</a:t>
            </a:fld>
            <a:endParaRPr lang="tr-TR"/>
          </a:p>
        </p:txBody>
      </p:sp>
      <p:sp>
        <p:nvSpPr>
          <p:cNvPr id="6" name="Alt Bilgi Yer Tutucusu 5">
            <a:extLst>
              <a:ext uri="{FF2B5EF4-FFF2-40B4-BE49-F238E27FC236}">
                <a16:creationId xmlns:a16="http://schemas.microsoft.com/office/drawing/2014/main" xmlns="" id="{89397826-D423-4E67-9EEF-FA8252723B5F}"/>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xmlns="" id="{A455F84F-006F-4169-AF9C-5D7104D13EBD}"/>
              </a:ext>
            </a:extLst>
          </p:cNvPr>
          <p:cNvSpPr>
            <a:spLocks noGrp="1"/>
          </p:cNvSpPr>
          <p:nvPr>
            <p:ph type="sldNum" sz="quarter" idx="12"/>
          </p:nvPr>
        </p:nvSpPr>
        <p:spPr/>
        <p:txBody>
          <a:bodyPr/>
          <a:lstStyle/>
          <a:p>
            <a:fld id="{F01F3D7E-AC51-4D34-B066-A9501F56C695}" type="slidenum">
              <a:rPr lang="tr-TR" smtClean="0"/>
              <a:t>‹#›</a:t>
            </a:fld>
            <a:endParaRPr lang="tr-TR"/>
          </a:p>
        </p:txBody>
      </p:sp>
    </p:spTree>
    <p:extLst>
      <p:ext uri="{BB962C8B-B14F-4D97-AF65-F5344CB8AC3E}">
        <p14:creationId xmlns:p14="http://schemas.microsoft.com/office/powerpoint/2010/main" val="1814426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Başlık Yer Tutucusu 1">
            <a:extLst>
              <a:ext uri="{FF2B5EF4-FFF2-40B4-BE49-F238E27FC236}">
                <a16:creationId xmlns:a16="http://schemas.microsoft.com/office/drawing/2014/main" xmlns="" id="{18157259-9149-41F9-B15F-B1246F40ED15}"/>
              </a:ext>
            </a:extLst>
          </p:cNvPr>
          <p:cNvSpPr>
            <a:spLocks noGrp="1"/>
          </p:cNvSpPr>
          <p:nvPr>
            <p:ph type="title"/>
          </p:nvPr>
        </p:nvSpPr>
        <p:spPr>
          <a:xfrm>
            <a:off x="628650" y="365128"/>
            <a:ext cx="7886700" cy="1325563"/>
          </a:xfrm>
          <a:prstGeom prst="rect">
            <a:avLst/>
          </a:prstGeom>
        </p:spPr>
        <p:txBody>
          <a:bodyPr vert="horz" lIns="91440" tIns="45720" rIns="91440" bIns="45720" rtlCol="0" anchor="ctr">
            <a:normAutofit/>
          </a:bodyPr>
          <a:lstStyle/>
          <a:p>
            <a:r>
              <a:rPr lang="tr-TR"/>
              <a:t>Asıl başlık stilini düzenlemek için tıklayın</a:t>
            </a:r>
          </a:p>
        </p:txBody>
      </p:sp>
      <p:sp>
        <p:nvSpPr>
          <p:cNvPr id="3" name="Metin Yer Tutucusu 2">
            <a:extLst>
              <a:ext uri="{FF2B5EF4-FFF2-40B4-BE49-F238E27FC236}">
                <a16:creationId xmlns:a16="http://schemas.microsoft.com/office/drawing/2014/main" xmlns="" id="{E5A12280-2A0A-44C5-BF7C-D8F3A6CDEDD5}"/>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xmlns="" id="{EC6EA53E-EE9C-40C3-8978-8D2A25221A21}"/>
              </a:ext>
            </a:extLst>
          </p:cNvPr>
          <p:cNvSpPr>
            <a:spLocks noGrp="1"/>
          </p:cNvSpPr>
          <p:nvPr>
            <p:ph type="dt" sz="half" idx="2"/>
          </p:nvPr>
        </p:nvSpPr>
        <p:spPr>
          <a:xfrm>
            <a:off x="628650" y="6356353"/>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BD40E6-717E-430B-A154-D3756183F9E2}" type="datetime1">
              <a:rPr lang="tr-TR" smtClean="0"/>
              <a:t>29.03.2022</a:t>
            </a:fld>
            <a:endParaRPr lang="tr-TR"/>
          </a:p>
        </p:txBody>
      </p:sp>
      <p:sp>
        <p:nvSpPr>
          <p:cNvPr id="5" name="Alt Bilgi Yer Tutucusu 4">
            <a:extLst>
              <a:ext uri="{FF2B5EF4-FFF2-40B4-BE49-F238E27FC236}">
                <a16:creationId xmlns:a16="http://schemas.microsoft.com/office/drawing/2014/main" xmlns="" id="{997209D0-3902-4589-BB77-255BDD7B78F2}"/>
              </a:ext>
            </a:extLst>
          </p:cNvPr>
          <p:cNvSpPr>
            <a:spLocks noGrp="1"/>
          </p:cNvSpPr>
          <p:nvPr>
            <p:ph type="ftr" sz="quarter" idx="3"/>
          </p:nvPr>
        </p:nvSpPr>
        <p:spPr>
          <a:xfrm>
            <a:off x="3028950" y="6356353"/>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a:extLst>
              <a:ext uri="{FF2B5EF4-FFF2-40B4-BE49-F238E27FC236}">
                <a16:creationId xmlns:a16="http://schemas.microsoft.com/office/drawing/2014/main" xmlns="" id="{A1F51426-AAA4-4C37-ACA9-AD6129B744C9}"/>
              </a:ext>
            </a:extLst>
          </p:cNvPr>
          <p:cNvSpPr>
            <a:spLocks noGrp="1"/>
          </p:cNvSpPr>
          <p:nvPr>
            <p:ph type="sldNum" sz="quarter" idx="4"/>
          </p:nvPr>
        </p:nvSpPr>
        <p:spPr>
          <a:xfrm>
            <a:off x="6457950" y="6356353"/>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01F3D7E-AC51-4D34-B066-A9501F56C695}" type="slidenum">
              <a:rPr lang="tr-TR" smtClean="0"/>
              <a:t>‹#›</a:t>
            </a:fld>
            <a:endParaRPr lang="tr-TR"/>
          </a:p>
        </p:txBody>
      </p:sp>
    </p:spTree>
    <p:extLst>
      <p:ext uri="{BB962C8B-B14F-4D97-AF65-F5344CB8AC3E}">
        <p14:creationId xmlns:p14="http://schemas.microsoft.com/office/powerpoint/2010/main" val="149577576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0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xmlns="" id="{FDBA86B1-8230-4F16-AA4F-4D38261DAF57}"/>
              </a:ext>
            </a:extLst>
          </p:cNvPr>
          <p:cNvSpPr txBox="1">
            <a:spLocks/>
          </p:cNvSpPr>
          <p:nvPr/>
        </p:nvSpPr>
        <p:spPr>
          <a:xfrm>
            <a:off x="352766" y="3305309"/>
            <a:ext cx="8450981" cy="842549"/>
          </a:xfrm>
          <a:prstGeom prst="rect">
            <a:avLst/>
          </a:prstGeom>
        </p:spPr>
        <p:txBody>
          <a:bodyPr vert="horz" lIns="91440" tIns="45720" rIns="91440" bIns="45720" rtlCol="0" anchor="b">
            <a:normAutofit/>
          </a:bodyPr>
          <a:lstStyle>
            <a:lvl1pPr algn="ctr" defTabSz="685800" rtl="0" eaLnBrk="1" latinLnBrk="0" hangingPunct="1">
              <a:lnSpc>
                <a:spcPct val="90000"/>
              </a:lnSpc>
              <a:spcBef>
                <a:spcPct val="0"/>
              </a:spcBef>
              <a:buNone/>
              <a:defRPr sz="5400" kern="1200">
                <a:solidFill>
                  <a:schemeClr val="tx1"/>
                </a:solidFill>
                <a:latin typeface="Garamond" panose="02020404030301010803" pitchFamily="18" charset="0"/>
                <a:ea typeface="+mj-ea"/>
                <a:cs typeface="Times New Roman" panose="02020603050405020304" pitchFamily="18" charset="0"/>
              </a:defRPr>
            </a:lvl1pPr>
          </a:lstStyle>
          <a:p>
            <a:pPr marL="0" marR="0" lvl="0" indent="0" algn="ctr" defTabSz="685800" rtl="0" eaLnBrk="1" fontAlgn="auto" latinLnBrk="0" hangingPunct="1">
              <a:lnSpc>
                <a:spcPct val="90000"/>
              </a:lnSpc>
              <a:spcBef>
                <a:spcPct val="0"/>
              </a:spcBef>
              <a:spcAft>
                <a:spcPts val="0"/>
              </a:spcAft>
              <a:buClrTx/>
              <a:buSzTx/>
              <a:buFontTx/>
              <a:buNone/>
              <a:tabLst/>
              <a:defRPr/>
            </a:pPr>
            <a:r>
              <a:rPr lang="tr-TR" sz="3200" b="1" dirty="0" smtClean="0">
                <a:solidFill>
                  <a:sysClr val="windowText" lastClr="000000"/>
                </a:solidFill>
              </a:rPr>
              <a:t>İş Hukukunun Temel Kavramları</a:t>
            </a:r>
            <a:endParaRPr kumimoji="0" lang="tr-TR" sz="3200" b="1" i="0" u="none" strike="noStrike" kern="1200" cap="none" spc="0" normalizeH="0" baseline="0" noProof="0" dirty="0">
              <a:ln>
                <a:noFill/>
              </a:ln>
              <a:solidFill>
                <a:sysClr val="windowText" lastClr="000000"/>
              </a:solidFill>
              <a:effectLst/>
              <a:uLnTx/>
              <a:uFillTx/>
              <a:latin typeface="Garamond" panose="02020404030301010803" pitchFamily="18" charset="0"/>
              <a:ea typeface="+mj-ea"/>
              <a:cs typeface="Times New Roman" panose="02020603050405020304" pitchFamily="18" charset="0"/>
            </a:endParaRPr>
          </a:p>
        </p:txBody>
      </p:sp>
      <p:sp>
        <p:nvSpPr>
          <p:cNvPr id="3" name="Alt Başlık 2">
            <a:extLst>
              <a:ext uri="{FF2B5EF4-FFF2-40B4-BE49-F238E27FC236}">
                <a16:creationId xmlns:a16="http://schemas.microsoft.com/office/drawing/2014/main" xmlns="" id="{D465C7D5-E1EF-4603-9450-21A96B432E8C}"/>
              </a:ext>
            </a:extLst>
          </p:cNvPr>
          <p:cNvSpPr txBox="1">
            <a:spLocks/>
          </p:cNvSpPr>
          <p:nvPr/>
        </p:nvSpPr>
        <p:spPr>
          <a:xfrm>
            <a:off x="327259" y="4147858"/>
            <a:ext cx="8450981" cy="2143075"/>
          </a:xfrm>
          <a:prstGeom prst="rect">
            <a:avLst/>
          </a:prstGeom>
        </p:spPr>
        <p:txBody>
          <a:bodyPr vert="horz" lIns="91440" tIns="45720" rIns="91440" bIns="45720" rtlCol="0">
            <a:noAutofit/>
          </a:bodyPr>
          <a:lstStyle>
            <a:lvl1pPr marL="0" indent="0" algn="ctr" defTabSz="685800" rtl="0" eaLnBrk="1" latinLnBrk="0" hangingPunct="1">
              <a:lnSpc>
                <a:spcPct val="90000"/>
              </a:lnSpc>
              <a:spcBef>
                <a:spcPts val="750"/>
              </a:spcBef>
              <a:buFont typeface="Arial" panose="020B0604020202020204" pitchFamily="34" charset="0"/>
              <a:buNone/>
              <a:defRPr sz="2400" kern="1200">
                <a:solidFill>
                  <a:schemeClr val="tx1"/>
                </a:solidFill>
                <a:latin typeface="Garamond" panose="02020404030301010803" pitchFamily="18" charset="0"/>
                <a:ea typeface="+mn-ea"/>
                <a:cs typeface="Times New Roman" panose="02020603050405020304" pitchFamily="18" charset="0"/>
              </a:defRPr>
            </a:lvl1pPr>
            <a:lvl2pPr marL="457200" indent="0" algn="ctr" defTabSz="685800" rtl="0" eaLnBrk="1" latinLnBrk="0" hangingPunct="1">
              <a:lnSpc>
                <a:spcPct val="90000"/>
              </a:lnSpc>
              <a:spcBef>
                <a:spcPts val="375"/>
              </a:spcBef>
              <a:buFont typeface="Arial" panose="020B0604020202020204" pitchFamily="34" charset="0"/>
              <a:buNone/>
              <a:defRPr sz="2000" kern="1200">
                <a:solidFill>
                  <a:schemeClr val="tx1"/>
                </a:solidFill>
                <a:latin typeface="+mn-lt"/>
                <a:ea typeface="+mn-ea"/>
                <a:cs typeface="+mn-cs"/>
              </a:defRPr>
            </a:lvl2pPr>
            <a:lvl3pPr marL="914400" indent="0" algn="ctr" defTabSz="685800" rtl="0" eaLnBrk="1" latinLnBrk="0" hangingPunct="1">
              <a:lnSpc>
                <a:spcPct val="90000"/>
              </a:lnSpc>
              <a:spcBef>
                <a:spcPts val="375"/>
              </a:spcBef>
              <a:buFont typeface="Arial" panose="020B0604020202020204" pitchFamily="34" charset="0"/>
              <a:buNone/>
              <a:defRPr sz="1800" kern="1200">
                <a:solidFill>
                  <a:schemeClr val="tx1"/>
                </a:solidFill>
                <a:latin typeface="+mn-lt"/>
                <a:ea typeface="+mn-ea"/>
                <a:cs typeface="+mn-cs"/>
              </a:defRPr>
            </a:lvl3pPr>
            <a:lvl4pPr marL="1371600" indent="0" algn="ctr" defTabSz="685800" rtl="0" eaLnBrk="1" latinLnBrk="0" hangingPunct="1">
              <a:lnSpc>
                <a:spcPct val="90000"/>
              </a:lnSpc>
              <a:spcBef>
                <a:spcPts val="375"/>
              </a:spcBef>
              <a:buFont typeface="Arial" panose="020B0604020202020204" pitchFamily="34" charset="0"/>
              <a:buNone/>
              <a:defRPr sz="1600" kern="1200">
                <a:solidFill>
                  <a:schemeClr val="tx1"/>
                </a:solidFill>
                <a:latin typeface="+mn-lt"/>
                <a:ea typeface="+mn-ea"/>
                <a:cs typeface="+mn-cs"/>
              </a:defRPr>
            </a:lvl4pPr>
            <a:lvl5pPr marL="1828800" indent="0" algn="ctr" defTabSz="685800" rtl="0" eaLnBrk="1" latinLnBrk="0" hangingPunct="1">
              <a:lnSpc>
                <a:spcPct val="90000"/>
              </a:lnSpc>
              <a:spcBef>
                <a:spcPts val="375"/>
              </a:spcBef>
              <a:buFont typeface="Arial" panose="020B0604020202020204" pitchFamily="34" charset="0"/>
              <a:buNone/>
              <a:defRPr sz="1600" kern="1200">
                <a:solidFill>
                  <a:schemeClr val="tx1"/>
                </a:solidFill>
                <a:latin typeface="+mn-lt"/>
                <a:ea typeface="+mn-ea"/>
                <a:cs typeface="+mn-cs"/>
              </a:defRPr>
            </a:lvl5pPr>
            <a:lvl6pPr marL="2286000" indent="0" algn="ctr" defTabSz="685800" rtl="0" eaLnBrk="1" latinLnBrk="0" hangingPunct="1">
              <a:lnSpc>
                <a:spcPct val="90000"/>
              </a:lnSpc>
              <a:spcBef>
                <a:spcPts val="375"/>
              </a:spcBef>
              <a:buFont typeface="Arial" panose="020B0604020202020204" pitchFamily="34" charset="0"/>
              <a:buNone/>
              <a:defRPr sz="1600" kern="1200">
                <a:solidFill>
                  <a:schemeClr val="tx1"/>
                </a:solidFill>
                <a:latin typeface="+mn-lt"/>
                <a:ea typeface="+mn-ea"/>
                <a:cs typeface="+mn-cs"/>
              </a:defRPr>
            </a:lvl6pPr>
            <a:lvl7pPr marL="2743200" indent="0" algn="ctr" defTabSz="685800" rtl="0" eaLnBrk="1" latinLnBrk="0" hangingPunct="1">
              <a:lnSpc>
                <a:spcPct val="90000"/>
              </a:lnSpc>
              <a:spcBef>
                <a:spcPts val="375"/>
              </a:spcBef>
              <a:buFont typeface="Arial" panose="020B0604020202020204" pitchFamily="34" charset="0"/>
              <a:buNone/>
              <a:defRPr sz="1600" kern="1200">
                <a:solidFill>
                  <a:schemeClr val="tx1"/>
                </a:solidFill>
                <a:latin typeface="+mn-lt"/>
                <a:ea typeface="+mn-ea"/>
                <a:cs typeface="+mn-cs"/>
              </a:defRPr>
            </a:lvl7pPr>
            <a:lvl8pPr marL="3200400" indent="0" algn="ctr" defTabSz="685800" rtl="0" eaLnBrk="1" latinLnBrk="0" hangingPunct="1">
              <a:lnSpc>
                <a:spcPct val="90000"/>
              </a:lnSpc>
              <a:spcBef>
                <a:spcPts val="375"/>
              </a:spcBef>
              <a:buFont typeface="Arial" panose="020B0604020202020204" pitchFamily="34" charset="0"/>
              <a:buNone/>
              <a:defRPr sz="1600" kern="1200">
                <a:solidFill>
                  <a:schemeClr val="tx1"/>
                </a:solidFill>
                <a:latin typeface="+mn-lt"/>
                <a:ea typeface="+mn-ea"/>
                <a:cs typeface="+mn-cs"/>
              </a:defRPr>
            </a:lvl8pPr>
            <a:lvl9pPr marL="3657600" indent="0" algn="ctr" defTabSz="685800" rtl="0" eaLnBrk="1" latinLnBrk="0" hangingPunct="1">
              <a:lnSpc>
                <a:spcPct val="90000"/>
              </a:lnSpc>
              <a:spcBef>
                <a:spcPts val="375"/>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kumimoji="0" lang="tr-TR" sz="2100" b="1" i="0" u="none" strike="noStrike" kern="1200" cap="none" spc="0" normalizeH="0" baseline="0" noProof="0" dirty="0">
                <a:ln>
                  <a:noFill/>
                </a:ln>
                <a:solidFill>
                  <a:sysClr val="windowText" lastClr="000000"/>
                </a:solidFill>
                <a:effectLst/>
                <a:uLnTx/>
                <a:uFillTx/>
              </a:rPr>
              <a:t>Rehberlik ve Teftiş </a:t>
            </a:r>
            <a:r>
              <a:rPr kumimoji="0" lang="tr-TR" sz="2100" b="1" i="0" u="none" strike="noStrike" kern="1200" cap="none" spc="0" normalizeH="0" baseline="0" noProof="0" dirty="0" smtClean="0">
                <a:ln>
                  <a:noFill/>
                </a:ln>
                <a:solidFill>
                  <a:sysClr val="windowText" lastClr="000000"/>
                </a:solidFill>
                <a:effectLst/>
                <a:uLnTx/>
                <a:uFillTx/>
              </a:rPr>
              <a:t>Başkanlığı</a:t>
            </a:r>
          </a:p>
          <a:p>
            <a:pPr marL="0" marR="0" lvl="0" indent="0" algn="ctr"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lang="tr-TR" sz="2100" b="1" dirty="0" smtClean="0">
                <a:solidFill>
                  <a:sysClr val="windowText" lastClr="000000"/>
                </a:solidFill>
              </a:rPr>
              <a:t>Talha BAKIRCIOĞLU – Rafet ÇELİK</a:t>
            </a:r>
          </a:p>
          <a:p>
            <a:pPr marL="0" marR="0" lvl="0" indent="0" algn="ctr"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lang="tr-TR" sz="2100" b="1" dirty="0" smtClean="0">
                <a:solidFill>
                  <a:sysClr val="windowText" lastClr="000000"/>
                </a:solidFill>
              </a:rPr>
              <a:t>          İş Müfettişi    –      İş Müfettişi</a:t>
            </a:r>
          </a:p>
          <a:p>
            <a:pPr lvl="0">
              <a:defRPr/>
            </a:pPr>
            <a:r>
              <a:rPr lang="tr-TR" sz="2100" b="1" dirty="0">
                <a:solidFill>
                  <a:sysClr val="windowText" lastClr="000000"/>
                </a:solidFill>
              </a:rPr>
              <a:t>VİLAYETLER BİRLİĞİ  EĞİTİM SEMİNERİ</a:t>
            </a:r>
          </a:p>
          <a:p>
            <a:pPr marL="0" marR="0" lvl="0" indent="0" algn="ctr"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lang="tr-TR" sz="2100" b="1" dirty="0" smtClean="0">
                <a:solidFill>
                  <a:sysClr val="windowText" lastClr="000000"/>
                </a:solidFill>
              </a:rPr>
              <a:t>30/03/2022</a:t>
            </a:r>
            <a:endParaRPr kumimoji="0" lang="tr-TR" sz="2100" b="1" i="0" u="none" strike="noStrike" kern="120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10182804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619432" y="1445342"/>
            <a:ext cx="8131278" cy="4640826"/>
          </a:xfrm>
        </p:spPr>
        <p:txBody>
          <a:bodyPr>
            <a:normAutofit/>
          </a:bodyPr>
          <a:lstStyle/>
          <a:p>
            <a:pPr lvl="0" defTabSz="685800">
              <a:lnSpc>
                <a:spcPct val="114000"/>
              </a:lnSpc>
              <a:spcBef>
                <a:spcPts val="600"/>
              </a:spcBef>
            </a:pPr>
            <a:endParaRPr lang="tr-TR" b="1" dirty="0" smtClean="0">
              <a:solidFill>
                <a:prstClr val="black"/>
              </a:solidFill>
              <a:latin typeface="Garamond" panose="02020404030301010803" pitchFamily="18" charset="0"/>
              <a:cs typeface="Times New Roman" panose="02020603050405020304" pitchFamily="18" charset="0"/>
            </a:endParaRPr>
          </a:p>
          <a:p>
            <a:pPr lvl="0" defTabSz="685800">
              <a:lnSpc>
                <a:spcPct val="114000"/>
              </a:lnSpc>
              <a:spcBef>
                <a:spcPts val="600"/>
              </a:spcBef>
            </a:pPr>
            <a:endParaRPr lang="tr-TR" b="1" dirty="0">
              <a:solidFill>
                <a:prstClr val="black"/>
              </a:solidFill>
              <a:latin typeface="Garamond" panose="02020404030301010803" pitchFamily="18" charset="0"/>
              <a:cs typeface="Times New Roman" panose="02020603050405020304" pitchFamily="18" charset="0"/>
            </a:endParaRPr>
          </a:p>
          <a:p>
            <a:pPr lvl="0" defTabSz="685800">
              <a:lnSpc>
                <a:spcPct val="114000"/>
              </a:lnSpc>
              <a:spcBef>
                <a:spcPts val="600"/>
              </a:spcBef>
            </a:pPr>
            <a:endParaRPr lang="tr-TR" b="1" dirty="0" smtClean="0">
              <a:solidFill>
                <a:prstClr val="black"/>
              </a:solidFill>
              <a:latin typeface="Garamond" panose="02020404030301010803" pitchFamily="18" charset="0"/>
              <a:cs typeface="Times New Roman" panose="02020603050405020304" pitchFamily="18" charset="0"/>
            </a:endParaRPr>
          </a:p>
          <a:p>
            <a:pPr lvl="0" defTabSz="685800">
              <a:lnSpc>
                <a:spcPct val="114000"/>
              </a:lnSpc>
              <a:spcBef>
                <a:spcPts val="600"/>
              </a:spcBef>
            </a:pPr>
            <a:endParaRPr lang="tr-TR" b="1" dirty="0">
              <a:solidFill>
                <a:prstClr val="black"/>
              </a:solidFill>
              <a:latin typeface="Garamond" panose="02020404030301010803" pitchFamily="18" charset="0"/>
              <a:cs typeface="Times New Roman" panose="02020603050405020304" pitchFamily="18" charset="0"/>
            </a:endParaRPr>
          </a:p>
          <a:p>
            <a:pPr lvl="0" defTabSz="685800">
              <a:lnSpc>
                <a:spcPct val="114000"/>
              </a:lnSpc>
              <a:spcBef>
                <a:spcPts val="600"/>
              </a:spcBef>
            </a:pPr>
            <a:r>
              <a:rPr lang="tr-TR" sz="4500" b="1" dirty="0" smtClean="0">
                <a:solidFill>
                  <a:prstClr val="black"/>
                </a:solidFill>
                <a:latin typeface="Garamond" panose="02020404030301010803" pitchFamily="18" charset="0"/>
                <a:cs typeface="Times New Roman" panose="02020603050405020304" pitchFamily="18" charset="0"/>
              </a:rPr>
              <a:t>Genel Hükümler</a:t>
            </a:r>
            <a:endParaRPr lang="tr-TR" sz="4500" b="1" dirty="0">
              <a:solidFill>
                <a:prstClr val="black"/>
              </a:solidFill>
              <a:latin typeface="Garamond" panose="02020404030301010803" pitchFamily="18" charset="0"/>
              <a:cs typeface="Times New Roman" panose="02020603050405020304" pitchFamily="18" charset="0"/>
            </a:endParaRPr>
          </a:p>
          <a:p>
            <a:endParaRPr lang="tr-TR" dirty="0"/>
          </a:p>
        </p:txBody>
      </p:sp>
      <p:sp>
        <p:nvSpPr>
          <p:cNvPr id="4" name="Slayt Numarası Yer Tutucusu 3">
            <a:extLst>
              <a:ext uri="{FF2B5EF4-FFF2-40B4-BE49-F238E27FC236}">
                <a16:creationId xmlns:a16="http://schemas.microsoft.com/office/drawing/2014/main" xmlns="" id="{AD8EF929-6037-4B40-9AE9-C6A81A86112F}"/>
              </a:ext>
            </a:extLst>
          </p:cNvPr>
          <p:cNvSpPr>
            <a:spLocks noGrp="1"/>
          </p:cNvSpPr>
          <p:nvPr>
            <p:ph type="sldNum" sz="quarter" idx="12"/>
          </p:nvPr>
        </p:nvSpPr>
        <p:spPr>
          <a:noFill/>
        </p:spPr>
        <p:txBody>
          <a:bodyPr/>
          <a:lstStyle/>
          <a:p>
            <a:pPr algn="ctr"/>
            <a:r>
              <a:rPr lang="tr-TR" b="1" dirty="0" smtClean="0">
                <a:solidFill>
                  <a:schemeClr val="bg1">
                    <a:lumMod val="95000"/>
                  </a:schemeClr>
                </a:solidFill>
                <a:latin typeface="Garamond" panose="02020404030301010803" pitchFamily="18" charset="0"/>
              </a:rPr>
              <a:t>                                    </a:t>
            </a:r>
            <a:fld id="{AA2C244E-E5AC-4366-B513-6933B17218AE}" type="slidenum">
              <a:rPr lang="tr-TR" b="1" smtClean="0">
                <a:solidFill>
                  <a:schemeClr val="bg1">
                    <a:lumMod val="95000"/>
                  </a:schemeClr>
                </a:solidFill>
                <a:latin typeface="Garamond" panose="02020404030301010803" pitchFamily="18" charset="0"/>
              </a:rPr>
              <a:pPr algn="ctr"/>
              <a:t>10</a:t>
            </a:fld>
            <a:endParaRPr lang="tr-TR" b="1" dirty="0">
              <a:solidFill>
                <a:schemeClr val="bg1">
                  <a:lumMod val="95000"/>
                </a:schemeClr>
              </a:solidFill>
              <a:latin typeface="Garamond" panose="02020404030301010803" pitchFamily="18" charset="0"/>
            </a:endParaRPr>
          </a:p>
        </p:txBody>
      </p:sp>
      <p:sp>
        <p:nvSpPr>
          <p:cNvPr id="5" name="Unvan 2">
            <a:extLst>
              <a:ext uri="{FF2B5EF4-FFF2-40B4-BE49-F238E27FC236}">
                <a16:creationId xmlns:a16="http://schemas.microsoft.com/office/drawing/2014/main" xmlns="" id="{7554ECF3-B496-43D1-BCAA-3EB466CC6443}"/>
              </a:ext>
            </a:extLst>
          </p:cNvPr>
          <p:cNvSpPr txBox="1">
            <a:spLocks/>
          </p:cNvSpPr>
          <p:nvPr/>
        </p:nvSpPr>
        <p:spPr>
          <a:xfrm>
            <a:off x="1412161" y="481781"/>
            <a:ext cx="7244815" cy="727587"/>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600" b="1" kern="1200" baseline="0">
                <a:solidFill>
                  <a:schemeClr val="bg1"/>
                </a:solidFill>
                <a:latin typeface="Garamond" panose="02020404030301010803" pitchFamily="18" charset="0"/>
                <a:ea typeface="+mj-ea"/>
                <a:cs typeface="Times New Roman" panose="02020603050405020304" pitchFamily="18" charset="0"/>
              </a:defRPr>
            </a:lvl1pPr>
          </a:lstStyle>
          <a:p>
            <a:pPr lvl="0">
              <a:defRPr/>
            </a:pPr>
            <a:endParaRPr kumimoji="0" lang="tr-TR" sz="3600" b="1" i="0" u="none" strike="noStrike" kern="1200" cap="none" spc="0" normalizeH="0" baseline="0" noProof="0" dirty="0">
              <a:ln>
                <a:noFill/>
              </a:ln>
              <a:solidFill>
                <a:sysClr val="window" lastClr="FFFFFF"/>
              </a:solidFill>
              <a:effectLst/>
              <a:uLnTx/>
              <a:uFillTx/>
              <a:latin typeface="Garamond" panose="02020404030301010803" pitchFamily="18" charset="0"/>
              <a:ea typeface="+mj-ea"/>
              <a:cs typeface="Times New Roman" panose="02020603050405020304" pitchFamily="18" charset="0"/>
            </a:endParaRPr>
          </a:p>
        </p:txBody>
      </p:sp>
    </p:spTree>
    <p:extLst>
      <p:ext uri="{BB962C8B-B14F-4D97-AF65-F5344CB8AC3E}">
        <p14:creationId xmlns:p14="http://schemas.microsoft.com/office/powerpoint/2010/main" val="1739076189"/>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628650" y="429768"/>
            <a:ext cx="7886700" cy="1216467"/>
          </a:xfrm>
        </p:spPr>
        <p:txBody>
          <a:bodyPr>
            <a:normAutofit fontScale="90000"/>
          </a:bodyPr>
          <a:lstStyle/>
          <a:p>
            <a:pPr algn="ctr"/>
            <a:r>
              <a:rPr lang="tr-TR" altLang="tr-TR" b="1" dirty="0">
                <a:solidFill>
                  <a:schemeClr val="bg1"/>
                </a:solidFill>
              </a:rPr>
              <a:t>Ücrette</a:t>
            </a:r>
            <a:r>
              <a:rPr lang="tr-TR" altLang="tr-TR" b="1" dirty="0">
                <a:solidFill>
                  <a:srgbClr val="FF0000"/>
                </a:solidFill>
              </a:rPr>
              <a:t> </a:t>
            </a:r>
            <a:r>
              <a:rPr lang="tr-TR" altLang="tr-TR" b="1" dirty="0">
                <a:solidFill>
                  <a:schemeClr val="bg1"/>
                </a:solidFill>
              </a:rPr>
              <a:t>Zamanaşımı</a:t>
            </a:r>
            <a:r>
              <a:rPr lang="tr-TR" altLang="tr-TR" b="1" dirty="0">
                <a:solidFill>
                  <a:srgbClr val="000066"/>
                </a:solidFill>
              </a:rPr>
              <a:t/>
            </a:r>
            <a:br>
              <a:rPr lang="tr-TR" altLang="tr-TR" b="1" dirty="0">
                <a:solidFill>
                  <a:srgbClr val="000066"/>
                </a:solidFill>
              </a:rPr>
            </a:br>
            <a:endParaRPr lang="tr-TR" dirty="0"/>
          </a:p>
        </p:txBody>
      </p:sp>
      <p:sp>
        <p:nvSpPr>
          <p:cNvPr id="3" name="İçerik Yer Tutucusu 2"/>
          <p:cNvSpPr>
            <a:spLocks noGrp="1"/>
          </p:cNvSpPr>
          <p:nvPr>
            <p:ph idx="1"/>
          </p:nvPr>
        </p:nvSpPr>
        <p:spPr/>
        <p:txBody>
          <a:bodyPr/>
          <a:lstStyle/>
          <a:p>
            <a:pPr algn="just">
              <a:lnSpc>
                <a:spcPct val="80000"/>
              </a:lnSpc>
              <a:buFont typeface="Wingdings" panose="05000000000000000000" pitchFamily="2" charset="2"/>
              <a:buChar char="Ø"/>
            </a:pPr>
            <a:r>
              <a:rPr lang="tr-TR" altLang="tr-TR" dirty="0">
                <a:latin typeface="Garamond" panose="02020404030301010803" pitchFamily="18" charset="0"/>
              </a:rPr>
              <a:t>İşçi ücretlerinde zamanaşımı süresi </a:t>
            </a:r>
            <a:r>
              <a:rPr lang="tr-TR" altLang="tr-TR" b="1" dirty="0">
                <a:latin typeface="Garamond" panose="02020404030301010803" pitchFamily="18" charset="0"/>
              </a:rPr>
              <a:t>beş yıldır</a:t>
            </a:r>
            <a:r>
              <a:rPr lang="tr-TR" altLang="tr-TR" dirty="0">
                <a:latin typeface="Garamond" panose="02020404030301010803" pitchFamily="18" charset="0"/>
              </a:rPr>
              <a:t> (İ.K.md.32/7).</a:t>
            </a:r>
          </a:p>
          <a:p>
            <a:pPr algn="just">
              <a:lnSpc>
                <a:spcPct val="80000"/>
              </a:lnSpc>
              <a:buFont typeface="Wingdings" panose="05000000000000000000" pitchFamily="2" charset="2"/>
              <a:buChar char="Ø"/>
            </a:pPr>
            <a:endParaRPr lang="tr-TR" altLang="tr-TR" dirty="0">
              <a:latin typeface="Garamond" panose="02020404030301010803" pitchFamily="18" charset="0"/>
            </a:endParaRPr>
          </a:p>
          <a:p>
            <a:pPr algn="just">
              <a:lnSpc>
                <a:spcPct val="80000"/>
              </a:lnSpc>
              <a:buFont typeface="Wingdings" panose="05000000000000000000" pitchFamily="2" charset="2"/>
              <a:buChar char="Ø"/>
            </a:pPr>
            <a:r>
              <a:rPr lang="tr-TR" altLang="tr-TR" dirty="0">
                <a:latin typeface="Garamond" panose="02020404030301010803" pitchFamily="18" charset="0"/>
              </a:rPr>
              <a:t>Zamanaşımı, alacağın muaccel olmasıyla işlemeye başlar.(TBK. MD. 149) </a:t>
            </a:r>
          </a:p>
          <a:p>
            <a:pPr algn="just">
              <a:lnSpc>
                <a:spcPct val="80000"/>
              </a:lnSpc>
              <a:buFont typeface="Wingdings" panose="05000000000000000000" pitchFamily="2" charset="2"/>
              <a:buChar char="Ø"/>
            </a:pPr>
            <a:endParaRPr lang="tr-TR" altLang="tr-TR" dirty="0">
              <a:latin typeface="Garamond" panose="02020404030301010803" pitchFamily="18" charset="0"/>
            </a:endParaRPr>
          </a:p>
          <a:p>
            <a:pPr algn="just">
              <a:lnSpc>
                <a:spcPct val="80000"/>
              </a:lnSpc>
              <a:buFont typeface="Wingdings" panose="05000000000000000000" pitchFamily="2" charset="2"/>
              <a:buChar char="Ø"/>
            </a:pPr>
            <a:r>
              <a:rPr lang="tr-TR" altLang="tr-TR" dirty="0">
                <a:latin typeface="Garamond" panose="02020404030301010803" pitchFamily="18" charset="0"/>
              </a:rPr>
              <a:t>İşçinin ücret alacağı </a:t>
            </a:r>
            <a:r>
              <a:rPr lang="tr-TR" altLang="tr-TR" b="1" dirty="0">
                <a:latin typeface="Garamond" panose="02020404030301010803" pitchFamily="18" charset="0"/>
              </a:rPr>
              <a:t>ödeme tarihinde </a:t>
            </a:r>
            <a:r>
              <a:rPr lang="tr-TR" altLang="tr-TR" dirty="0">
                <a:latin typeface="Garamond" panose="02020404030301010803" pitchFamily="18" charset="0"/>
              </a:rPr>
              <a:t>muaccel olmaktadır.</a:t>
            </a:r>
          </a:p>
          <a:p>
            <a:endParaRPr lang="tr-TR"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100</a:t>
            </a:fld>
            <a:endParaRPr lang="tr-TR" dirty="0">
              <a:solidFill>
                <a:schemeClr val="bg1"/>
              </a:solidFill>
            </a:endParaRPr>
          </a:p>
        </p:txBody>
      </p:sp>
    </p:spTree>
    <p:extLst>
      <p:ext uri="{BB962C8B-B14F-4D97-AF65-F5344CB8AC3E}">
        <p14:creationId xmlns:p14="http://schemas.microsoft.com/office/powerpoint/2010/main" val="3258841066"/>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628650" y="365129"/>
            <a:ext cx="7886700" cy="1052192"/>
          </a:xfrm>
        </p:spPr>
        <p:txBody>
          <a:bodyPr/>
          <a:lstStyle/>
          <a:p>
            <a:pPr algn="ctr"/>
            <a:r>
              <a:rPr lang="tr-TR" altLang="tr-TR" b="1" dirty="0">
                <a:solidFill>
                  <a:schemeClr val="bg1"/>
                </a:solidFill>
              </a:rPr>
              <a:t>Ücret İle İlgili Kavramlar</a:t>
            </a:r>
            <a:endParaRPr lang="tr-TR" dirty="0">
              <a:solidFill>
                <a:schemeClr val="bg1"/>
              </a:solidFill>
            </a:endParaRPr>
          </a:p>
        </p:txBody>
      </p:sp>
      <p:sp>
        <p:nvSpPr>
          <p:cNvPr id="3" name="İçerik Yer Tutucusu 2"/>
          <p:cNvSpPr>
            <a:spLocks noGrp="1"/>
          </p:cNvSpPr>
          <p:nvPr>
            <p:ph idx="1"/>
          </p:nvPr>
        </p:nvSpPr>
        <p:spPr/>
        <p:txBody>
          <a:bodyPr/>
          <a:lstStyle/>
          <a:p>
            <a:pPr algn="just">
              <a:lnSpc>
                <a:spcPct val="150000"/>
              </a:lnSpc>
              <a:buFont typeface="Wingdings" panose="05000000000000000000" pitchFamily="2" charset="2"/>
              <a:buChar char="Ø"/>
              <a:defRPr/>
            </a:pPr>
            <a:r>
              <a:rPr lang="tr-TR" altLang="tr-TR" sz="3200" dirty="0">
                <a:latin typeface="Garamond" panose="02020404030301010803" pitchFamily="18" charset="0"/>
              </a:rPr>
              <a:t>Çıplak Ücret – Giydirilmiş Ücret</a:t>
            </a:r>
          </a:p>
          <a:p>
            <a:pPr algn="just">
              <a:lnSpc>
                <a:spcPct val="150000"/>
              </a:lnSpc>
              <a:buFont typeface="Wingdings" panose="05000000000000000000" pitchFamily="2" charset="2"/>
              <a:buChar char="Ø"/>
              <a:defRPr/>
            </a:pPr>
            <a:r>
              <a:rPr lang="tr-TR" altLang="tr-TR" sz="3200" dirty="0">
                <a:latin typeface="Garamond" panose="02020404030301010803" pitchFamily="18" charset="0"/>
              </a:rPr>
              <a:t>Brüt Ücret – Net Ücret</a:t>
            </a:r>
          </a:p>
          <a:p>
            <a:pPr algn="just">
              <a:lnSpc>
                <a:spcPct val="150000"/>
              </a:lnSpc>
              <a:buFont typeface="Wingdings" panose="05000000000000000000" pitchFamily="2" charset="2"/>
              <a:buChar char="Ø"/>
              <a:defRPr/>
            </a:pPr>
            <a:r>
              <a:rPr lang="pt-BR" altLang="tr-TR" sz="3200" dirty="0">
                <a:latin typeface="Garamond" panose="02020404030301010803" pitchFamily="18" charset="0"/>
              </a:rPr>
              <a:t>Parasal Ücret – Gerçek Ücret</a:t>
            </a:r>
            <a:endParaRPr lang="tr-TR" altLang="tr-TR" sz="3200" dirty="0">
              <a:latin typeface="Garamond" panose="02020404030301010803" pitchFamily="18" charset="0"/>
            </a:endParaRPr>
          </a:p>
          <a:p>
            <a:endParaRPr lang="tr-TR"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101</a:t>
            </a:fld>
            <a:endParaRPr lang="tr-TR" dirty="0">
              <a:solidFill>
                <a:schemeClr val="bg1"/>
              </a:solidFill>
            </a:endParaRPr>
          </a:p>
        </p:txBody>
      </p:sp>
    </p:spTree>
    <p:extLst>
      <p:ext uri="{BB962C8B-B14F-4D97-AF65-F5344CB8AC3E}">
        <p14:creationId xmlns:p14="http://schemas.microsoft.com/office/powerpoint/2010/main" val="4011645437"/>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628650" y="365129"/>
            <a:ext cx="7886700" cy="1024760"/>
          </a:xfrm>
        </p:spPr>
        <p:txBody>
          <a:bodyPr/>
          <a:lstStyle/>
          <a:p>
            <a:pPr algn="ctr"/>
            <a:r>
              <a:rPr lang="tr-TR" altLang="tr-TR" b="1" dirty="0">
                <a:solidFill>
                  <a:schemeClr val="bg1"/>
                </a:solidFill>
              </a:rPr>
              <a:t>Ücret İle İlgili Kavramlar </a:t>
            </a:r>
            <a:endParaRPr lang="tr-TR" dirty="0">
              <a:solidFill>
                <a:schemeClr val="bg1"/>
              </a:solidFill>
            </a:endParaRPr>
          </a:p>
        </p:txBody>
      </p:sp>
      <p:sp>
        <p:nvSpPr>
          <p:cNvPr id="3" name="İçerik Yer Tutucusu 2"/>
          <p:cNvSpPr>
            <a:spLocks noGrp="1"/>
          </p:cNvSpPr>
          <p:nvPr>
            <p:ph idx="1"/>
          </p:nvPr>
        </p:nvSpPr>
        <p:spPr/>
        <p:txBody>
          <a:bodyPr/>
          <a:lstStyle/>
          <a:p>
            <a:pPr algn="just">
              <a:lnSpc>
                <a:spcPct val="150000"/>
              </a:lnSpc>
              <a:buSzPct val="65000"/>
              <a:buFont typeface="Wingdings" panose="05000000000000000000" pitchFamily="2" charset="2"/>
              <a:buChar char="Ø"/>
              <a:defRPr/>
            </a:pPr>
            <a:r>
              <a:rPr lang="tr-TR" altLang="tr-TR" dirty="0">
                <a:latin typeface="Garamond" panose="02020404030301010803" pitchFamily="18" charset="0"/>
              </a:rPr>
              <a:t>Normal Çalışma </a:t>
            </a:r>
            <a:r>
              <a:rPr lang="tr-TR" altLang="tr-TR" dirty="0" smtClean="0">
                <a:latin typeface="Garamond" panose="02020404030301010803" pitchFamily="18" charset="0"/>
              </a:rPr>
              <a:t>Ücreti,</a:t>
            </a:r>
            <a:endParaRPr lang="tr-TR" altLang="tr-TR" dirty="0">
              <a:latin typeface="Garamond" panose="02020404030301010803" pitchFamily="18" charset="0"/>
            </a:endParaRPr>
          </a:p>
          <a:p>
            <a:pPr algn="just">
              <a:lnSpc>
                <a:spcPct val="150000"/>
              </a:lnSpc>
              <a:defRPr/>
            </a:pPr>
            <a:r>
              <a:rPr lang="tr-TR" altLang="tr-TR" b="1" dirty="0">
                <a:latin typeface="Garamond" panose="02020404030301010803" pitchFamily="18" charset="0"/>
              </a:rPr>
              <a:t> </a:t>
            </a:r>
            <a:r>
              <a:rPr lang="tr-TR" altLang="tr-TR" dirty="0">
                <a:latin typeface="Garamond" panose="02020404030301010803" pitchFamily="18" charset="0"/>
              </a:rPr>
              <a:t>Fazla Çalışma Ücreti,</a:t>
            </a:r>
          </a:p>
          <a:p>
            <a:pPr algn="just">
              <a:lnSpc>
                <a:spcPct val="150000"/>
              </a:lnSpc>
              <a:defRPr/>
            </a:pPr>
            <a:r>
              <a:rPr lang="tr-TR" altLang="tr-TR" dirty="0">
                <a:latin typeface="Garamond" panose="02020404030301010803" pitchFamily="18" charset="0"/>
              </a:rPr>
              <a:t>Fazla Sürelerle Çalışma Ücreti.</a:t>
            </a:r>
          </a:p>
          <a:p>
            <a:pPr algn="just">
              <a:lnSpc>
                <a:spcPct val="150000"/>
              </a:lnSpc>
              <a:buFont typeface="Wingdings" panose="05000000000000000000" pitchFamily="2" charset="2"/>
              <a:buChar char="Ø"/>
              <a:defRPr/>
            </a:pPr>
            <a:r>
              <a:rPr lang="tr-TR" altLang="tr-TR" dirty="0">
                <a:latin typeface="Garamond" panose="02020404030301010803" pitchFamily="18" charset="0"/>
              </a:rPr>
              <a:t>Ulusal Bayram ve Genel Tatil Ücreti,</a:t>
            </a:r>
            <a:r>
              <a:rPr lang="tr-TR" altLang="tr-TR" b="1" dirty="0">
                <a:latin typeface="Garamond" panose="02020404030301010803" pitchFamily="18" charset="0"/>
              </a:rPr>
              <a:t>  </a:t>
            </a:r>
            <a:r>
              <a:rPr lang="tr-TR" altLang="tr-TR" dirty="0">
                <a:latin typeface="Garamond" panose="02020404030301010803" pitchFamily="18" charset="0"/>
              </a:rPr>
              <a:t>  </a:t>
            </a:r>
            <a:endParaRPr lang="en-US" altLang="tr-TR" dirty="0">
              <a:latin typeface="Garamond" panose="02020404030301010803" pitchFamily="18" charset="0"/>
            </a:endParaRPr>
          </a:p>
          <a:p>
            <a:pPr algn="just">
              <a:lnSpc>
                <a:spcPct val="150000"/>
              </a:lnSpc>
              <a:buFont typeface="Wingdings" panose="05000000000000000000" pitchFamily="2" charset="2"/>
              <a:buChar char="Ø"/>
              <a:defRPr/>
            </a:pPr>
            <a:r>
              <a:rPr lang="tr-TR" altLang="tr-TR" dirty="0">
                <a:latin typeface="Garamond" panose="02020404030301010803" pitchFamily="18" charset="0"/>
              </a:rPr>
              <a:t>Yüzde Usulüne Göre Ücret (Bahşiş)   </a:t>
            </a:r>
            <a:endParaRPr lang="en-US" altLang="tr-TR" dirty="0">
              <a:latin typeface="Garamond" panose="02020404030301010803" pitchFamily="18" charset="0"/>
            </a:endParaRPr>
          </a:p>
          <a:p>
            <a:endParaRPr lang="tr-TR"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102</a:t>
            </a:fld>
            <a:endParaRPr lang="tr-TR" dirty="0">
              <a:solidFill>
                <a:schemeClr val="bg1"/>
              </a:solidFill>
            </a:endParaRPr>
          </a:p>
        </p:txBody>
      </p:sp>
    </p:spTree>
    <p:extLst>
      <p:ext uri="{BB962C8B-B14F-4D97-AF65-F5344CB8AC3E}">
        <p14:creationId xmlns:p14="http://schemas.microsoft.com/office/powerpoint/2010/main" val="2286831335"/>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152144" y="365129"/>
            <a:ext cx="7991856" cy="1097912"/>
          </a:xfrm>
        </p:spPr>
        <p:txBody>
          <a:bodyPr/>
          <a:lstStyle/>
          <a:p>
            <a:pPr algn="ctr"/>
            <a:r>
              <a:rPr lang="tr-TR" altLang="tr-TR" b="1" dirty="0">
                <a:solidFill>
                  <a:schemeClr val="bg1"/>
                </a:solidFill>
              </a:rPr>
              <a:t>Çalışılmayan Zamanlar İçin Ücret</a:t>
            </a:r>
            <a:endParaRPr lang="tr-TR" dirty="0">
              <a:solidFill>
                <a:schemeClr val="bg1"/>
              </a:solidFill>
            </a:endParaRPr>
          </a:p>
        </p:txBody>
      </p:sp>
      <p:sp>
        <p:nvSpPr>
          <p:cNvPr id="3" name="İçerik Yer Tutucusu 2"/>
          <p:cNvSpPr>
            <a:spLocks noGrp="1"/>
          </p:cNvSpPr>
          <p:nvPr>
            <p:ph idx="1"/>
          </p:nvPr>
        </p:nvSpPr>
        <p:spPr/>
        <p:txBody>
          <a:bodyPr/>
          <a:lstStyle/>
          <a:p>
            <a:pPr algn="just">
              <a:lnSpc>
                <a:spcPct val="150000"/>
              </a:lnSpc>
              <a:buSzPct val="65000"/>
              <a:buFont typeface="Wingdings" panose="05000000000000000000" pitchFamily="2" charset="2"/>
              <a:buChar char="Ø"/>
              <a:defRPr/>
            </a:pPr>
            <a:r>
              <a:rPr lang="tr-TR" altLang="tr-TR" dirty="0">
                <a:latin typeface="Garamond" panose="02020404030301010803" pitchFamily="18" charset="0"/>
              </a:rPr>
              <a:t>Hafta Tatili Ücreti</a:t>
            </a:r>
          </a:p>
          <a:p>
            <a:pPr algn="just">
              <a:lnSpc>
                <a:spcPct val="150000"/>
              </a:lnSpc>
              <a:buFont typeface="Wingdings" panose="05000000000000000000" pitchFamily="2" charset="2"/>
              <a:buChar char="Ø"/>
              <a:defRPr/>
            </a:pPr>
            <a:r>
              <a:rPr lang="tr-TR" altLang="tr-TR" dirty="0">
                <a:latin typeface="Garamond" panose="02020404030301010803" pitchFamily="18" charset="0"/>
              </a:rPr>
              <a:t>Ulusal Bayram ve Genel Tatil Ücreti</a:t>
            </a:r>
          </a:p>
          <a:p>
            <a:pPr algn="just">
              <a:lnSpc>
                <a:spcPct val="150000"/>
              </a:lnSpc>
              <a:buFont typeface="Wingdings" panose="05000000000000000000" pitchFamily="2" charset="2"/>
              <a:buChar char="Ø"/>
              <a:defRPr/>
            </a:pPr>
            <a:r>
              <a:rPr lang="tr-TR" altLang="tr-TR" dirty="0">
                <a:latin typeface="Garamond" panose="02020404030301010803" pitchFamily="18" charset="0"/>
              </a:rPr>
              <a:t>Yıllık İzin Ücreti</a:t>
            </a:r>
          </a:p>
          <a:p>
            <a:pPr algn="just">
              <a:lnSpc>
                <a:spcPct val="150000"/>
              </a:lnSpc>
              <a:buFont typeface="Wingdings" panose="05000000000000000000" pitchFamily="2" charset="2"/>
              <a:buChar char="Ø"/>
              <a:defRPr/>
            </a:pPr>
            <a:r>
              <a:rPr lang="tr-TR" altLang="tr-TR" dirty="0">
                <a:latin typeface="Garamond" panose="02020404030301010803" pitchFamily="18" charset="0"/>
              </a:rPr>
              <a:t>Yeni İş Arama İzni</a:t>
            </a:r>
          </a:p>
          <a:p>
            <a:endParaRPr lang="tr-TR"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103</a:t>
            </a:fld>
            <a:endParaRPr lang="tr-TR" dirty="0">
              <a:solidFill>
                <a:schemeClr val="bg1"/>
              </a:solidFill>
            </a:endParaRPr>
          </a:p>
        </p:txBody>
      </p:sp>
    </p:spTree>
    <p:extLst>
      <p:ext uri="{BB962C8B-B14F-4D97-AF65-F5344CB8AC3E}">
        <p14:creationId xmlns:p14="http://schemas.microsoft.com/office/powerpoint/2010/main" val="1598195438"/>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628650" y="365129"/>
            <a:ext cx="7886700" cy="1024760"/>
          </a:xfrm>
        </p:spPr>
        <p:txBody>
          <a:bodyPr/>
          <a:lstStyle/>
          <a:p>
            <a:pPr algn="ctr"/>
            <a:r>
              <a:rPr lang="tr-TR" altLang="tr-TR" b="1" dirty="0">
                <a:solidFill>
                  <a:schemeClr val="bg1"/>
                </a:solidFill>
              </a:rPr>
              <a:t>Ücret Kesintileri</a:t>
            </a:r>
            <a:endParaRPr lang="tr-TR" dirty="0">
              <a:solidFill>
                <a:schemeClr val="bg1"/>
              </a:solidFill>
            </a:endParaRPr>
          </a:p>
        </p:txBody>
      </p:sp>
      <p:sp>
        <p:nvSpPr>
          <p:cNvPr id="3" name="İçerik Yer Tutucusu 2"/>
          <p:cNvSpPr>
            <a:spLocks noGrp="1"/>
          </p:cNvSpPr>
          <p:nvPr>
            <p:ph idx="1"/>
          </p:nvPr>
        </p:nvSpPr>
        <p:spPr/>
        <p:txBody>
          <a:bodyPr/>
          <a:lstStyle/>
          <a:p>
            <a:pPr algn="just">
              <a:lnSpc>
                <a:spcPct val="150000"/>
              </a:lnSpc>
              <a:buSzPct val="65000"/>
              <a:buFont typeface="Wingdings" panose="05000000000000000000" pitchFamily="2" charset="2"/>
              <a:buChar char="Ø"/>
              <a:defRPr/>
            </a:pPr>
            <a:r>
              <a:rPr lang="tr-TR" altLang="tr-TR" dirty="0">
                <a:latin typeface="Garamond" panose="02020404030301010803" pitchFamily="18" charset="0"/>
              </a:rPr>
              <a:t>Sosyal Sigorta Primi</a:t>
            </a:r>
          </a:p>
          <a:p>
            <a:pPr algn="just">
              <a:lnSpc>
                <a:spcPct val="150000"/>
              </a:lnSpc>
              <a:buSzPct val="65000"/>
              <a:buFont typeface="Wingdings" panose="05000000000000000000" pitchFamily="2" charset="2"/>
              <a:buChar char="Ø"/>
              <a:defRPr/>
            </a:pPr>
            <a:r>
              <a:rPr lang="tr-TR" altLang="tr-TR" dirty="0">
                <a:latin typeface="Garamond" panose="02020404030301010803" pitchFamily="18" charset="0"/>
              </a:rPr>
              <a:t>İşsizlik Sigortası </a:t>
            </a:r>
          </a:p>
          <a:p>
            <a:pPr algn="just">
              <a:lnSpc>
                <a:spcPct val="150000"/>
              </a:lnSpc>
              <a:buFont typeface="Wingdings" panose="05000000000000000000" pitchFamily="2" charset="2"/>
              <a:buChar char="Ø"/>
              <a:defRPr/>
            </a:pPr>
            <a:r>
              <a:rPr lang="tr-TR" altLang="tr-TR" dirty="0">
                <a:latin typeface="Garamond" panose="02020404030301010803" pitchFamily="18" charset="0"/>
              </a:rPr>
              <a:t>Vergi Kesintileri</a:t>
            </a:r>
          </a:p>
          <a:p>
            <a:pPr algn="just">
              <a:lnSpc>
                <a:spcPct val="150000"/>
              </a:lnSpc>
              <a:buFont typeface="Wingdings" panose="05000000000000000000" pitchFamily="2" charset="2"/>
              <a:buChar char="Ø"/>
              <a:defRPr/>
            </a:pPr>
            <a:r>
              <a:rPr lang="tr-TR" altLang="tr-TR" dirty="0">
                <a:latin typeface="Garamond" panose="02020404030301010803" pitchFamily="18" charset="0"/>
              </a:rPr>
              <a:t>Sendikal Kesintiler</a:t>
            </a:r>
          </a:p>
          <a:p>
            <a:pPr algn="just">
              <a:lnSpc>
                <a:spcPct val="150000"/>
              </a:lnSpc>
              <a:buFont typeface="Wingdings" panose="05000000000000000000" pitchFamily="2" charset="2"/>
              <a:buChar char="Ø"/>
              <a:defRPr/>
            </a:pPr>
            <a:r>
              <a:rPr lang="tr-TR" altLang="tr-TR" dirty="0">
                <a:latin typeface="Garamond" panose="02020404030301010803" pitchFamily="18" charset="0"/>
              </a:rPr>
              <a:t>Sair Kesintiler    </a:t>
            </a:r>
            <a:endParaRPr lang="en-US" altLang="tr-TR" dirty="0">
              <a:latin typeface="Garamond" panose="02020404030301010803" pitchFamily="18" charset="0"/>
            </a:endParaRPr>
          </a:p>
          <a:p>
            <a:endParaRPr lang="tr-TR"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104</a:t>
            </a:fld>
            <a:endParaRPr lang="tr-TR" dirty="0">
              <a:solidFill>
                <a:schemeClr val="bg1"/>
              </a:solidFill>
            </a:endParaRPr>
          </a:p>
        </p:txBody>
      </p:sp>
    </p:spTree>
    <p:extLst>
      <p:ext uri="{BB962C8B-B14F-4D97-AF65-F5344CB8AC3E}">
        <p14:creationId xmlns:p14="http://schemas.microsoft.com/office/powerpoint/2010/main" val="3380953323"/>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499616" y="365129"/>
            <a:ext cx="7434072" cy="1024760"/>
          </a:xfrm>
        </p:spPr>
        <p:txBody>
          <a:bodyPr/>
          <a:lstStyle/>
          <a:p>
            <a:pPr algn="ctr"/>
            <a:r>
              <a:rPr lang="tr-TR" altLang="tr-TR" b="1" dirty="0">
                <a:solidFill>
                  <a:schemeClr val="bg1"/>
                </a:solidFill>
              </a:rPr>
              <a:t>Ücretin Gününde Ödenmemesi</a:t>
            </a:r>
            <a:endParaRPr lang="tr-TR" dirty="0">
              <a:solidFill>
                <a:schemeClr val="bg1"/>
              </a:solidFill>
            </a:endParaRPr>
          </a:p>
        </p:txBody>
      </p:sp>
      <p:sp>
        <p:nvSpPr>
          <p:cNvPr id="3" name="İçerik Yer Tutucusu 2"/>
          <p:cNvSpPr>
            <a:spLocks noGrp="1"/>
          </p:cNvSpPr>
          <p:nvPr>
            <p:ph idx="1"/>
          </p:nvPr>
        </p:nvSpPr>
        <p:spPr/>
        <p:txBody>
          <a:bodyPr>
            <a:normAutofit/>
          </a:bodyPr>
          <a:lstStyle/>
          <a:p>
            <a:pPr marL="0" indent="0" algn="just">
              <a:lnSpc>
                <a:spcPct val="150000"/>
              </a:lnSpc>
              <a:buClr>
                <a:srgbClr val="00CCFF"/>
              </a:buClr>
              <a:buSzPct val="65000"/>
              <a:buNone/>
              <a:defRPr/>
            </a:pPr>
            <a:r>
              <a:rPr lang="tr-TR" sz="3200" dirty="0">
                <a:latin typeface="Garamond" panose="02020404030301010803" pitchFamily="18" charset="0"/>
              </a:rPr>
              <a:t>4857 sayılı İş Kanununun 34. maddesi,</a:t>
            </a:r>
          </a:p>
          <a:p>
            <a:pPr marL="0" indent="0" algn="just">
              <a:lnSpc>
                <a:spcPct val="150000"/>
              </a:lnSpc>
              <a:buClr>
                <a:srgbClr val="00CCFF"/>
              </a:buClr>
              <a:buSzPct val="65000"/>
              <a:buNone/>
              <a:defRPr/>
            </a:pPr>
            <a:r>
              <a:rPr lang="tr-TR" sz="3200" dirty="0">
                <a:latin typeface="Garamond" panose="02020404030301010803" pitchFamily="18" charset="0"/>
              </a:rPr>
              <a:t>4857 sayılı İş Kanununun 24/II-e </a:t>
            </a:r>
            <a:r>
              <a:rPr lang="tr-TR" sz="3200" dirty="0" smtClean="0">
                <a:latin typeface="Garamond" panose="02020404030301010803" pitchFamily="18" charset="0"/>
              </a:rPr>
              <a:t>maddesi,</a:t>
            </a:r>
          </a:p>
          <a:p>
            <a:pPr marL="0" indent="0" algn="just">
              <a:lnSpc>
                <a:spcPct val="150000"/>
              </a:lnSpc>
              <a:buClr>
                <a:srgbClr val="00CCFF"/>
              </a:buClr>
              <a:buSzPct val="65000"/>
              <a:buNone/>
              <a:defRPr/>
            </a:pPr>
            <a:r>
              <a:rPr lang="tr-TR" sz="2200" i="1" dirty="0" smtClean="0">
                <a:latin typeface="Garamond" panose="02020404030301010803" pitchFamily="18" charset="0"/>
              </a:rPr>
              <a:t>=</a:t>
            </a:r>
            <a:r>
              <a:rPr lang="tr-TR" sz="2200" b="1" i="1" dirty="0"/>
              <a:t>e) İşveren tarafından işçinin ücreti kanun hükümleri veya sözleşme şartlarına uygun olarak hesap edilmez veya </a:t>
            </a:r>
            <a:r>
              <a:rPr lang="tr-TR" sz="2200" b="1" i="1" dirty="0" smtClean="0"/>
              <a:t>ödenmezse=haklı nedenle fesih</a:t>
            </a:r>
            <a:endParaRPr lang="tr-TR" sz="2200" i="1" dirty="0">
              <a:latin typeface="Garamond" panose="02020404030301010803" pitchFamily="18" charset="0"/>
            </a:endParaRPr>
          </a:p>
          <a:p>
            <a:pPr marL="0" indent="0" algn="just">
              <a:lnSpc>
                <a:spcPct val="150000"/>
              </a:lnSpc>
              <a:buClr>
                <a:srgbClr val="00CCFF"/>
              </a:buClr>
              <a:buSzPct val="65000"/>
              <a:buNone/>
              <a:defRPr/>
            </a:pPr>
            <a:r>
              <a:rPr lang="tr-TR" sz="3200" dirty="0">
                <a:latin typeface="Garamond" panose="02020404030301010803" pitchFamily="18" charset="0"/>
              </a:rPr>
              <a:t>4857 sayılı İş Kanununun 102/a. maddesi</a:t>
            </a:r>
            <a:endParaRPr lang="tr-TR" altLang="tr-TR" sz="3200" dirty="0">
              <a:solidFill>
                <a:srgbClr val="FFFFFF"/>
              </a:solidFill>
              <a:effectLst>
                <a:outerShdw blurRad="38100" dist="38100" dir="2700000" algn="tl">
                  <a:srgbClr val="000000"/>
                </a:outerShdw>
              </a:effectLst>
              <a:latin typeface="Garamond" panose="02020404030301010803" pitchFamily="18" charset="0"/>
            </a:endParaRPr>
          </a:p>
          <a:p>
            <a:endParaRPr lang="tr-TR"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105</a:t>
            </a:fld>
            <a:endParaRPr lang="tr-TR" dirty="0">
              <a:solidFill>
                <a:schemeClr val="bg1"/>
              </a:solidFill>
            </a:endParaRPr>
          </a:p>
        </p:txBody>
      </p:sp>
    </p:spTree>
    <p:extLst>
      <p:ext uri="{BB962C8B-B14F-4D97-AF65-F5344CB8AC3E}">
        <p14:creationId xmlns:p14="http://schemas.microsoft.com/office/powerpoint/2010/main" val="3995271499"/>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453896" y="365129"/>
            <a:ext cx="7479792" cy="1097912"/>
          </a:xfrm>
        </p:spPr>
        <p:txBody>
          <a:bodyPr/>
          <a:lstStyle/>
          <a:p>
            <a:pPr algn="ctr"/>
            <a:r>
              <a:rPr lang="tr-TR" dirty="0" smtClean="0">
                <a:solidFill>
                  <a:schemeClr val="bg1"/>
                </a:solidFill>
              </a:rPr>
              <a:t>Ücretin Gününde Ödenmemesi</a:t>
            </a:r>
            <a:endParaRPr lang="tr-TR" dirty="0">
              <a:solidFill>
                <a:schemeClr val="bg1"/>
              </a:solidFill>
            </a:endParaRPr>
          </a:p>
        </p:txBody>
      </p:sp>
      <p:sp>
        <p:nvSpPr>
          <p:cNvPr id="3" name="İçerik Yer Tutucusu 2"/>
          <p:cNvSpPr>
            <a:spLocks noGrp="1"/>
          </p:cNvSpPr>
          <p:nvPr>
            <p:ph idx="1"/>
          </p:nvPr>
        </p:nvSpPr>
        <p:spPr/>
        <p:txBody>
          <a:bodyPr>
            <a:normAutofit/>
          </a:bodyPr>
          <a:lstStyle/>
          <a:p>
            <a:pPr algn="just"/>
            <a:r>
              <a:rPr kumimoji="1" lang="tr-TR" altLang="tr-TR" dirty="0">
                <a:latin typeface="Garamond" panose="02020404030301010803" pitchFamily="18" charset="0"/>
              </a:rPr>
              <a:t>Ücreti ödeme gününden itibaren </a:t>
            </a:r>
            <a:r>
              <a:rPr kumimoji="1" lang="tr-TR" altLang="tr-TR" b="1" dirty="0">
                <a:latin typeface="Garamond" panose="02020404030301010803" pitchFamily="18" charset="0"/>
              </a:rPr>
              <a:t>yirmi gün içinde </a:t>
            </a:r>
            <a:r>
              <a:rPr kumimoji="1" lang="tr-TR" altLang="tr-TR" dirty="0">
                <a:latin typeface="Garamond" panose="02020404030301010803" pitchFamily="18" charset="0"/>
              </a:rPr>
              <a:t>mücbir bir neden dışında </a:t>
            </a:r>
            <a:r>
              <a:rPr kumimoji="1" lang="tr-TR" altLang="tr-TR" b="1" dirty="0">
                <a:latin typeface="Garamond" panose="02020404030301010803" pitchFamily="18" charset="0"/>
              </a:rPr>
              <a:t>ödenmeyen</a:t>
            </a:r>
            <a:r>
              <a:rPr kumimoji="1" lang="tr-TR" altLang="tr-TR" dirty="0">
                <a:latin typeface="Garamond" panose="02020404030301010803" pitchFamily="18" charset="0"/>
              </a:rPr>
              <a:t> </a:t>
            </a:r>
            <a:r>
              <a:rPr kumimoji="1" lang="tr-TR" altLang="tr-TR" b="1" dirty="0">
                <a:latin typeface="Garamond" panose="02020404030301010803" pitchFamily="18" charset="0"/>
              </a:rPr>
              <a:t>işçi, iş görme borcunu yerine getirmekten kaçınabilir</a:t>
            </a:r>
            <a:r>
              <a:rPr kumimoji="1" lang="tr-TR" altLang="tr-TR" dirty="0">
                <a:latin typeface="Garamond" panose="02020404030301010803" pitchFamily="18" charset="0"/>
              </a:rPr>
              <a:t>. Bu nedenle kişisel kararlarına dayanarak iş görme borcunu yerine getirmemeleri sayısal olarak toplu bir nitelik kazansa dahi </a:t>
            </a:r>
            <a:r>
              <a:rPr kumimoji="1" lang="tr-TR" altLang="tr-TR" b="1" dirty="0">
                <a:latin typeface="Garamond" panose="02020404030301010803" pitchFamily="18" charset="0"/>
              </a:rPr>
              <a:t>grev olarak nitelendirilemez</a:t>
            </a:r>
            <a:r>
              <a:rPr kumimoji="1" lang="tr-TR" altLang="tr-TR" dirty="0">
                <a:latin typeface="Garamond" panose="02020404030301010803" pitchFamily="18" charset="0"/>
              </a:rPr>
              <a:t>. Gününde ödenmeyen ücretler için </a:t>
            </a:r>
            <a:r>
              <a:rPr kumimoji="1" lang="tr-TR" altLang="tr-TR" b="1" dirty="0">
                <a:latin typeface="Garamond" panose="02020404030301010803" pitchFamily="18" charset="0"/>
              </a:rPr>
              <a:t>mevduata uygulanan en yüksek faiz or</a:t>
            </a:r>
            <a:r>
              <a:rPr kumimoji="1" lang="tr-TR" altLang="tr-TR" dirty="0">
                <a:latin typeface="Garamond" panose="02020404030301010803" pitchFamily="18" charset="0"/>
              </a:rPr>
              <a:t>anı uygulanır. Bu işçilerin bu nedenle iş akitleri çalışmadıkları için feshedilemez ve yerine yeni işçi alınamaz, bu işler başkalarına yaptırılamaz. </a:t>
            </a:r>
            <a:r>
              <a:rPr kumimoji="1" lang="tr-TR" altLang="tr-TR" b="1" dirty="0">
                <a:latin typeface="Garamond" panose="02020404030301010803" pitchFamily="18" charset="0"/>
              </a:rPr>
              <a:t>İ.K.md.34</a:t>
            </a:r>
          </a:p>
          <a:p>
            <a:endParaRPr lang="tr-TR"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106</a:t>
            </a:fld>
            <a:endParaRPr lang="tr-TR" dirty="0">
              <a:solidFill>
                <a:schemeClr val="bg1"/>
              </a:solidFill>
            </a:endParaRPr>
          </a:p>
        </p:txBody>
      </p:sp>
    </p:spTree>
    <p:extLst>
      <p:ext uri="{BB962C8B-B14F-4D97-AF65-F5344CB8AC3E}">
        <p14:creationId xmlns:p14="http://schemas.microsoft.com/office/powerpoint/2010/main" val="3022901076"/>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627631" y="491613"/>
            <a:ext cx="7516369" cy="737420"/>
          </a:xfrm>
        </p:spPr>
        <p:txBody>
          <a:bodyPr>
            <a:noAutofit/>
          </a:bodyPr>
          <a:lstStyle/>
          <a:p>
            <a:r>
              <a:rPr lang="tr-TR" sz="3600" b="1" dirty="0">
                <a:solidFill>
                  <a:prstClr val="white"/>
                </a:solidFill>
                <a:latin typeface="Garamond" panose="02020404030301010803" pitchFamily="18" charset="0"/>
                <a:cs typeface="Times New Roman" panose="02020603050405020304" pitchFamily="18" charset="0"/>
              </a:rPr>
              <a:t>Ücretin Ödenme Şekli</a:t>
            </a:r>
            <a:endParaRPr lang="tr-TR" sz="2800"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107</a:t>
            </a:fld>
            <a:endParaRPr lang="tr-TR" dirty="0">
              <a:solidFill>
                <a:schemeClr val="bg1"/>
              </a:solidFill>
            </a:endParaRPr>
          </a:p>
        </p:txBody>
      </p:sp>
      <p:sp>
        <p:nvSpPr>
          <p:cNvPr id="3" name="İçerik Yer Tutucusu 2"/>
          <p:cNvSpPr>
            <a:spLocks noGrp="1"/>
          </p:cNvSpPr>
          <p:nvPr>
            <p:ph idx="1"/>
          </p:nvPr>
        </p:nvSpPr>
        <p:spPr>
          <a:xfrm>
            <a:off x="378069" y="1366684"/>
            <a:ext cx="8529957" cy="4989669"/>
          </a:xfrm>
        </p:spPr>
        <p:txBody>
          <a:bodyPr>
            <a:noAutofit/>
          </a:bodyPr>
          <a:lstStyle/>
          <a:p>
            <a:pPr marL="0" lvl="0" indent="0" algn="just" defTabSz="685800">
              <a:lnSpc>
                <a:spcPct val="100000"/>
              </a:lnSpc>
              <a:spcBef>
                <a:spcPts val="600"/>
              </a:spcBef>
              <a:buNone/>
            </a:pPr>
            <a:r>
              <a:rPr lang="tr-TR" sz="2200" dirty="0">
                <a:solidFill>
                  <a:prstClr val="black"/>
                </a:solidFill>
                <a:latin typeface="Garamond" panose="02020404030301010803" pitchFamily="18" charset="0"/>
              </a:rPr>
              <a:t>Ücretin </a:t>
            </a:r>
            <a:r>
              <a:rPr lang="tr-TR" sz="2200" b="1" dirty="0">
                <a:solidFill>
                  <a:prstClr val="black"/>
                </a:solidFill>
                <a:latin typeface="Garamond" panose="02020404030301010803" pitchFamily="18" charset="0"/>
              </a:rPr>
              <a:t>para</a:t>
            </a:r>
            <a:r>
              <a:rPr lang="tr-TR" sz="2200" dirty="0">
                <a:solidFill>
                  <a:prstClr val="black"/>
                </a:solidFill>
                <a:latin typeface="Garamond" panose="02020404030301010803" pitchFamily="18" charset="0"/>
              </a:rPr>
              <a:t> ile ödenmesi gerekir. </a:t>
            </a:r>
          </a:p>
          <a:p>
            <a:pPr marL="0" lvl="0" indent="0" algn="just" defTabSz="685800">
              <a:lnSpc>
                <a:spcPct val="100000"/>
              </a:lnSpc>
              <a:spcBef>
                <a:spcPts val="600"/>
              </a:spcBef>
              <a:buNone/>
            </a:pPr>
            <a:r>
              <a:rPr lang="tr-TR" altLang="tr-TR" sz="2200" dirty="0">
                <a:solidFill>
                  <a:prstClr val="black"/>
                </a:solidFill>
                <a:latin typeface="Garamond" panose="02020404030301010803" pitchFamily="18" charset="0"/>
                <a:ea typeface="Batang" pitchFamily="18" charset="-127"/>
                <a:cs typeface="Times New Roman" panose="02020603050405020304" pitchFamily="18" charset="0"/>
              </a:rPr>
              <a:t>Ücret, prim, ikramiye ve bu nitelikteki her çeşit istihkak kural olarak, </a:t>
            </a:r>
            <a:r>
              <a:rPr lang="tr-TR" altLang="tr-TR" sz="2200" b="1" dirty="0">
                <a:solidFill>
                  <a:prstClr val="black"/>
                </a:solidFill>
                <a:latin typeface="Garamond" panose="02020404030301010803" pitchFamily="18" charset="0"/>
                <a:ea typeface="Batang" pitchFamily="18" charset="-127"/>
                <a:cs typeface="Times New Roman" panose="02020603050405020304" pitchFamily="18" charset="0"/>
              </a:rPr>
              <a:t>Türk parası </a:t>
            </a:r>
            <a:r>
              <a:rPr lang="tr-TR" altLang="tr-TR" sz="2200" dirty="0">
                <a:solidFill>
                  <a:prstClr val="black"/>
                </a:solidFill>
                <a:latin typeface="Garamond" panose="02020404030301010803" pitchFamily="18" charset="0"/>
                <a:ea typeface="Batang" pitchFamily="18" charset="-127"/>
                <a:cs typeface="Times New Roman" panose="02020603050405020304" pitchFamily="18" charset="0"/>
              </a:rPr>
              <a:t>ile </a:t>
            </a:r>
            <a:r>
              <a:rPr lang="tr-TR" altLang="tr-TR" sz="2200" b="1" dirty="0">
                <a:solidFill>
                  <a:prstClr val="black"/>
                </a:solidFill>
                <a:latin typeface="Garamond" panose="02020404030301010803" pitchFamily="18" charset="0"/>
                <a:ea typeface="Batang" pitchFamily="18" charset="-127"/>
                <a:cs typeface="Times New Roman" panose="02020603050405020304" pitchFamily="18" charset="0"/>
              </a:rPr>
              <a:t>işyerinde veya </a:t>
            </a:r>
            <a:r>
              <a:rPr lang="tr-TR" altLang="tr-TR" sz="2200" dirty="0">
                <a:solidFill>
                  <a:prstClr val="black"/>
                </a:solidFill>
                <a:latin typeface="Garamond" panose="02020404030301010803" pitchFamily="18" charset="0"/>
                <a:ea typeface="Batang" pitchFamily="18" charset="-127"/>
                <a:cs typeface="Times New Roman" panose="02020603050405020304" pitchFamily="18" charset="0"/>
              </a:rPr>
              <a:t>özel olarak açılan bir </a:t>
            </a:r>
            <a:r>
              <a:rPr lang="tr-TR" altLang="tr-TR" sz="2200" b="1" dirty="0">
                <a:solidFill>
                  <a:prstClr val="black"/>
                </a:solidFill>
                <a:latin typeface="Garamond" panose="02020404030301010803" pitchFamily="18" charset="0"/>
                <a:ea typeface="Batang" pitchFamily="18" charset="-127"/>
                <a:cs typeface="Times New Roman" panose="02020603050405020304" pitchFamily="18" charset="0"/>
              </a:rPr>
              <a:t>banka hesabına </a:t>
            </a:r>
            <a:r>
              <a:rPr lang="tr-TR" altLang="tr-TR" sz="2200" dirty="0">
                <a:solidFill>
                  <a:prstClr val="black"/>
                </a:solidFill>
                <a:latin typeface="Garamond" panose="02020404030301010803" pitchFamily="18" charset="0"/>
                <a:ea typeface="Batang" pitchFamily="18" charset="-127"/>
                <a:cs typeface="Times New Roman" panose="02020603050405020304" pitchFamily="18" charset="0"/>
              </a:rPr>
              <a:t>ödenir. Ücret, prim, ikramiye ve bu nitelikteki her çeşit istihkak, yabancı para olarak kararlaştırılmış ise ödeme günündeki rayice göre Türk parası ile ödeme yapılabilir. </a:t>
            </a:r>
            <a:endParaRPr lang="tr-TR" sz="2200" dirty="0">
              <a:solidFill>
                <a:prstClr val="black"/>
              </a:solidFill>
              <a:latin typeface="Garamond" panose="02020404030301010803" pitchFamily="18" charset="0"/>
            </a:endParaRPr>
          </a:p>
          <a:p>
            <a:pPr marL="0" lvl="0" indent="0" algn="just" defTabSz="685800">
              <a:lnSpc>
                <a:spcPct val="100000"/>
              </a:lnSpc>
              <a:spcBef>
                <a:spcPts val="600"/>
              </a:spcBef>
              <a:buNone/>
            </a:pPr>
            <a:r>
              <a:rPr lang="tr-TR" sz="2200" dirty="0">
                <a:solidFill>
                  <a:prstClr val="black"/>
                </a:solidFill>
                <a:latin typeface="Garamond" panose="02020404030301010803" pitchFamily="18" charset="0"/>
              </a:rPr>
              <a:t>Emre muharrer senetle (bono ile), kuponla veya yurtta geçerli parayı temsil ettiği iddia olunan bir senetle veya diğer herhangi bir şekilde ücret ödemesi yapılamaz.</a:t>
            </a:r>
          </a:p>
          <a:p>
            <a:pPr marL="0" lvl="0" indent="0" algn="just" defTabSz="685800">
              <a:lnSpc>
                <a:spcPct val="100000"/>
              </a:lnSpc>
              <a:spcBef>
                <a:spcPts val="600"/>
              </a:spcBef>
              <a:buNone/>
            </a:pPr>
            <a:r>
              <a:rPr lang="tr-TR" sz="2200" dirty="0">
                <a:solidFill>
                  <a:prstClr val="black"/>
                </a:solidFill>
                <a:latin typeface="Garamond" panose="02020404030301010803" pitchFamily="18" charset="0"/>
                <a:cs typeface="Times New Roman" panose="02020603050405020304" pitchFamily="18" charset="0"/>
              </a:rPr>
              <a:t>Ancak, işçinin </a:t>
            </a:r>
            <a:r>
              <a:rPr lang="tr-TR" sz="2200" b="1" dirty="0">
                <a:solidFill>
                  <a:prstClr val="black"/>
                </a:solidFill>
                <a:latin typeface="Garamond" panose="02020404030301010803" pitchFamily="18" charset="0"/>
                <a:cs typeface="Times New Roman" panose="02020603050405020304" pitchFamily="18" charset="0"/>
              </a:rPr>
              <a:t>asıl ücreti dışında kalan ücret eklerinin </a:t>
            </a:r>
            <a:r>
              <a:rPr lang="tr-TR" sz="2200" dirty="0">
                <a:solidFill>
                  <a:prstClr val="black"/>
                </a:solidFill>
                <a:latin typeface="Garamond" panose="02020404030301010803" pitchFamily="18" charset="0"/>
                <a:cs typeface="Times New Roman" panose="02020603050405020304" pitchFamily="18" charset="0"/>
              </a:rPr>
              <a:t>bir kısmının para yerine </a:t>
            </a:r>
            <a:r>
              <a:rPr lang="tr-TR" sz="2200" b="1" dirty="0">
                <a:solidFill>
                  <a:prstClr val="black"/>
                </a:solidFill>
                <a:latin typeface="Garamond" panose="02020404030301010803" pitchFamily="18" charset="0"/>
                <a:cs typeface="Times New Roman" panose="02020603050405020304" pitchFamily="18" charset="0"/>
              </a:rPr>
              <a:t>ayni</a:t>
            </a:r>
            <a:r>
              <a:rPr lang="tr-TR" sz="2200" dirty="0">
                <a:solidFill>
                  <a:prstClr val="black"/>
                </a:solidFill>
                <a:latin typeface="Garamond" panose="02020404030301010803" pitchFamily="18" charset="0"/>
                <a:cs typeface="Times New Roman" panose="02020603050405020304" pitchFamily="18" charset="0"/>
              </a:rPr>
              <a:t> olarak </a:t>
            </a:r>
            <a:r>
              <a:rPr lang="tr-TR" sz="2200" b="1" dirty="0">
                <a:solidFill>
                  <a:prstClr val="black"/>
                </a:solidFill>
                <a:latin typeface="Garamond" panose="02020404030301010803" pitchFamily="18" charset="0"/>
                <a:cs typeface="Times New Roman" panose="02020603050405020304" pitchFamily="18" charset="0"/>
              </a:rPr>
              <a:t>ödenmesi de mümkündür</a:t>
            </a:r>
            <a:r>
              <a:rPr lang="tr-TR" sz="2200" dirty="0">
                <a:solidFill>
                  <a:prstClr val="black"/>
                </a:solidFill>
                <a:latin typeface="Garamond" panose="02020404030301010803" pitchFamily="18" charset="0"/>
                <a:cs typeface="Times New Roman" panose="02020603050405020304" pitchFamily="18" charset="0"/>
              </a:rPr>
              <a:t>. </a:t>
            </a:r>
            <a:r>
              <a:rPr lang="tr-TR" altLang="tr-TR" sz="2200" dirty="0">
                <a:solidFill>
                  <a:prstClr val="black"/>
                </a:solidFill>
                <a:latin typeface="Garamond" panose="02020404030301010803" pitchFamily="18" charset="0"/>
                <a:ea typeface="Batang" pitchFamily="18" charset="-127"/>
                <a:cs typeface="Times New Roman" panose="02020603050405020304" pitchFamily="18" charset="0"/>
              </a:rPr>
              <a:t>	</a:t>
            </a:r>
            <a:endParaRPr lang="tr-TR" sz="2200" dirty="0">
              <a:solidFill>
                <a:prstClr val="black"/>
              </a:solidFill>
              <a:latin typeface="Garamond" panose="02020404030301010803" pitchFamily="18" charset="0"/>
              <a:cs typeface="Times New Roman" panose="02020603050405020304" pitchFamily="18" charset="0"/>
            </a:endParaRPr>
          </a:p>
          <a:p>
            <a:pPr marL="0" lvl="0" indent="0" algn="just" defTabSz="685800">
              <a:lnSpc>
                <a:spcPct val="114000"/>
              </a:lnSpc>
              <a:spcBef>
                <a:spcPts val="600"/>
              </a:spcBef>
              <a:buNone/>
            </a:pPr>
            <a:endParaRPr lang="tr-TR" sz="2200" dirty="0">
              <a:solidFill>
                <a:prstClr val="black"/>
              </a:solidFill>
              <a:latin typeface="Garamond" panose="02020404030301010803" pitchFamily="18" charset="0"/>
              <a:cs typeface="Times New Roman" panose="02020603050405020304" pitchFamily="18" charset="0"/>
            </a:endParaRPr>
          </a:p>
        </p:txBody>
      </p:sp>
    </p:spTree>
    <p:extLst>
      <p:ext uri="{BB962C8B-B14F-4D97-AF65-F5344CB8AC3E}">
        <p14:creationId xmlns:p14="http://schemas.microsoft.com/office/powerpoint/2010/main" val="1686477882"/>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10055" y="491613"/>
            <a:ext cx="7833946" cy="737420"/>
          </a:xfrm>
        </p:spPr>
        <p:txBody>
          <a:bodyPr>
            <a:noAutofit/>
          </a:bodyPr>
          <a:lstStyle/>
          <a:p>
            <a:r>
              <a:rPr lang="tr-TR" sz="3600" b="1" dirty="0">
                <a:solidFill>
                  <a:prstClr val="white"/>
                </a:solidFill>
                <a:latin typeface="Garamond" panose="02020404030301010803" pitchFamily="18" charset="0"/>
                <a:cs typeface="Times New Roman" panose="02020603050405020304" pitchFamily="18" charset="0"/>
              </a:rPr>
              <a:t>Ücretin Ödenme </a:t>
            </a:r>
            <a:r>
              <a:rPr lang="tr-TR" sz="3600" b="1" dirty="0" smtClean="0">
                <a:solidFill>
                  <a:prstClr val="white"/>
                </a:solidFill>
                <a:latin typeface="Garamond" panose="02020404030301010803" pitchFamily="18" charset="0"/>
                <a:cs typeface="Times New Roman" panose="02020603050405020304" pitchFamily="18" charset="0"/>
              </a:rPr>
              <a:t>Yeri</a:t>
            </a:r>
            <a:endParaRPr lang="tr-TR" sz="2800"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108</a:t>
            </a:fld>
            <a:endParaRPr lang="tr-TR" dirty="0">
              <a:solidFill>
                <a:schemeClr val="bg1"/>
              </a:solidFill>
            </a:endParaRPr>
          </a:p>
        </p:txBody>
      </p:sp>
      <p:sp>
        <p:nvSpPr>
          <p:cNvPr id="3" name="İçerik Yer Tutucusu 2"/>
          <p:cNvSpPr>
            <a:spLocks noGrp="1"/>
          </p:cNvSpPr>
          <p:nvPr>
            <p:ph idx="1"/>
          </p:nvPr>
        </p:nvSpPr>
        <p:spPr>
          <a:xfrm>
            <a:off x="378069" y="1366684"/>
            <a:ext cx="8244821" cy="4989669"/>
          </a:xfrm>
        </p:spPr>
        <p:txBody>
          <a:bodyPr>
            <a:normAutofit fontScale="85000" lnSpcReduction="10000"/>
          </a:bodyPr>
          <a:lstStyle/>
          <a:p>
            <a:pPr marL="0" indent="0" algn="just">
              <a:lnSpc>
                <a:spcPct val="114000"/>
              </a:lnSpc>
              <a:spcBef>
                <a:spcPts val="600"/>
              </a:spcBef>
              <a:buNone/>
            </a:pPr>
            <a:r>
              <a:rPr lang="tr-TR" altLang="tr-TR" dirty="0">
                <a:latin typeface="Garamond" panose="02020404030301010803" pitchFamily="18" charset="0"/>
                <a:ea typeface="Batang" pitchFamily="18" charset="-127"/>
                <a:cs typeface="Times New Roman" panose="02020603050405020304" pitchFamily="18" charset="0"/>
              </a:rPr>
              <a:t>Ücret, prim, ikramiye ve bu nitelikteki her çeşit istihkak kural olarak </a:t>
            </a:r>
            <a:r>
              <a:rPr lang="tr-TR" altLang="tr-TR" b="1" dirty="0">
                <a:latin typeface="Garamond" panose="02020404030301010803" pitchFamily="18" charset="0"/>
                <a:ea typeface="Batang" pitchFamily="18" charset="-127"/>
                <a:cs typeface="Times New Roman" panose="02020603050405020304" pitchFamily="18" charset="0"/>
              </a:rPr>
              <a:t>işyerinde</a:t>
            </a:r>
            <a:r>
              <a:rPr lang="tr-TR" altLang="tr-TR" dirty="0">
                <a:latin typeface="Garamond" panose="02020404030301010803" pitchFamily="18" charset="0"/>
                <a:ea typeface="Batang" pitchFamily="18" charset="-127"/>
                <a:cs typeface="Times New Roman" panose="02020603050405020304" pitchFamily="18" charset="0"/>
              </a:rPr>
              <a:t> veya özel olarak açılan bir </a:t>
            </a:r>
            <a:r>
              <a:rPr lang="tr-TR" altLang="tr-TR" b="1" dirty="0">
                <a:latin typeface="Garamond" panose="02020404030301010803" pitchFamily="18" charset="0"/>
                <a:ea typeface="Batang" pitchFamily="18" charset="-127"/>
                <a:cs typeface="Times New Roman" panose="02020603050405020304" pitchFamily="18" charset="0"/>
              </a:rPr>
              <a:t>banka hesabına</a:t>
            </a:r>
            <a:r>
              <a:rPr lang="tr-TR" altLang="tr-TR" dirty="0">
                <a:latin typeface="Garamond" panose="02020404030301010803" pitchFamily="18" charset="0"/>
                <a:ea typeface="Batang" pitchFamily="18" charset="-127"/>
                <a:cs typeface="Times New Roman" panose="02020603050405020304" pitchFamily="18" charset="0"/>
              </a:rPr>
              <a:t> ödenir.</a:t>
            </a:r>
          </a:p>
          <a:p>
            <a:pPr marL="0" indent="0" algn="just">
              <a:lnSpc>
                <a:spcPct val="114000"/>
              </a:lnSpc>
              <a:spcBef>
                <a:spcPts val="600"/>
              </a:spcBef>
              <a:buNone/>
            </a:pPr>
            <a:r>
              <a:rPr lang="tr-TR" altLang="tr-TR" dirty="0">
                <a:latin typeface="Garamond" panose="02020404030301010803" pitchFamily="18" charset="0"/>
                <a:ea typeface="Batang" pitchFamily="18" charset="-127"/>
                <a:cs typeface="Times New Roman" panose="02020603050405020304" pitchFamily="18" charset="0"/>
              </a:rPr>
              <a:t>Meyhane ve benzeri eğlence yerleri ve perakende mal satan dükkan ve mağazalarda, buralarda çalışanlar hariç, ücret ödemesi yapılamaz.</a:t>
            </a:r>
            <a:endParaRPr lang="tr-TR" altLang="tr-TR" dirty="0">
              <a:latin typeface="Garamond" panose="02020404030301010803" pitchFamily="18" charset="0"/>
            </a:endParaRPr>
          </a:p>
          <a:p>
            <a:pPr marL="0" indent="0" algn="just">
              <a:lnSpc>
                <a:spcPct val="114000"/>
              </a:lnSpc>
              <a:spcBef>
                <a:spcPts val="600"/>
              </a:spcBef>
              <a:buNone/>
            </a:pPr>
            <a:r>
              <a:rPr lang="tr-TR" dirty="0">
                <a:latin typeface="Garamond" panose="02020404030301010803" pitchFamily="18" charset="0"/>
                <a:cs typeface="Times New Roman" panose="02020603050405020304" pitchFamily="18" charset="0"/>
              </a:rPr>
              <a:t>Ücret, Prim, İkramiye ve Bu Nitelikteki Her Türlü İstihkakın Bankalar Aracılığıyla Ödenmesine Dair Yönetmeliğin 10 uncu maddesi ile işyerleri ve işletmelerinde İş Kanunu hükümlerinin uygulandığı işverenler ile üçüncü kişilere, Türkiye genelinde çalıştırdıkları işçi sayısının </a:t>
            </a:r>
            <a:r>
              <a:rPr lang="tr-TR" b="1" dirty="0">
                <a:latin typeface="Garamond" panose="02020404030301010803" pitchFamily="18" charset="0"/>
                <a:cs typeface="Times New Roman" panose="02020603050405020304" pitchFamily="18" charset="0"/>
              </a:rPr>
              <a:t>en az 5 olması</a:t>
            </a:r>
            <a:r>
              <a:rPr lang="tr-TR" dirty="0">
                <a:latin typeface="Garamond" panose="02020404030301010803" pitchFamily="18" charset="0"/>
                <a:cs typeface="Times New Roman" panose="02020603050405020304" pitchFamily="18" charset="0"/>
              </a:rPr>
              <a:t> halinde, çalıştırdıkları işçiye o ay içinde yapacakları her türlü ödemenin kanunî kesintiler düşüldükten sonra kalan net tutarının, </a:t>
            </a:r>
            <a:r>
              <a:rPr lang="tr-TR" b="1" dirty="0">
                <a:latin typeface="Garamond" panose="02020404030301010803" pitchFamily="18" charset="0"/>
                <a:cs typeface="Times New Roman" panose="02020603050405020304" pitchFamily="18" charset="0"/>
              </a:rPr>
              <a:t>bankalar aracılığıyla ödenmesi zorunluluğu</a:t>
            </a:r>
            <a:r>
              <a:rPr lang="tr-TR" dirty="0">
                <a:latin typeface="Garamond" panose="02020404030301010803" pitchFamily="18" charset="0"/>
                <a:cs typeface="Times New Roman" panose="02020603050405020304" pitchFamily="18" charset="0"/>
              </a:rPr>
              <a:t> getirilmiştir.</a:t>
            </a:r>
          </a:p>
          <a:p>
            <a:pPr marL="0" lvl="0" indent="0" algn="just" defTabSz="685800">
              <a:lnSpc>
                <a:spcPct val="114000"/>
              </a:lnSpc>
              <a:spcBef>
                <a:spcPts val="600"/>
              </a:spcBef>
              <a:buNone/>
            </a:pPr>
            <a:endParaRPr lang="tr-TR" sz="2500" dirty="0">
              <a:solidFill>
                <a:prstClr val="black"/>
              </a:solidFill>
              <a:latin typeface="Garamond" panose="02020404030301010803" pitchFamily="18" charset="0"/>
              <a:cs typeface="Times New Roman" panose="02020603050405020304" pitchFamily="18" charset="0"/>
            </a:endParaRPr>
          </a:p>
        </p:txBody>
      </p:sp>
    </p:spTree>
    <p:extLst>
      <p:ext uri="{BB962C8B-B14F-4D97-AF65-F5344CB8AC3E}">
        <p14:creationId xmlns:p14="http://schemas.microsoft.com/office/powerpoint/2010/main" val="1188700564"/>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10055" y="491613"/>
            <a:ext cx="7833946" cy="737420"/>
          </a:xfrm>
        </p:spPr>
        <p:txBody>
          <a:bodyPr>
            <a:noAutofit/>
          </a:bodyPr>
          <a:lstStyle/>
          <a:p>
            <a:r>
              <a:rPr lang="tr-TR" sz="3600" b="1" dirty="0">
                <a:solidFill>
                  <a:prstClr val="white"/>
                </a:solidFill>
                <a:latin typeface="Garamond" panose="02020404030301010803" pitchFamily="18" charset="0"/>
                <a:cs typeface="Times New Roman" panose="02020603050405020304" pitchFamily="18" charset="0"/>
              </a:rPr>
              <a:t>Ücretin Ödenme Zamanı</a:t>
            </a:r>
            <a:endParaRPr lang="tr-TR" sz="2800"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109</a:t>
            </a:fld>
            <a:endParaRPr lang="tr-TR" dirty="0">
              <a:solidFill>
                <a:schemeClr val="bg1"/>
              </a:solidFill>
            </a:endParaRPr>
          </a:p>
        </p:txBody>
      </p:sp>
      <p:sp>
        <p:nvSpPr>
          <p:cNvPr id="3" name="İçerik Yer Tutucusu 2"/>
          <p:cNvSpPr>
            <a:spLocks noGrp="1"/>
          </p:cNvSpPr>
          <p:nvPr>
            <p:ph idx="1"/>
          </p:nvPr>
        </p:nvSpPr>
        <p:spPr>
          <a:xfrm>
            <a:off x="378069" y="1366684"/>
            <a:ext cx="8244821" cy="4989669"/>
          </a:xfrm>
        </p:spPr>
        <p:txBody>
          <a:bodyPr>
            <a:normAutofit/>
          </a:bodyPr>
          <a:lstStyle/>
          <a:p>
            <a:pPr marL="0" lvl="0" indent="0" algn="just" defTabSz="685800">
              <a:lnSpc>
                <a:spcPct val="114000"/>
              </a:lnSpc>
              <a:spcBef>
                <a:spcPts val="600"/>
              </a:spcBef>
              <a:buNone/>
            </a:pPr>
            <a:r>
              <a:rPr lang="tr-TR" sz="2300" dirty="0">
                <a:solidFill>
                  <a:prstClr val="black"/>
                </a:solidFill>
                <a:latin typeface="Garamond" panose="02020404030301010803" pitchFamily="18" charset="0"/>
                <a:cs typeface="Times New Roman" panose="02020603050405020304" pitchFamily="18" charset="0"/>
              </a:rPr>
              <a:t>Ücret </a:t>
            </a:r>
            <a:r>
              <a:rPr lang="tr-TR" sz="2300" b="1" dirty="0">
                <a:solidFill>
                  <a:prstClr val="black"/>
                </a:solidFill>
                <a:latin typeface="Garamond" panose="02020404030301010803" pitchFamily="18" charset="0"/>
                <a:cs typeface="Times New Roman" panose="02020603050405020304" pitchFamily="18" charset="0"/>
              </a:rPr>
              <a:t>en geç ayda bir </a:t>
            </a:r>
            <a:r>
              <a:rPr lang="tr-TR" sz="2300" dirty="0">
                <a:solidFill>
                  <a:prstClr val="black"/>
                </a:solidFill>
                <a:latin typeface="Garamond" panose="02020404030301010803" pitchFamily="18" charset="0"/>
                <a:cs typeface="Times New Roman" panose="02020603050405020304" pitchFamily="18" charset="0"/>
              </a:rPr>
              <a:t>ödenir. İş sözleşmeleri veya toplu iş sözleşmeleri ile ödeme süresi bir haftaya kadar indirilebilir. Kanunda “Ücret ödeme günü” değil, </a:t>
            </a:r>
            <a:r>
              <a:rPr lang="tr-TR" sz="2300" b="1" dirty="0">
                <a:solidFill>
                  <a:prstClr val="black"/>
                </a:solidFill>
                <a:latin typeface="Garamond" panose="02020404030301010803" pitchFamily="18" charset="0"/>
                <a:cs typeface="Times New Roman" panose="02020603050405020304" pitchFamily="18" charset="0"/>
              </a:rPr>
              <a:t>ücretin ödenme dönemleri</a:t>
            </a:r>
            <a:r>
              <a:rPr lang="tr-TR" sz="2300" dirty="0">
                <a:solidFill>
                  <a:prstClr val="black"/>
                </a:solidFill>
                <a:latin typeface="Garamond" panose="02020404030301010803" pitchFamily="18" charset="0"/>
                <a:cs typeface="Times New Roman" panose="02020603050405020304" pitchFamily="18" charset="0"/>
              </a:rPr>
              <a:t> düzenlenmiştir.</a:t>
            </a:r>
            <a:endParaRPr lang="tr-TR" sz="2300" b="1" dirty="0">
              <a:solidFill>
                <a:prstClr val="black"/>
              </a:solidFill>
              <a:latin typeface="Garamond" panose="02020404030301010803" pitchFamily="18" charset="0"/>
              <a:cs typeface="Times New Roman" panose="02020603050405020304" pitchFamily="18" charset="0"/>
            </a:endParaRPr>
          </a:p>
          <a:p>
            <a:pPr marL="0" lvl="0" indent="0" algn="just" defTabSz="685800">
              <a:lnSpc>
                <a:spcPct val="114000"/>
              </a:lnSpc>
              <a:spcBef>
                <a:spcPts val="600"/>
              </a:spcBef>
              <a:buNone/>
            </a:pPr>
            <a:r>
              <a:rPr lang="tr-TR" sz="2300" dirty="0">
                <a:solidFill>
                  <a:prstClr val="black"/>
                </a:solidFill>
                <a:latin typeface="Garamond" panose="02020404030301010803" pitchFamily="18" charset="0"/>
                <a:cs typeface="Times New Roman" panose="02020603050405020304" pitchFamily="18" charset="0"/>
              </a:rPr>
              <a:t>Ücret ödeme günü, toplu iş  sözleşmeleri ve iş sözleşmeleri ile belirlenebilir. Bu şekilde belirlenen ücret ödeme zamanı geçerli kabul edilecektir. </a:t>
            </a:r>
          </a:p>
          <a:p>
            <a:pPr marL="0" lvl="0" indent="0" algn="just" defTabSz="685800">
              <a:lnSpc>
                <a:spcPct val="114000"/>
              </a:lnSpc>
              <a:spcBef>
                <a:spcPts val="600"/>
              </a:spcBef>
              <a:buNone/>
            </a:pPr>
            <a:r>
              <a:rPr lang="tr-TR" sz="2500" b="1" dirty="0" smtClean="0">
                <a:solidFill>
                  <a:prstClr val="black"/>
                </a:solidFill>
                <a:latin typeface="Garamond" panose="02020404030301010803" pitchFamily="18" charset="0"/>
                <a:cs typeface="Times New Roman" panose="02020603050405020304" pitchFamily="18" charset="0"/>
              </a:rPr>
              <a:t>*</a:t>
            </a:r>
            <a:r>
              <a:rPr lang="tr-TR" sz="2500" b="1" dirty="0" err="1" smtClean="0">
                <a:solidFill>
                  <a:prstClr val="black"/>
                </a:solidFill>
                <a:latin typeface="Garamond" panose="02020404030301010803" pitchFamily="18" charset="0"/>
                <a:cs typeface="Times New Roman" panose="02020603050405020304" pitchFamily="18" charset="0"/>
              </a:rPr>
              <a:t>TİS’in</a:t>
            </a:r>
            <a:r>
              <a:rPr lang="tr-TR" sz="2500" b="1" dirty="0" smtClean="0">
                <a:solidFill>
                  <a:prstClr val="black"/>
                </a:solidFill>
                <a:latin typeface="Garamond" panose="02020404030301010803" pitchFamily="18" charset="0"/>
                <a:cs typeface="Times New Roman" panose="02020603050405020304" pitchFamily="18" charset="0"/>
              </a:rPr>
              <a:t> 33 üncü maddesi gereği hak edilen ücretler takip eden ayın 3’ünde, seyyar görev tazminatı ayın 7. günü akşamına kadar, fazla çalışma ücreti ve harcırahlar </a:t>
            </a:r>
            <a:r>
              <a:rPr lang="tr-TR" sz="2500" b="1" dirty="0" err="1" smtClean="0">
                <a:solidFill>
                  <a:prstClr val="black"/>
                </a:solidFill>
                <a:latin typeface="Garamond" panose="02020404030301010803" pitchFamily="18" charset="0"/>
                <a:cs typeface="Times New Roman" panose="02020603050405020304" pitchFamily="18" charset="0"/>
              </a:rPr>
              <a:t>taip</a:t>
            </a:r>
            <a:r>
              <a:rPr lang="tr-TR" sz="2500" b="1" dirty="0" smtClean="0">
                <a:solidFill>
                  <a:prstClr val="black"/>
                </a:solidFill>
                <a:latin typeface="Garamond" panose="02020404030301010803" pitchFamily="18" charset="0"/>
                <a:cs typeface="Times New Roman" panose="02020603050405020304" pitchFamily="18" charset="0"/>
              </a:rPr>
              <a:t> eden ayın 10. günü akşamına kadar ödenir.</a:t>
            </a:r>
            <a:endParaRPr lang="tr-TR" sz="2500" b="1" dirty="0">
              <a:solidFill>
                <a:prstClr val="black"/>
              </a:solidFill>
              <a:latin typeface="Garamond" panose="02020404030301010803" pitchFamily="18" charset="0"/>
              <a:cs typeface="Times New Roman" panose="02020603050405020304" pitchFamily="18" charset="0"/>
            </a:endParaRPr>
          </a:p>
        </p:txBody>
      </p:sp>
    </p:spTree>
    <p:extLst>
      <p:ext uri="{BB962C8B-B14F-4D97-AF65-F5344CB8AC3E}">
        <p14:creationId xmlns:p14="http://schemas.microsoft.com/office/powerpoint/2010/main" val="244913296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çerik Yer Tutucusu 5"/>
          <p:cNvSpPr>
            <a:spLocks noGrp="1"/>
          </p:cNvSpPr>
          <p:nvPr>
            <p:ph idx="1"/>
          </p:nvPr>
        </p:nvSpPr>
        <p:spPr>
          <a:xfrm>
            <a:off x="628649" y="1435510"/>
            <a:ext cx="8190885" cy="4920843"/>
          </a:xfrm>
        </p:spPr>
        <p:txBody>
          <a:bodyPr>
            <a:normAutofit fontScale="92500" lnSpcReduction="20000"/>
          </a:bodyPr>
          <a:lstStyle/>
          <a:p>
            <a:pPr marL="0" indent="0" algn="just">
              <a:lnSpc>
                <a:spcPct val="114000"/>
              </a:lnSpc>
              <a:buNone/>
            </a:pPr>
            <a:r>
              <a:rPr lang="tr-TR" altLang="tr-TR" dirty="0">
                <a:latin typeface="Garamond" panose="02020404030301010803" pitchFamily="18" charset="0"/>
                <a:ea typeface="Batang" pitchFamily="18" charset="-127"/>
                <a:cs typeface="Times New Roman" panose="02020603050405020304" pitchFamily="18" charset="0"/>
              </a:rPr>
              <a:t>4857 sayılı İş Kanununun amacı, işverenler ile bir iş sözleşmesine dayanarak çalıştırılan işçilerin </a:t>
            </a:r>
            <a:r>
              <a:rPr lang="tr-TR" altLang="tr-TR" b="1" dirty="0">
                <a:latin typeface="Garamond" panose="02020404030301010803" pitchFamily="18" charset="0"/>
                <a:ea typeface="Batang" pitchFamily="18" charset="-127"/>
                <a:cs typeface="Times New Roman" panose="02020603050405020304" pitchFamily="18" charset="0"/>
              </a:rPr>
              <a:t>çalışma şartlarına ilişkin hak ve sorumluluklarını düzenlemektir.</a:t>
            </a:r>
            <a:r>
              <a:rPr lang="tr-TR" altLang="tr-TR" dirty="0">
                <a:latin typeface="Garamond" panose="02020404030301010803" pitchFamily="18" charset="0"/>
                <a:ea typeface="Batang" pitchFamily="18" charset="-127"/>
                <a:cs typeface="Times New Roman" panose="02020603050405020304" pitchFamily="18" charset="0"/>
              </a:rPr>
              <a:t> </a:t>
            </a:r>
          </a:p>
          <a:p>
            <a:pPr marL="0" indent="0" algn="just">
              <a:lnSpc>
                <a:spcPct val="114000"/>
              </a:lnSpc>
              <a:buNone/>
            </a:pPr>
            <a:r>
              <a:rPr lang="tr-TR" altLang="tr-TR" dirty="0">
                <a:latin typeface="Garamond" panose="02020404030301010803" pitchFamily="18" charset="0"/>
                <a:ea typeface="Batang" pitchFamily="18" charset="-127"/>
                <a:cs typeface="Times New Roman" panose="02020603050405020304" pitchFamily="18" charset="0"/>
              </a:rPr>
              <a:t>İ</a:t>
            </a:r>
            <a:r>
              <a:rPr lang="tr-TR" dirty="0">
                <a:latin typeface="Garamond" panose="02020404030301010803" pitchFamily="18" charset="0"/>
                <a:cs typeface="Times New Roman" panose="02020603050405020304" pitchFamily="18" charset="0"/>
              </a:rPr>
              <a:t>şyerlerinde </a:t>
            </a:r>
            <a:r>
              <a:rPr lang="tr-TR" b="1" dirty="0">
                <a:latin typeface="Garamond" panose="02020404030301010803" pitchFamily="18" charset="0"/>
                <a:cs typeface="Times New Roman" panose="02020603050405020304" pitchFamily="18" charset="0"/>
              </a:rPr>
              <a:t>iş sağlığı ve güvenliğinin </a:t>
            </a:r>
            <a:r>
              <a:rPr lang="tr-TR" dirty="0">
                <a:latin typeface="Garamond" panose="02020404030301010803" pitchFamily="18" charset="0"/>
                <a:cs typeface="Times New Roman" panose="02020603050405020304" pitchFamily="18" charset="0"/>
              </a:rPr>
              <a:t>sağlanması ve </a:t>
            </a:r>
            <a:r>
              <a:rPr lang="tr-TR" altLang="tr-TR" dirty="0">
                <a:latin typeface="Garamond" panose="02020404030301010803" pitchFamily="18" charset="0"/>
                <a:ea typeface="Batang" pitchFamily="18" charset="-127"/>
                <a:cs typeface="Times New Roman" panose="02020603050405020304" pitchFamily="18" charset="0"/>
              </a:rPr>
              <a:t>çalışma ortamının</a:t>
            </a:r>
            <a:r>
              <a:rPr lang="tr-TR" dirty="0">
                <a:latin typeface="Garamond" panose="02020404030301010803" pitchFamily="18" charset="0"/>
                <a:cs typeface="Times New Roman" panose="02020603050405020304" pitchFamily="18" charset="0"/>
              </a:rPr>
              <a:t> sağlık ve güvenlik şartlarının iyileştirilmesine ilişkin düzenlemeler ise artık 6331 sayılı </a:t>
            </a:r>
            <a:r>
              <a:rPr lang="tr-TR" b="1" dirty="0">
                <a:latin typeface="Garamond" panose="02020404030301010803" pitchFamily="18" charset="0"/>
                <a:cs typeface="Times New Roman" panose="02020603050405020304" pitchFamily="18" charset="0"/>
              </a:rPr>
              <a:t>İş Sağlığı ve Güvenliği Kanunu</a:t>
            </a:r>
            <a:r>
              <a:rPr lang="tr-TR" dirty="0">
                <a:latin typeface="Garamond" panose="02020404030301010803" pitchFamily="18" charset="0"/>
                <a:cs typeface="Times New Roman" panose="02020603050405020304" pitchFamily="18" charset="0"/>
              </a:rPr>
              <a:t> ve bu Kanuna dayalı çıkarılan Yönetmelikler ile düzenlenmiştir. </a:t>
            </a:r>
          </a:p>
          <a:p>
            <a:pPr marL="0" indent="0" algn="just">
              <a:lnSpc>
                <a:spcPct val="114000"/>
              </a:lnSpc>
              <a:buNone/>
            </a:pPr>
            <a:r>
              <a:rPr lang="tr-TR" altLang="tr-TR" dirty="0">
                <a:latin typeface="Garamond" panose="02020404030301010803" pitchFamily="18" charset="0"/>
                <a:ea typeface="Batang" pitchFamily="18" charset="-127"/>
                <a:cs typeface="Times New Roman" panose="02020603050405020304" pitchFamily="18" charset="0"/>
              </a:rPr>
              <a:t>4857 sayılı İş Kanunu, 4 üncü maddede getirilen </a:t>
            </a:r>
            <a:r>
              <a:rPr lang="tr-TR" altLang="tr-TR" b="1" dirty="0">
                <a:latin typeface="Garamond" panose="02020404030301010803" pitchFamily="18" charset="0"/>
                <a:ea typeface="Batang" pitchFamily="18" charset="-127"/>
                <a:cs typeface="Times New Roman" panose="02020603050405020304" pitchFamily="18" charset="0"/>
              </a:rPr>
              <a:t>‘İstisnalar’ dışında kalan bütün işyerlerine</a:t>
            </a:r>
            <a:r>
              <a:rPr lang="tr-TR" altLang="tr-TR" dirty="0">
                <a:latin typeface="Garamond" panose="02020404030301010803" pitchFamily="18" charset="0"/>
                <a:ea typeface="Batang" pitchFamily="18" charset="-127"/>
                <a:cs typeface="Times New Roman" panose="02020603050405020304" pitchFamily="18" charset="0"/>
              </a:rPr>
              <a:t>, bu işyerlerinin işverenleri ile işveren vekillerine ve işçilerine faaliyet konularına bakılmaksızın </a:t>
            </a:r>
            <a:r>
              <a:rPr lang="tr-TR" altLang="tr-TR" b="1" dirty="0">
                <a:latin typeface="Garamond" panose="02020404030301010803" pitchFamily="18" charset="0"/>
                <a:ea typeface="Batang" pitchFamily="18" charset="-127"/>
                <a:cs typeface="Times New Roman" panose="02020603050405020304" pitchFamily="18" charset="0"/>
              </a:rPr>
              <a:t>uygulanır</a:t>
            </a:r>
            <a:r>
              <a:rPr lang="tr-TR" altLang="tr-TR" dirty="0">
                <a:latin typeface="Garamond" panose="02020404030301010803" pitchFamily="18" charset="0"/>
                <a:ea typeface="Batang" pitchFamily="18" charset="-127"/>
                <a:cs typeface="Times New Roman" panose="02020603050405020304" pitchFamily="18" charset="0"/>
              </a:rPr>
              <a:t>.</a:t>
            </a:r>
          </a:p>
          <a:p>
            <a:endParaRPr lang="tr-TR" dirty="0"/>
          </a:p>
        </p:txBody>
      </p:sp>
      <p:sp>
        <p:nvSpPr>
          <p:cNvPr id="4" name="Slayt Numarası Yer Tutucusu 3">
            <a:extLst>
              <a:ext uri="{FF2B5EF4-FFF2-40B4-BE49-F238E27FC236}">
                <a16:creationId xmlns:a16="http://schemas.microsoft.com/office/drawing/2014/main" xmlns="" id="{AD8EF929-6037-4B40-9AE9-C6A81A86112F}"/>
              </a:ext>
            </a:extLst>
          </p:cNvPr>
          <p:cNvSpPr>
            <a:spLocks noGrp="1"/>
          </p:cNvSpPr>
          <p:nvPr>
            <p:ph type="sldNum" sz="quarter" idx="12"/>
          </p:nvPr>
        </p:nvSpPr>
        <p:spPr/>
        <p:txBody>
          <a:bodyPr/>
          <a:lstStyle/>
          <a:p>
            <a:fld id="{AA2C244E-E5AC-4366-B513-6933B17218AE}" type="slidenum">
              <a:rPr lang="tr-TR" smtClean="0">
                <a:solidFill>
                  <a:schemeClr val="bg1"/>
                </a:solidFill>
              </a:rPr>
              <a:pPr/>
              <a:t>11</a:t>
            </a:fld>
            <a:endParaRPr lang="tr-TR" dirty="0">
              <a:solidFill>
                <a:schemeClr val="bg1"/>
              </a:solidFill>
            </a:endParaRPr>
          </a:p>
        </p:txBody>
      </p:sp>
      <p:sp>
        <p:nvSpPr>
          <p:cNvPr id="5" name="Unvan 2">
            <a:extLst>
              <a:ext uri="{FF2B5EF4-FFF2-40B4-BE49-F238E27FC236}">
                <a16:creationId xmlns:a16="http://schemas.microsoft.com/office/drawing/2014/main" xmlns="" id="{7554ECF3-B496-43D1-BCAA-3EB466CC6443}"/>
              </a:ext>
            </a:extLst>
          </p:cNvPr>
          <p:cNvSpPr txBox="1">
            <a:spLocks/>
          </p:cNvSpPr>
          <p:nvPr/>
        </p:nvSpPr>
        <p:spPr>
          <a:xfrm>
            <a:off x="1412161" y="481781"/>
            <a:ext cx="7244815" cy="727587"/>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600" b="1" kern="1200" baseline="0">
                <a:solidFill>
                  <a:schemeClr val="bg1"/>
                </a:solidFill>
                <a:latin typeface="Garamond" panose="02020404030301010803" pitchFamily="18" charset="0"/>
                <a:ea typeface="+mj-ea"/>
                <a:cs typeface="Times New Roman" panose="02020603050405020304" pitchFamily="18" charset="0"/>
              </a:defRPr>
            </a:lvl1pPr>
          </a:lstStyle>
          <a:p>
            <a:pPr lvl="0">
              <a:defRPr/>
            </a:pPr>
            <a:r>
              <a:rPr lang="tr-TR" altLang="tr-TR" dirty="0">
                <a:ea typeface="Batang" pitchFamily="18" charset="-127"/>
              </a:rPr>
              <a:t>Amaç ve Kapsam</a:t>
            </a:r>
            <a:endParaRPr kumimoji="0" lang="tr-TR" sz="3600" b="1" i="0" u="none" strike="noStrike" kern="1200" cap="none" spc="0" normalizeH="0" baseline="0" noProof="0" dirty="0">
              <a:ln>
                <a:noFill/>
              </a:ln>
              <a:solidFill>
                <a:sysClr val="window" lastClr="FFFFFF"/>
              </a:solidFill>
              <a:effectLst/>
              <a:uLnTx/>
              <a:uFillTx/>
              <a:latin typeface="Garamond" panose="02020404030301010803" pitchFamily="18" charset="0"/>
              <a:ea typeface="+mj-ea"/>
              <a:cs typeface="Times New Roman" panose="02020603050405020304" pitchFamily="18" charset="0"/>
            </a:endParaRPr>
          </a:p>
        </p:txBody>
      </p:sp>
    </p:spTree>
    <p:extLst>
      <p:ext uri="{BB962C8B-B14F-4D97-AF65-F5344CB8AC3E}">
        <p14:creationId xmlns:p14="http://schemas.microsoft.com/office/powerpoint/2010/main" val="922568230"/>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10055" y="491613"/>
            <a:ext cx="7833946" cy="737420"/>
          </a:xfrm>
        </p:spPr>
        <p:txBody>
          <a:bodyPr>
            <a:noAutofit/>
          </a:bodyPr>
          <a:lstStyle/>
          <a:p>
            <a:r>
              <a:rPr lang="tr-TR" sz="3600" b="1" dirty="0">
                <a:solidFill>
                  <a:prstClr val="white"/>
                </a:solidFill>
                <a:latin typeface="Garamond" panose="02020404030301010803" pitchFamily="18" charset="0"/>
                <a:cs typeface="Times New Roman" panose="02020603050405020304" pitchFamily="18" charset="0"/>
              </a:rPr>
              <a:t>Ücretin Avans Olarak Ödenmesi</a:t>
            </a:r>
            <a:endParaRPr lang="tr-TR" sz="2800"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110</a:t>
            </a:fld>
            <a:endParaRPr lang="tr-TR" dirty="0">
              <a:solidFill>
                <a:schemeClr val="bg1"/>
              </a:solidFill>
            </a:endParaRPr>
          </a:p>
        </p:txBody>
      </p:sp>
      <p:sp>
        <p:nvSpPr>
          <p:cNvPr id="3" name="İçerik Yer Tutucusu 2"/>
          <p:cNvSpPr>
            <a:spLocks noGrp="1"/>
          </p:cNvSpPr>
          <p:nvPr>
            <p:ph idx="1"/>
          </p:nvPr>
        </p:nvSpPr>
        <p:spPr>
          <a:xfrm>
            <a:off x="378069" y="1366684"/>
            <a:ext cx="8244821" cy="4989669"/>
          </a:xfrm>
        </p:spPr>
        <p:txBody>
          <a:bodyPr>
            <a:normAutofit/>
          </a:bodyPr>
          <a:lstStyle/>
          <a:p>
            <a:pPr marL="0" lvl="0" indent="0" algn="just" defTabSz="685800">
              <a:lnSpc>
                <a:spcPct val="114000"/>
              </a:lnSpc>
              <a:spcBef>
                <a:spcPts val="600"/>
              </a:spcBef>
              <a:buNone/>
            </a:pPr>
            <a:r>
              <a:rPr lang="tr-TR" sz="2500" dirty="0">
                <a:solidFill>
                  <a:prstClr val="black"/>
                </a:solidFill>
                <a:latin typeface="Garamond" panose="02020404030301010803" pitchFamily="18" charset="0"/>
              </a:rPr>
              <a:t>İş Kanununda avans ödemesine ilişkin bir kural yer almamakla birlikte bu konu </a:t>
            </a:r>
            <a:r>
              <a:rPr lang="tr-TR" sz="2500" b="1" dirty="0">
                <a:solidFill>
                  <a:prstClr val="black"/>
                </a:solidFill>
                <a:latin typeface="Garamond" panose="02020404030301010803" pitchFamily="18" charset="0"/>
              </a:rPr>
              <a:t>Borçlar Kanununun 406</a:t>
            </a:r>
            <a:r>
              <a:rPr lang="tr-TR" sz="2500" dirty="0">
                <a:solidFill>
                  <a:prstClr val="black"/>
                </a:solidFill>
                <a:latin typeface="Garamond" panose="02020404030301010803" pitchFamily="18" charset="0"/>
              </a:rPr>
              <a:t> </a:t>
            </a:r>
            <a:r>
              <a:rPr lang="tr-TR" sz="2500" dirty="0" err="1">
                <a:solidFill>
                  <a:prstClr val="black"/>
                </a:solidFill>
                <a:latin typeface="Garamond" panose="02020404030301010803" pitchFamily="18" charset="0"/>
              </a:rPr>
              <a:t>ncı</a:t>
            </a:r>
            <a:r>
              <a:rPr lang="tr-TR" sz="2500" dirty="0">
                <a:solidFill>
                  <a:prstClr val="black"/>
                </a:solidFill>
                <a:latin typeface="Garamond" panose="02020404030301010803" pitchFamily="18" charset="0"/>
              </a:rPr>
              <a:t> maddesinde düzenlenmiştir. </a:t>
            </a:r>
          </a:p>
          <a:p>
            <a:pPr marL="0" lvl="0" indent="0" algn="just" defTabSz="685800">
              <a:lnSpc>
                <a:spcPct val="114000"/>
              </a:lnSpc>
              <a:spcBef>
                <a:spcPts val="600"/>
              </a:spcBef>
              <a:buNone/>
            </a:pPr>
            <a:r>
              <a:rPr lang="tr-TR" sz="2500" dirty="0">
                <a:solidFill>
                  <a:prstClr val="black"/>
                </a:solidFill>
                <a:latin typeface="Garamond" panose="02020404030301010803" pitchFamily="18" charset="0"/>
              </a:rPr>
              <a:t>Buna göre; işveren, işçiye zorunlu ihtiyacının ortaya çıkması hâlinde ve hakkaniyet gereği ödeyebilecek durumda ise, hizmetiyle orantılı olarak avans vermekle yükümlüdür</a:t>
            </a:r>
            <a:r>
              <a:rPr lang="tr-TR" sz="2500" dirty="0" smtClean="0">
                <a:solidFill>
                  <a:prstClr val="black"/>
                </a:solidFill>
                <a:latin typeface="Garamond" panose="02020404030301010803" pitchFamily="18" charset="0"/>
              </a:rPr>
              <a:t>.</a:t>
            </a:r>
          </a:p>
          <a:p>
            <a:pPr marL="0" lvl="0" indent="0" algn="just" defTabSz="685800">
              <a:lnSpc>
                <a:spcPct val="114000"/>
              </a:lnSpc>
              <a:spcBef>
                <a:spcPts val="600"/>
              </a:spcBef>
              <a:buNone/>
            </a:pPr>
            <a:endParaRPr lang="tr-TR" sz="2500" dirty="0">
              <a:solidFill>
                <a:prstClr val="black"/>
              </a:solidFill>
              <a:latin typeface="Garamond" panose="02020404030301010803" pitchFamily="18" charset="0"/>
            </a:endParaRPr>
          </a:p>
          <a:p>
            <a:pPr marL="0" lvl="0" indent="0" algn="just" defTabSz="685800">
              <a:lnSpc>
                <a:spcPct val="114000"/>
              </a:lnSpc>
              <a:spcBef>
                <a:spcPts val="600"/>
              </a:spcBef>
              <a:buNone/>
            </a:pPr>
            <a:r>
              <a:rPr lang="tr-TR" sz="2500" b="1" dirty="0" smtClean="0">
                <a:solidFill>
                  <a:prstClr val="black"/>
                </a:solidFill>
                <a:latin typeface="Garamond" panose="02020404030301010803" pitchFamily="18" charset="0"/>
              </a:rPr>
              <a:t>*</a:t>
            </a:r>
            <a:r>
              <a:rPr lang="tr-TR" sz="2500" b="1" dirty="0" err="1" smtClean="0">
                <a:latin typeface="Garamond" panose="02020404030301010803" pitchFamily="18" charset="0"/>
              </a:rPr>
              <a:t>TİS’de</a:t>
            </a:r>
            <a:r>
              <a:rPr lang="tr-TR" sz="2500" b="1" dirty="0" smtClean="0">
                <a:latin typeface="Garamond" panose="02020404030301010803" pitchFamily="18" charset="0"/>
              </a:rPr>
              <a:t> avans ödemesine ilişkin bir hüküm bulunmamaktadır</a:t>
            </a:r>
            <a:r>
              <a:rPr lang="tr-TR" sz="2500" dirty="0" smtClean="0">
                <a:latin typeface="Garamond" panose="02020404030301010803" pitchFamily="18" charset="0"/>
              </a:rPr>
              <a:t>.</a:t>
            </a:r>
            <a:r>
              <a:rPr lang="tr-TR" sz="2500" dirty="0" smtClean="0">
                <a:solidFill>
                  <a:srgbClr val="FFC000"/>
                </a:solidFill>
                <a:latin typeface="Garamond" panose="02020404030301010803" pitchFamily="18" charset="0"/>
              </a:rPr>
              <a:t> </a:t>
            </a:r>
            <a:endParaRPr lang="tr-TR" sz="2500" dirty="0">
              <a:solidFill>
                <a:srgbClr val="FFC000"/>
              </a:solidFill>
              <a:latin typeface="Garamond" panose="02020404030301010803" pitchFamily="18" charset="0"/>
            </a:endParaRPr>
          </a:p>
          <a:p>
            <a:pPr marL="0" lvl="0" indent="0" algn="just" defTabSz="685800">
              <a:lnSpc>
                <a:spcPct val="114000"/>
              </a:lnSpc>
              <a:spcBef>
                <a:spcPts val="600"/>
              </a:spcBef>
              <a:buNone/>
            </a:pPr>
            <a:endParaRPr lang="tr-TR" sz="2500" b="1" dirty="0">
              <a:solidFill>
                <a:prstClr val="black"/>
              </a:solidFill>
              <a:latin typeface="Garamond" panose="02020404030301010803" pitchFamily="18" charset="0"/>
              <a:cs typeface="Times New Roman" panose="02020603050405020304" pitchFamily="18" charset="0"/>
            </a:endParaRPr>
          </a:p>
        </p:txBody>
      </p:sp>
    </p:spTree>
    <p:extLst>
      <p:ext uri="{BB962C8B-B14F-4D97-AF65-F5344CB8AC3E}">
        <p14:creationId xmlns:p14="http://schemas.microsoft.com/office/powerpoint/2010/main" val="4200824917"/>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10055" y="491613"/>
            <a:ext cx="7833946" cy="737420"/>
          </a:xfrm>
        </p:spPr>
        <p:txBody>
          <a:bodyPr>
            <a:noAutofit/>
          </a:bodyPr>
          <a:lstStyle/>
          <a:p>
            <a:r>
              <a:rPr lang="tr-TR" sz="3600" b="1" dirty="0">
                <a:solidFill>
                  <a:prstClr val="white"/>
                </a:solidFill>
                <a:latin typeface="Garamond" panose="02020404030301010803" pitchFamily="18" charset="0"/>
                <a:cs typeface="Times New Roman" panose="02020603050405020304" pitchFamily="18" charset="0"/>
              </a:rPr>
              <a:t>Ücretin Ödenmesinin İspatı</a:t>
            </a:r>
            <a:endParaRPr lang="tr-TR" sz="2800"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111</a:t>
            </a:fld>
            <a:endParaRPr lang="tr-TR" dirty="0">
              <a:solidFill>
                <a:schemeClr val="bg1"/>
              </a:solidFill>
            </a:endParaRPr>
          </a:p>
        </p:txBody>
      </p:sp>
      <p:sp>
        <p:nvSpPr>
          <p:cNvPr id="3" name="İçerik Yer Tutucusu 2"/>
          <p:cNvSpPr>
            <a:spLocks noGrp="1"/>
          </p:cNvSpPr>
          <p:nvPr>
            <p:ph idx="1"/>
          </p:nvPr>
        </p:nvSpPr>
        <p:spPr>
          <a:xfrm>
            <a:off x="378069" y="1366684"/>
            <a:ext cx="8244821" cy="4989669"/>
          </a:xfrm>
        </p:spPr>
        <p:txBody>
          <a:bodyPr>
            <a:normAutofit fontScale="92500"/>
          </a:bodyPr>
          <a:lstStyle/>
          <a:p>
            <a:pPr marL="0" lvl="0" indent="0" algn="just" defTabSz="685800">
              <a:lnSpc>
                <a:spcPct val="111000"/>
              </a:lnSpc>
              <a:spcBef>
                <a:spcPts val="600"/>
              </a:spcBef>
              <a:buNone/>
            </a:pPr>
            <a:r>
              <a:rPr lang="tr-TR" sz="2100" dirty="0">
                <a:solidFill>
                  <a:prstClr val="black"/>
                </a:solidFill>
                <a:latin typeface="Garamond" panose="02020404030301010803" pitchFamily="18" charset="0"/>
              </a:rPr>
              <a:t>Ücretin </a:t>
            </a:r>
            <a:r>
              <a:rPr lang="tr-TR" sz="2100" u="sng" dirty="0">
                <a:solidFill>
                  <a:prstClr val="black"/>
                </a:solidFill>
                <a:latin typeface="Garamond" panose="02020404030301010803" pitchFamily="18" charset="0"/>
              </a:rPr>
              <a:t>ödendiğinin</a:t>
            </a:r>
            <a:r>
              <a:rPr lang="tr-TR" sz="2100" dirty="0">
                <a:solidFill>
                  <a:prstClr val="black"/>
                </a:solidFill>
                <a:latin typeface="Garamond" panose="02020404030301010803" pitchFamily="18" charset="0"/>
              </a:rPr>
              <a:t> </a:t>
            </a:r>
            <a:r>
              <a:rPr lang="tr-TR" sz="2100" b="1" dirty="0">
                <a:solidFill>
                  <a:prstClr val="black"/>
                </a:solidFill>
                <a:latin typeface="Garamond" panose="02020404030301010803" pitchFamily="18" charset="0"/>
              </a:rPr>
              <a:t>ispat yükü işverene </a:t>
            </a:r>
            <a:r>
              <a:rPr lang="tr-TR" sz="2100" dirty="0">
                <a:solidFill>
                  <a:prstClr val="black"/>
                </a:solidFill>
                <a:latin typeface="Garamond" panose="02020404030301010803" pitchFamily="18" charset="0"/>
              </a:rPr>
              <a:t>aittir. </a:t>
            </a:r>
          </a:p>
          <a:p>
            <a:pPr marL="0" lvl="0" indent="0" algn="just" defTabSz="685800">
              <a:lnSpc>
                <a:spcPct val="111000"/>
              </a:lnSpc>
              <a:spcBef>
                <a:spcPts val="600"/>
              </a:spcBef>
              <a:buNone/>
            </a:pPr>
            <a:r>
              <a:rPr lang="tr-TR" sz="2100" dirty="0">
                <a:solidFill>
                  <a:prstClr val="black"/>
                </a:solidFill>
                <a:latin typeface="Garamond" panose="02020404030301010803" pitchFamily="18" charset="0"/>
                <a:cs typeface="Times New Roman" panose="02020603050405020304" pitchFamily="18" charset="0"/>
              </a:rPr>
              <a:t>İşveren işyerinde veya bankaya yaptığı ödemelerde işçiye ücret hesabını gösterir imzalı veya işyerinin özel işaretini taşıyan bir </a:t>
            </a:r>
            <a:r>
              <a:rPr lang="tr-TR" sz="2100" b="1" dirty="0">
                <a:solidFill>
                  <a:prstClr val="black"/>
                </a:solidFill>
                <a:latin typeface="Garamond" panose="02020404030301010803" pitchFamily="18" charset="0"/>
                <a:cs typeface="Times New Roman" panose="02020603050405020304" pitchFamily="18" charset="0"/>
              </a:rPr>
              <a:t>pusula vermek zorundadır</a:t>
            </a:r>
            <a:r>
              <a:rPr lang="tr-TR" sz="2100" dirty="0">
                <a:solidFill>
                  <a:prstClr val="black"/>
                </a:solidFill>
                <a:latin typeface="Garamond" panose="02020404030301010803" pitchFamily="18" charset="0"/>
                <a:cs typeface="Times New Roman" panose="02020603050405020304" pitchFamily="18" charset="0"/>
              </a:rPr>
              <a:t>. </a:t>
            </a:r>
          </a:p>
          <a:p>
            <a:pPr marL="0" lvl="0" indent="0" algn="just" defTabSz="685800">
              <a:lnSpc>
                <a:spcPct val="111000"/>
              </a:lnSpc>
              <a:spcBef>
                <a:spcPts val="600"/>
              </a:spcBef>
              <a:buNone/>
            </a:pPr>
            <a:r>
              <a:rPr lang="tr-TR" sz="2100" dirty="0">
                <a:solidFill>
                  <a:prstClr val="black"/>
                </a:solidFill>
                <a:latin typeface="Garamond" panose="02020404030301010803" pitchFamily="18" charset="0"/>
                <a:cs typeface="Times New Roman" panose="02020603050405020304" pitchFamily="18" charset="0"/>
              </a:rPr>
              <a:t>Bu pusulada </a:t>
            </a:r>
            <a:r>
              <a:rPr lang="tr-TR" sz="2100" b="1" dirty="0">
                <a:solidFill>
                  <a:prstClr val="black"/>
                </a:solidFill>
                <a:latin typeface="Garamond" panose="02020404030301010803" pitchFamily="18" charset="0"/>
                <a:cs typeface="Times New Roman" panose="02020603050405020304" pitchFamily="18" charset="0"/>
              </a:rPr>
              <a:t>ödemenin günü </a:t>
            </a:r>
            <a:r>
              <a:rPr lang="tr-TR" sz="2100" dirty="0">
                <a:solidFill>
                  <a:prstClr val="black"/>
                </a:solidFill>
                <a:latin typeface="Garamond" panose="02020404030301010803" pitchFamily="18" charset="0"/>
                <a:cs typeface="Times New Roman" panose="02020603050405020304" pitchFamily="18" charset="0"/>
              </a:rPr>
              <a:t>ve ilişkin olduğu dönem ile </a:t>
            </a:r>
            <a:r>
              <a:rPr lang="tr-TR" sz="2100" b="1" dirty="0">
                <a:solidFill>
                  <a:prstClr val="black"/>
                </a:solidFill>
                <a:latin typeface="Garamond" panose="02020404030301010803" pitchFamily="18" charset="0"/>
                <a:cs typeface="Times New Roman" panose="02020603050405020304" pitchFamily="18" charset="0"/>
              </a:rPr>
              <a:t>fazla çalışma, hafta tatili, bayram ve genel tatil ücretleri</a:t>
            </a:r>
            <a:r>
              <a:rPr lang="tr-TR" sz="2100" dirty="0">
                <a:solidFill>
                  <a:prstClr val="black"/>
                </a:solidFill>
                <a:latin typeface="Garamond" panose="02020404030301010803" pitchFamily="18" charset="0"/>
                <a:cs typeface="Times New Roman" panose="02020603050405020304" pitchFamily="18" charset="0"/>
              </a:rPr>
              <a:t> gibi asıl ücrete yapılan her çeşit eklemeler tutarının ve vergi, sigorta primi, avans mahsubu, nafaka ve icra gibi her çeşit </a:t>
            </a:r>
            <a:r>
              <a:rPr lang="tr-TR" sz="2100" b="1" dirty="0">
                <a:solidFill>
                  <a:prstClr val="black"/>
                </a:solidFill>
                <a:latin typeface="Garamond" panose="02020404030301010803" pitchFamily="18" charset="0"/>
                <a:cs typeface="Times New Roman" panose="02020603050405020304" pitchFamily="18" charset="0"/>
              </a:rPr>
              <a:t>kesintileri</a:t>
            </a:r>
            <a:r>
              <a:rPr lang="tr-TR" sz="2100" dirty="0">
                <a:solidFill>
                  <a:prstClr val="black"/>
                </a:solidFill>
                <a:latin typeface="Garamond" panose="02020404030301010803" pitchFamily="18" charset="0"/>
                <a:cs typeface="Times New Roman" panose="02020603050405020304" pitchFamily="18" charset="0"/>
              </a:rPr>
              <a:t>n </a:t>
            </a:r>
            <a:r>
              <a:rPr lang="tr-TR" sz="2100" b="1" dirty="0">
                <a:solidFill>
                  <a:prstClr val="black"/>
                </a:solidFill>
                <a:latin typeface="Garamond" panose="02020404030301010803" pitchFamily="18" charset="0"/>
                <a:cs typeface="Times New Roman" panose="02020603050405020304" pitchFamily="18" charset="0"/>
              </a:rPr>
              <a:t>ayrı ayr</a:t>
            </a:r>
            <a:r>
              <a:rPr lang="tr-TR" sz="2100" dirty="0">
                <a:solidFill>
                  <a:prstClr val="black"/>
                </a:solidFill>
                <a:latin typeface="Garamond" panose="02020404030301010803" pitchFamily="18" charset="0"/>
                <a:cs typeface="Times New Roman" panose="02020603050405020304" pitchFamily="18" charset="0"/>
              </a:rPr>
              <a:t>ı gösterilmesi gerekir.</a:t>
            </a:r>
          </a:p>
          <a:p>
            <a:pPr marL="0" lvl="0" indent="0" algn="just" defTabSz="685800">
              <a:lnSpc>
                <a:spcPct val="111000"/>
              </a:lnSpc>
              <a:spcBef>
                <a:spcPts val="600"/>
              </a:spcBef>
              <a:buNone/>
            </a:pPr>
            <a:r>
              <a:rPr lang="tr-TR" sz="2100" dirty="0" err="1">
                <a:solidFill>
                  <a:prstClr val="black"/>
                </a:solidFill>
                <a:latin typeface="Garamond" panose="02020404030301010803" pitchFamily="18" charset="0"/>
                <a:cs typeface="Times New Roman" panose="02020603050405020304" pitchFamily="18" charset="0"/>
              </a:rPr>
              <a:t>Aslolanın</a:t>
            </a:r>
            <a:r>
              <a:rPr lang="tr-TR" sz="2100" dirty="0">
                <a:solidFill>
                  <a:prstClr val="black"/>
                </a:solidFill>
                <a:latin typeface="Garamond" panose="02020404030301010803" pitchFamily="18" charset="0"/>
                <a:cs typeface="Times New Roman" panose="02020603050405020304" pitchFamily="18" charset="0"/>
              </a:rPr>
              <a:t> ödenen ücretin içeriğinin işçilere duyurulması olduğundan, ücrete ilişkin hesap pusulasının günümüz teknolojisinden de yararlanılarak </a:t>
            </a:r>
            <a:r>
              <a:rPr lang="tr-TR" sz="2100" b="1" dirty="0">
                <a:solidFill>
                  <a:prstClr val="black"/>
                </a:solidFill>
                <a:latin typeface="Garamond" panose="02020404030301010803" pitchFamily="18" charset="0"/>
                <a:cs typeface="Times New Roman" panose="02020603050405020304" pitchFamily="18" charset="0"/>
              </a:rPr>
              <a:t>işçilerin kabulü </a:t>
            </a:r>
            <a:r>
              <a:rPr lang="tr-TR" sz="2100" dirty="0">
                <a:solidFill>
                  <a:prstClr val="black"/>
                </a:solidFill>
                <a:latin typeface="Garamond" panose="02020404030301010803" pitchFamily="18" charset="0"/>
                <a:cs typeface="Times New Roman" panose="02020603050405020304" pitchFamily="18" charset="0"/>
              </a:rPr>
              <a:t>ile elektronik ortamda işçilere gönderilmesi halinde Kanunun öngördüğü amaç gerçekleşmiş sayılacağından </a:t>
            </a:r>
            <a:r>
              <a:rPr lang="tr-TR" sz="2100" b="1" dirty="0">
                <a:solidFill>
                  <a:prstClr val="black"/>
                </a:solidFill>
                <a:latin typeface="Garamond" panose="02020404030301010803" pitchFamily="18" charset="0"/>
                <a:cs typeface="Times New Roman" panose="02020603050405020304" pitchFamily="18" charset="0"/>
              </a:rPr>
              <a:t>ücret hesap pusulasının işçilere verildiğ</a:t>
            </a:r>
            <a:r>
              <a:rPr lang="tr-TR" sz="2100" dirty="0">
                <a:solidFill>
                  <a:prstClr val="black"/>
                </a:solidFill>
                <a:latin typeface="Garamond" panose="02020404030301010803" pitchFamily="18" charset="0"/>
                <a:cs typeface="Times New Roman" panose="02020603050405020304" pitchFamily="18" charset="0"/>
              </a:rPr>
              <a:t>i kabul edilmektedir</a:t>
            </a:r>
            <a:r>
              <a:rPr lang="tr-TR" sz="2100" dirty="0" smtClean="0">
                <a:solidFill>
                  <a:prstClr val="black"/>
                </a:solidFill>
                <a:latin typeface="Garamond" panose="02020404030301010803" pitchFamily="18" charset="0"/>
                <a:cs typeface="Times New Roman" panose="02020603050405020304" pitchFamily="18" charset="0"/>
              </a:rPr>
              <a:t>.</a:t>
            </a:r>
          </a:p>
          <a:p>
            <a:pPr marL="0" lvl="0" indent="0" algn="just" defTabSz="685800">
              <a:lnSpc>
                <a:spcPct val="111000"/>
              </a:lnSpc>
              <a:spcBef>
                <a:spcPts val="600"/>
              </a:spcBef>
              <a:buNone/>
            </a:pPr>
            <a:r>
              <a:rPr lang="tr-TR" sz="2100" b="1" dirty="0" smtClean="0">
                <a:solidFill>
                  <a:prstClr val="black"/>
                </a:solidFill>
                <a:latin typeface="Garamond" panose="02020404030301010803" pitchFamily="18" charset="0"/>
                <a:cs typeface="Times New Roman" panose="02020603050405020304" pitchFamily="18" charset="0"/>
              </a:rPr>
              <a:t>*</a:t>
            </a:r>
            <a:r>
              <a:rPr lang="tr-TR" sz="2100" b="1" dirty="0" err="1" smtClean="0">
                <a:solidFill>
                  <a:prstClr val="black"/>
                </a:solidFill>
                <a:latin typeface="Garamond" panose="02020404030301010803" pitchFamily="18" charset="0"/>
                <a:cs typeface="Times New Roman" panose="02020603050405020304" pitchFamily="18" charset="0"/>
              </a:rPr>
              <a:t>TİS’in</a:t>
            </a:r>
            <a:r>
              <a:rPr lang="tr-TR" sz="2100" b="1" dirty="0" smtClean="0">
                <a:solidFill>
                  <a:prstClr val="black"/>
                </a:solidFill>
                <a:latin typeface="Garamond" panose="02020404030301010803" pitchFamily="18" charset="0"/>
                <a:cs typeface="Times New Roman" panose="02020603050405020304" pitchFamily="18" charset="0"/>
              </a:rPr>
              <a:t> 33 nci maddesinde ücret hesap pusulasının verileceği belirtilmiştir.</a:t>
            </a:r>
            <a:endParaRPr lang="tr-TR" sz="2100" b="1" dirty="0">
              <a:solidFill>
                <a:prstClr val="black"/>
              </a:solidFill>
              <a:latin typeface="Garamond" panose="02020404030301010803" pitchFamily="18" charset="0"/>
              <a:cs typeface="Times New Roman" panose="02020603050405020304" pitchFamily="18" charset="0"/>
            </a:endParaRPr>
          </a:p>
          <a:p>
            <a:pPr marL="0" lvl="0" indent="0" algn="just" defTabSz="685800">
              <a:lnSpc>
                <a:spcPct val="114000"/>
              </a:lnSpc>
              <a:spcBef>
                <a:spcPts val="600"/>
              </a:spcBef>
              <a:buNone/>
            </a:pPr>
            <a:endParaRPr lang="tr-TR" sz="2500" b="1" dirty="0">
              <a:solidFill>
                <a:prstClr val="black"/>
              </a:solidFill>
              <a:latin typeface="Garamond" panose="02020404030301010803" pitchFamily="18" charset="0"/>
              <a:cs typeface="Times New Roman" panose="02020603050405020304" pitchFamily="18" charset="0"/>
            </a:endParaRPr>
          </a:p>
        </p:txBody>
      </p:sp>
    </p:spTree>
    <p:extLst>
      <p:ext uri="{BB962C8B-B14F-4D97-AF65-F5344CB8AC3E}">
        <p14:creationId xmlns:p14="http://schemas.microsoft.com/office/powerpoint/2010/main" val="2473393689"/>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10055" y="491613"/>
            <a:ext cx="7833946" cy="737420"/>
          </a:xfrm>
        </p:spPr>
        <p:txBody>
          <a:bodyPr>
            <a:noAutofit/>
          </a:bodyPr>
          <a:lstStyle/>
          <a:p>
            <a:r>
              <a:rPr lang="tr-TR" sz="3600" b="1" dirty="0">
                <a:solidFill>
                  <a:prstClr val="white"/>
                </a:solidFill>
                <a:latin typeface="Garamond" panose="02020404030301010803" pitchFamily="18" charset="0"/>
                <a:cs typeface="Times New Roman" panose="02020603050405020304" pitchFamily="18" charset="0"/>
              </a:rPr>
              <a:t>Ücretin Saklı Kısmı</a:t>
            </a:r>
            <a:endParaRPr lang="tr-TR" sz="2800"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112</a:t>
            </a:fld>
            <a:endParaRPr lang="tr-TR" dirty="0">
              <a:solidFill>
                <a:schemeClr val="bg1"/>
              </a:solidFill>
            </a:endParaRPr>
          </a:p>
        </p:txBody>
      </p:sp>
      <p:sp>
        <p:nvSpPr>
          <p:cNvPr id="3" name="İçerik Yer Tutucusu 2"/>
          <p:cNvSpPr>
            <a:spLocks noGrp="1"/>
          </p:cNvSpPr>
          <p:nvPr>
            <p:ph idx="1"/>
          </p:nvPr>
        </p:nvSpPr>
        <p:spPr>
          <a:xfrm>
            <a:off x="378069" y="1664209"/>
            <a:ext cx="8244821" cy="3959352"/>
          </a:xfrm>
        </p:spPr>
        <p:txBody>
          <a:bodyPr>
            <a:noAutofit/>
          </a:bodyPr>
          <a:lstStyle/>
          <a:p>
            <a:pPr marL="0" lvl="0" indent="0" algn="just" defTabSz="685800">
              <a:lnSpc>
                <a:spcPct val="114000"/>
              </a:lnSpc>
              <a:spcBef>
                <a:spcPts val="600"/>
              </a:spcBef>
              <a:buNone/>
            </a:pPr>
            <a:r>
              <a:rPr lang="tr-TR" sz="3000" dirty="0">
                <a:solidFill>
                  <a:prstClr val="black"/>
                </a:solidFill>
                <a:latin typeface="Garamond" panose="02020404030301010803" pitchFamily="18" charset="0"/>
              </a:rPr>
              <a:t>İşçilerin aylık ücretlerinin </a:t>
            </a:r>
            <a:r>
              <a:rPr lang="tr-TR" sz="3000" b="1" dirty="0">
                <a:solidFill>
                  <a:prstClr val="black"/>
                </a:solidFill>
                <a:latin typeface="Garamond" panose="02020404030301010803" pitchFamily="18" charset="0"/>
              </a:rPr>
              <a:t>dörtte birinden fazlası</a:t>
            </a:r>
            <a:r>
              <a:rPr lang="tr-TR" sz="3000" dirty="0">
                <a:solidFill>
                  <a:prstClr val="black"/>
                </a:solidFill>
                <a:latin typeface="Garamond" panose="02020404030301010803" pitchFamily="18" charset="0"/>
              </a:rPr>
              <a:t> haczedilemez veya başkasına devir ve temlik olunamaz. </a:t>
            </a:r>
          </a:p>
          <a:p>
            <a:pPr marL="0" lvl="0" indent="0" algn="just" defTabSz="685800">
              <a:lnSpc>
                <a:spcPct val="114000"/>
              </a:lnSpc>
              <a:spcBef>
                <a:spcPts val="600"/>
              </a:spcBef>
              <a:buNone/>
            </a:pPr>
            <a:r>
              <a:rPr lang="tr-TR" sz="3000" dirty="0">
                <a:solidFill>
                  <a:prstClr val="black"/>
                </a:solidFill>
                <a:latin typeface="Garamond" panose="02020404030301010803" pitchFamily="18" charset="0"/>
              </a:rPr>
              <a:t>Ancak,  işçinin bakmak zorunda olduğu </a:t>
            </a:r>
            <a:r>
              <a:rPr lang="tr-TR" sz="3000" b="1" dirty="0">
                <a:solidFill>
                  <a:prstClr val="black"/>
                </a:solidFill>
                <a:latin typeface="Garamond" panose="02020404030301010803" pitchFamily="18" charset="0"/>
              </a:rPr>
              <a:t>aile üyeleri için hakim tarafından takdir edilecek miktar </a:t>
            </a:r>
            <a:r>
              <a:rPr lang="tr-TR" sz="3000" dirty="0">
                <a:solidFill>
                  <a:prstClr val="black"/>
                </a:solidFill>
                <a:latin typeface="Garamond" panose="02020404030301010803" pitchFamily="18" charset="0"/>
              </a:rPr>
              <a:t>bu paraya dahil değildir. </a:t>
            </a:r>
            <a:r>
              <a:rPr lang="tr-TR" sz="3000" b="1" dirty="0">
                <a:solidFill>
                  <a:prstClr val="black"/>
                </a:solidFill>
                <a:latin typeface="Garamond" panose="02020404030301010803" pitchFamily="18" charset="0"/>
              </a:rPr>
              <a:t>Nafaka borcu </a:t>
            </a:r>
            <a:r>
              <a:rPr lang="tr-TR" sz="3000" dirty="0">
                <a:solidFill>
                  <a:prstClr val="black"/>
                </a:solidFill>
                <a:latin typeface="Garamond" panose="02020404030301010803" pitchFamily="18" charset="0"/>
              </a:rPr>
              <a:t>alacaklılarının hakları saklıdır</a:t>
            </a:r>
            <a:r>
              <a:rPr lang="tr-TR" sz="3000" dirty="0" smtClean="0">
                <a:solidFill>
                  <a:prstClr val="black"/>
                </a:solidFill>
                <a:latin typeface="Garamond" panose="02020404030301010803" pitchFamily="18" charset="0"/>
              </a:rPr>
              <a:t>.</a:t>
            </a:r>
            <a:endParaRPr lang="tr-TR" sz="3000" b="1" dirty="0">
              <a:solidFill>
                <a:prstClr val="black"/>
              </a:solidFill>
              <a:latin typeface="Garamond" panose="02020404030301010803" pitchFamily="18" charset="0"/>
              <a:cs typeface="Times New Roman" panose="02020603050405020304" pitchFamily="18" charset="0"/>
            </a:endParaRPr>
          </a:p>
        </p:txBody>
      </p:sp>
    </p:spTree>
    <p:extLst>
      <p:ext uri="{BB962C8B-B14F-4D97-AF65-F5344CB8AC3E}">
        <p14:creationId xmlns:p14="http://schemas.microsoft.com/office/powerpoint/2010/main" val="860475201"/>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10055" y="491613"/>
            <a:ext cx="7833946" cy="737420"/>
          </a:xfrm>
        </p:spPr>
        <p:txBody>
          <a:bodyPr>
            <a:noAutofit/>
          </a:bodyPr>
          <a:lstStyle/>
          <a:p>
            <a:r>
              <a:rPr lang="tr-TR" sz="3600" b="1" dirty="0">
                <a:solidFill>
                  <a:prstClr val="white"/>
                </a:solidFill>
                <a:latin typeface="Garamond" panose="02020404030301010803" pitchFamily="18" charset="0"/>
                <a:cs typeface="Times New Roman" panose="02020603050405020304" pitchFamily="18" charset="0"/>
              </a:rPr>
              <a:t>Ücret Kesme Cezası</a:t>
            </a:r>
            <a:endParaRPr lang="tr-TR" sz="2800"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113</a:t>
            </a:fld>
            <a:endParaRPr lang="tr-TR" dirty="0">
              <a:solidFill>
                <a:schemeClr val="bg1"/>
              </a:solidFill>
            </a:endParaRPr>
          </a:p>
        </p:txBody>
      </p:sp>
      <p:sp>
        <p:nvSpPr>
          <p:cNvPr id="3" name="İçerik Yer Tutucusu 2"/>
          <p:cNvSpPr>
            <a:spLocks noGrp="1"/>
          </p:cNvSpPr>
          <p:nvPr>
            <p:ph idx="1"/>
          </p:nvPr>
        </p:nvSpPr>
        <p:spPr>
          <a:xfrm>
            <a:off x="378069" y="1366684"/>
            <a:ext cx="8490628" cy="4989669"/>
          </a:xfrm>
        </p:spPr>
        <p:txBody>
          <a:bodyPr>
            <a:normAutofit lnSpcReduction="10000"/>
          </a:bodyPr>
          <a:lstStyle/>
          <a:p>
            <a:pPr marL="0" lvl="0" indent="0" algn="just" defTabSz="685800">
              <a:lnSpc>
                <a:spcPct val="114000"/>
              </a:lnSpc>
              <a:spcBef>
                <a:spcPts val="600"/>
              </a:spcBef>
              <a:buNone/>
            </a:pPr>
            <a:r>
              <a:rPr lang="tr-TR" sz="2300" dirty="0">
                <a:solidFill>
                  <a:prstClr val="black"/>
                </a:solidFill>
                <a:latin typeface="Garamond" panose="02020404030301010803" pitchFamily="18" charset="0"/>
                <a:cs typeface="Times New Roman" panose="02020603050405020304" pitchFamily="18" charset="0"/>
              </a:rPr>
              <a:t>İşveren </a:t>
            </a:r>
            <a:r>
              <a:rPr lang="tr-TR" sz="2300" b="1" dirty="0">
                <a:solidFill>
                  <a:prstClr val="black"/>
                </a:solidFill>
                <a:latin typeface="Garamond" panose="02020404030301010803" pitchFamily="18" charset="0"/>
                <a:cs typeface="Times New Roman" panose="02020603050405020304" pitchFamily="18" charset="0"/>
              </a:rPr>
              <a:t>toplu sözleşme veya iş sözleşmelerinde </a:t>
            </a:r>
            <a:r>
              <a:rPr lang="tr-TR" sz="2300" dirty="0">
                <a:solidFill>
                  <a:prstClr val="black"/>
                </a:solidFill>
                <a:latin typeface="Garamond" panose="02020404030301010803" pitchFamily="18" charset="0"/>
                <a:cs typeface="Times New Roman" panose="02020603050405020304" pitchFamily="18" charset="0"/>
              </a:rPr>
              <a:t>gösterilmiş olan sebepler dışında işçiye ücret kesme cezası veremez.</a:t>
            </a:r>
          </a:p>
          <a:p>
            <a:pPr marL="0" lvl="0" indent="0" algn="just" defTabSz="685800">
              <a:lnSpc>
                <a:spcPct val="114000"/>
              </a:lnSpc>
              <a:spcBef>
                <a:spcPts val="600"/>
              </a:spcBef>
              <a:buNone/>
            </a:pPr>
            <a:r>
              <a:rPr lang="tr-TR" sz="2300" dirty="0">
                <a:solidFill>
                  <a:prstClr val="black"/>
                </a:solidFill>
                <a:latin typeface="Garamond" panose="02020404030301010803" pitchFamily="18" charset="0"/>
                <a:cs typeface="Times New Roman" panose="02020603050405020304" pitchFamily="18" charset="0"/>
              </a:rPr>
              <a:t>İşçi ücretlerinden ceza olarak yapılacak kesintilerin işçiye </a:t>
            </a:r>
            <a:r>
              <a:rPr lang="tr-TR" sz="2300" u="sng" dirty="0">
                <a:solidFill>
                  <a:prstClr val="black"/>
                </a:solidFill>
                <a:latin typeface="Garamond" panose="02020404030301010803" pitchFamily="18" charset="0"/>
                <a:cs typeface="Times New Roman" panose="02020603050405020304" pitchFamily="18" charset="0"/>
              </a:rPr>
              <a:t>derhal sebepleriyle beraber bildirilmesi gerekir</a:t>
            </a:r>
            <a:r>
              <a:rPr lang="tr-TR" sz="2300" dirty="0">
                <a:solidFill>
                  <a:prstClr val="black"/>
                </a:solidFill>
                <a:latin typeface="Garamond" panose="02020404030301010803" pitchFamily="18" charset="0"/>
                <a:cs typeface="Times New Roman" panose="02020603050405020304" pitchFamily="18" charset="0"/>
              </a:rPr>
              <a:t>. İşçi ücretlerinden bu yolda yapılacak kesintiler </a:t>
            </a:r>
            <a:r>
              <a:rPr lang="tr-TR" sz="2300" b="1" dirty="0">
                <a:solidFill>
                  <a:prstClr val="black"/>
                </a:solidFill>
                <a:latin typeface="Garamond" panose="02020404030301010803" pitchFamily="18" charset="0"/>
                <a:cs typeface="Times New Roman" panose="02020603050405020304" pitchFamily="18" charset="0"/>
              </a:rPr>
              <a:t>bir ayda iki gündelikten veya parça başına yahut yapılan iş miktarına göre verilen ücretlerde işçinin iki günlük kazancından fazla olamaz</a:t>
            </a:r>
            <a:r>
              <a:rPr lang="tr-TR" sz="2300" dirty="0">
                <a:solidFill>
                  <a:prstClr val="black"/>
                </a:solidFill>
                <a:latin typeface="Garamond" panose="02020404030301010803" pitchFamily="18" charset="0"/>
                <a:cs typeface="Times New Roman" panose="02020603050405020304" pitchFamily="18" charset="0"/>
              </a:rPr>
              <a:t>.</a:t>
            </a:r>
          </a:p>
          <a:p>
            <a:pPr marL="0" lvl="0" indent="0" algn="just" defTabSz="685800">
              <a:lnSpc>
                <a:spcPct val="114000"/>
              </a:lnSpc>
              <a:spcBef>
                <a:spcPts val="600"/>
              </a:spcBef>
              <a:buNone/>
            </a:pPr>
            <a:r>
              <a:rPr lang="tr-TR" sz="2300" dirty="0">
                <a:solidFill>
                  <a:prstClr val="black"/>
                </a:solidFill>
                <a:latin typeface="Garamond" panose="02020404030301010803" pitchFamily="18" charset="0"/>
                <a:cs typeface="Times New Roman" panose="02020603050405020304" pitchFamily="18" charset="0"/>
              </a:rPr>
              <a:t>Bu paralar işçilerin eğitimi ve sosyal hizmetleri için kullanılıp harcanmak </a:t>
            </a:r>
            <a:r>
              <a:rPr lang="tr-TR" sz="2300" dirty="0" smtClean="0">
                <a:solidFill>
                  <a:prstClr val="black"/>
                </a:solidFill>
                <a:latin typeface="Garamond" panose="02020404030301010803" pitchFamily="18" charset="0"/>
                <a:cs typeface="Times New Roman" panose="02020603050405020304" pitchFamily="18" charset="0"/>
              </a:rPr>
              <a:t>üzere </a:t>
            </a:r>
            <a:r>
              <a:rPr lang="tr-TR" sz="2300" b="1" dirty="0" smtClean="0">
                <a:solidFill>
                  <a:prstClr val="black"/>
                </a:solidFill>
                <a:latin typeface="Garamond" panose="02020404030301010803" pitchFamily="18" charset="0"/>
                <a:cs typeface="Times New Roman" panose="02020603050405020304" pitchFamily="18" charset="0"/>
              </a:rPr>
              <a:t>Çalışma </a:t>
            </a:r>
            <a:r>
              <a:rPr lang="tr-TR" sz="2300" b="1" dirty="0">
                <a:solidFill>
                  <a:prstClr val="black"/>
                </a:solidFill>
                <a:latin typeface="Garamond" panose="02020404030301010803" pitchFamily="18" charset="0"/>
                <a:cs typeface="Times New Roman" panose="02020603050405020304" pitchFamily="18" charset="0"/>
              </a:rPr>
              <a:t>ve Sosyal </a:t>
            </a:r>
            <a:r>
              <a:rPr lang="tr-TR" sz="2300" b="1" dirty="0" smtClean="0">
                <a:solidFill>
                  <a:prstClr val="black"/>
                </a:solidFill>
                <a:latin typeface="Garamond" panose="02020404030301010803" pitchFamily="18" charset="0"/>
                <a:cs typeface="Times New Roman" panose="02020603050405020304" pitchFamily="18" charset="0"/>
              </a:rPr>
              <a:t>Güvenlik </a:t>
            </a:r>
            <a:r>
              <a:rPr lang="tr-TR" sz="2300" b="1" dirty="0">
                <a:solidFill>
                  <a:prstClr val="black"/>
                </a:solidFill>
                <a:latin typeface="Garamond" panose="02020404030301010803" pitchFamily="18" charset="0"/>
                <a:cs typeface="Times New Roman" panose="02020603050405020304" pitchFamily="18" charset="0"/>
              </a:rPr>
              <a:t>Bakanlığı hesabına Bakanlıkça belirtilecek Türkiye'de kurulu bulunan ve mevduat kabul etme yetkisini haiz  bankalardan</a:t>
            </a:r>
            <a:r>
              <a:rPr lang="tr-TR" sz="2300" dirty="0">
                <a:solidFill>
                  <a:prstClr val="black"/>
                </a:solidFill>
                <a:latin typeface="Garamond" panose="02020404030301010803" pitchFamily="18" charset="0"/>
                <a:cs typeface="Times New Roman" panose="02020603050405020304" pitchFamily="18" charset="0"/>
              </a:rPr>
              <a:t> birine, kesildiği tarihten itibaren bir ay içinde yatırılır. </a:t>
            </a:r>
            <a:endParaRPr lang="tr-TR" sz="2300" dirty="0" smtClean="0">
              <a:solidFill>
                <a:prstClr val="black"/>
              </a:solidFill>
              <a:latin typeface="Garamond" panose="02020404030301010803" pitchFamily="18" charset="0"/>
              <a:cs typeface="Times New Roman" panose="02020603050405020304" pitchFamily="18" charset="0"/>
            </a:endParaRPr>
          </a:p>
          <a:p>
            <a:pPr marL="0" lvl="0" indent="0" algn="just" defTabSz="685800">
              <a:lnSpc>
                <a:spcPct val="114000"/>
              </a:lnSpc>
              <a:spcBef>
                <a:spcPts val="600"/>
              </a:spcBef>
              <a:buNone/>
            </a:pPr>
            <a:endParaRPr lang="tr-TR" sz="2500" b="1" dirty="0">
              <a:solidFill>
                <a:prstClr val="black"/>
              </a:solidFill>
              <a:latin typeface="Garamond" panose="02020404030301010803" pitchFamily="18" charset="0"/>
              <a:cs typeface="Times New Roman" panose="02020603050405020304" pitchFamily="18" charset="0"/>
            </a:endParaRPr>
          </a:p>
        </p:txBody>
      </p:sp>
    </p:spTree>
    <p:extLst>
      <p:ext uri="{BB962C8B-B14F-4D97-AF65-F5344CB8AC3E}">
        <p14:creationId xmlns:p14="http://schemas.microsoft.com/office/powerpoint/2010/main" val="2185132536"/>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463040" y="365128"/>
            <a:ext cx="7562088" cy="1325563"/>
          </a:xfrm>
        </p:spPr>
        <p:txBody>
          <a:bodyPr>
            <a:normAutofit/>
          </a:bodyPr>
          <a:lstStyle/>
          <a:p>
            <a:pPr algn="ctr"/>
            <a:r>
              <a:rPr lang="tr-TR" dirty="0" smtClean="0">
                <a:solidFill>
                  <a:schemeClr val="bg1"/>
                </a:solidFill>
              </a:rPr>
              <a:t>İşçilere Disiplin Cezası Verilmesi</a:t>
            </a:r>
            <a:r>
              <a:rPr lang="tr-TR" dirty="0"/>
              <a:t/>
            </a:r>
            <a:br>
              <a:rPr lang="tr-TR" dirty="0"/>
            </a:br>
            <a:endParaRPr lang="tr-TR" dirty="0"/>
          </a:p>
        </p:txBody>
      </p:sp>
      <p:sp>
        <p:nvSpPr>
          <p:cNvPr id="3" name="İçerik Yer Tutucusu 2"/>
          <p:cNvSpPr>
            <a:spLocks noGrp="1"/>
          </p:cNvSpPr>
          <p:nvPr>
            <p:ph idx="1"/>
          </p:nvPr>
        </p:nvSpPr>
        <p:spPr>
          <a:xfrm>
            <a:off x="628650" y="1432874"/>
            <a:ext cx="7886700" cy="4744089"/>
          </a:xfrm>
        </p:spPr>
        <p:txBody>
          <a:bodyPr>
            <a:normAutofit lnSpcReduction="10000"/>
          </a:bodyPr>
          <a:lstStyle/>
          <a:p>
            <a:pPr marL="457200" indent="-457200" algn="just">
              <a:spcBef>
                <a:spcPct val="0"/>
              </a:spcBef>
              <a:buFont typeface="Wingdings" panose="05000000000000000000" pitchFamily="2" charset="2"/>
              <a:buChar char="Ø"/>
            </a:pPr>
            <a:r>
              <a:rPr lang="tr-TR" dirty="0" smtClean="0">
                <a:latin typeface="Garamond" panose="02020404030301010803" pitchFamily="18" charset="0"/>
                <a:cs typeface="Times New Roman" panose="02020603050405020304" pitchFamily="18" charset="0"/>
              </a:rPr>
              <a:t>Disiplin </a:t>
            </a:r>
            <a:r>
              <a:rPr lang="tr-TR" dirty="0">
                <a:latin typeface="Garamond" panose="02020404030301010803" pitchFamily="18" charset="0"/>
                <a:cs typeface="Times New Roman" panose="02020603050405020304" pitchFamily="18" charset="0"/>
              </a:rPr>
              <a:t>cezalarının uygulanması için </a:t>
            </a:r>
            <a:r>
              <a:rPr lang="tr-TR" b="1" dirty="0">
                <a:latin typeface="Garamond" panose="02020404030301010803" pitchFamily="18" charset="0"/>
                <a:cs typeface="Times New Roman" panose="02020603050405020304" pitchFamily="18" charset="0"/>
              </a:rPr>
              <a:t>iş sözleşmeleri</a:t>
            </a:r>
            <a:r>
              <a:rPr lang="tr-TR" dirty="0">
                <a:latin typeface="Garamond" panose="02020404030301010803" pitchFamily="18" charset="0"/>
                <a:cs typeface="Times New Roman" panose="02020603050405020304" pitchFamily="18" charset="0"/>
              </a:rPr>
              <a:t>, </a:t>
            </a:r>
            <a:r>
              <a:rPr lang="tr-TR" b="1" dirty="0">
                <a:latin typeface="Garamond" panose="02020404030301010803" pitchFamily="18" charset="0"/>
                <a:cs typeface="Times New Roman" panose="02020603050405020304" pitchFamily="18" charset="0"/>
              </a:rPr>
              <a:t>toplu iş sözleşmeleri</a:t>
            </a:r>
            <a:r>
              <a:rPr lang="tr-TR" dirty="0">
                <a:latin typeface="Garamond" panose="02020404030301010803" pitchFamily="18" charset="0"/>
                <a:cs typeface="Times New Roman" panose="02020603050405020304" pitchFamily="18" charset="0"/>
              </a:rPr>
              <a:t> veya </a:t>
            </a:r>
            <a:r>
              <a:rPr lang="tr-TR" b="1" dirty="0">
                <a:latin typeface="Garamond" panose="02020404030301010803" pitchFamily="18" charset="0"/>
                <a:cs typeface="Times New Roman" panose="02020603050405020304" pitchFamily="18" charset="0"/>
              </a:rPr>
              <a:t>işyeri iç yönetmeliklerinin</a:t>
            </a:r>
            <a:r>
              <a:rPr lang="tr-TR" dirty="0">
                <a:latin typeface="Garamond" panose="02020404030301010803" pitchFamily="18" charset="0"/>
                <a:cs typeface="Times New Roman" panose="02020603050405020304" pitchFamily="18" charset="0"/>
              </a:rPr>
              <a:t> </a:t>
            </a:r>
            <a:r>
              <a:rPr lang="tr-TR" b="1" dirty="0">
                <a:latin typeface="Garamond" panose="02020404030301010803" pitchFamily="18" charset="0"/>
                <a:cs typeface="Times New Roman" panose="02020603050405020304" pitchFamily="18" charset="0"/>
              </a:rPr>
              <a:t>eki</a:t>
            </a:r>
            <a:r>
              <a:rPr lang="tr-TR" dirty="0">
                <a:latin typeface="Garamond" panose="02020404030301010803" pitchFamily="18" charset="0"/>
                <a:cs typeface="Times New Roman" panose="02020603050405020304" pitchFamily="18" charset="0"/>
              </a:rPr>
              <a:t> olarak taraflarca belirlenmesi gerekmektedir. </a:t>
            </a:r>
          </a:p>
          <a:p>
            <a:pPr marL="457200" indent="-457200" algn="just">
              <a:spcBef>
                <a:spcPct val="0"/>
              </a:spcBef>
              <a:buFont typeface="Wingdings" panose="05000000000000000000" pitchFamily="2" charset="2"/>
              <a:buChar char="Ø"/>
            </a:pPr>
            <a:r>
              <a:rPr lang="tr-TR" dirty="0">
                <a:latin typeface="Garamond" panose="02020404030301010803" pitchFamily="18" charset="0"/>
                <a:cs typeface="Times New Roman" panose="02020603050405020304" pitchFamily="18" charset="0"/>
              </a:rPr>
              <a:t>Disiplin cezasının verilmesi için bu kuralların ve bu kurallara uyulmaması halinde uygulanacak yaptırımların </a:t>
            </a:r>
            <a:r>
              <a:rPr lang="tr-TR" b="1" dirty="0">
                <a:latin typeface="Garamond" panose="02020404030301010803" pitchFamily="18" charset="0"/>
                <a:cs typeface="Times New Roman" panose="02020603050405020304" pitchFamily="18" charset="0"/>
              </a:rPr>
              <a:t>önceden yazılmış ve işçiye bildirilmiş </a:t>
            </a:r>
            <a:r>
              <a:rPr lang="tr-TR" dirty="0">
                <a:latin typeface="Garamond" panose="02020404030301010803" pitchFamily="18" charset="0"/>
                <a:cs typeface="Times New Roman" panose="02020603050405020304" pitchFamily="18" charset="0"/>
              </a:rPr>
              <a:t>olması gerekmektedir. </a:t>
            </a:r>
          </a:p>
          <a:p>
            <a:pPr marL="457200" indent="-457200" algn="just">
              <a:spcBef>
                <a:spcPct val="0"/>
              </a:spcBef>
              <a:buFont typeface="Wingdings" panose="05000000000000000000" pitchFamily="2" charset="2"/>
              <a:buChar char="Ø"/>
            </a:pPr>
            <a:r>
              <a:rPr lang="tr-TR" dirty="0">
                <a:latin typeface="Garamond" panose="02020404030301010803" pitchFamily="18" charset="0"/>
                <a:cs typeface="Times New Roman" panose="02020603050405020304" pitchFamily="18" charset="0"/>
              </a:rPr>
              <a:t>Disiplin cezalarına ilişkin olarak 4857 sayılı İş Kanununda, 38. maddede düzenlenen </a:t>
            </a:r>
            <a:r>
              <a:rPr lang="tr-TR" b="1" dirty="0">
                <a:latin typeface="Garamond" panose="02020404030301010803" pitchFamily="18" charset="0"/>
                <a:cs typeface="Times New Roman" panose="02020603050405020304" pitchFamily="18" charset="0"/>
              </a:rPr>
              <a:t>ücret kesme cezası</a:t>
            </a:r>
            <a:r>
              <a:rPr lang="tr-TR" dirty="0">
                <a:latin typeface="Garamond" panose="02020404030301010803" pitchFamily="18" charset="0"/>
                <a:cs typeface="Times New Roman" panose="02020603050405020304" pitchFamily="18" charset="0"/>
              </a:rPr>
              <a:t> ve </a:t>
            </a:r>
            <a:r>
              <a:rPr lang="tr-TR" b="1" dirty="0">
                <a:latin typeface="Garamond" panose="02020404030301010803" pitchFamily="18" charset="0"/>
                <a:cs typeface="Times New Roman" panose="02020603050405020304" pitchFamily="18" charset="0"/>
              </a:rPr>
              <a:t>25/</a:t>
            </a:r>
            <a:r>
              <a:rPr lang="tr-TR" b="1" dirty="0" err="1">
                <a:latin typeface="Garamond" panose="02020404030301010803" pitchFamily="18" charset="0"/>
                <a:cs typeface="Times New Roman" panose="02020603050405020304" pitchFamily="18" charset="0"/>
              </a:rPr>
              <a:t>II’de</a:t>
            </a:r>
            <a:r>
              <a:rPr lang="tr-TR" b="1" dirty="0">
                <a:latin typeface="Garamond" panose="02020404030301010803" pitchFamily="18" charset="0"/>
                <a:cs typeface="Times New Roman" panose="02020603050405020304" pitchFamily="18" charset="0"/>
              </a:rPr>
              <a:t> yer alan işverenin haklı nedenle derhal fesih hakkı dışında</a:t>
            </a:r>
            <a:r>
              <a:rPr lang="tr-TR" dirty="0">
                <a:latin typeface="Garamond" panose="02020404030301010803" pitchFamily="18" charset="0"/>
                <a:cs typeface="Times New Roman" panose="02020603050405020304" pitchFamily="18" charset="0"/>
              </a:rPr>
              <a:t> herhangi bir hükme yer verilmemiştir.</a:t>
            </a:r>
            <a:endParaRPr lang="tr-TR" dirty="0">
              <a:latin typeface="Garamond" panose="02020404030301010803" pitchFamily="18" charset="0"/>
            </a:endParaRPr>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114</a:t>
            </a:fld>
            <a:endParaRPr lang="tr-TR" dirty="0">
              <a:solidFill>
                <a:schemeClr val="bg1"/>
              </a:solidFill>
            </a:endParaRPr>
          </a:p>
        </p:txBody>
      </p:sp>
    </p:spTree>
    <p:extLst>
      <p:ext uri="{BB962C8B-B14F-4D97-AF65-F5344CB8AC3E}">
        <p14:creationId xmlns:p14="http://schemas.microsoft.com/office/powerpoint/2010/main" val="235344295"/>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35024" y="365128"/>
            <a:ext cx="7626096" cy="1325563"/>
          </a:xfrm>
        </p:spPr>
        <p:txBody>
          <a:bodyPr>
            <a:normAutofit/>
          </a:bodyPr>
          <a:lstStyle/>
          <a:p>
            <a:pPr algn="ctr"/>
            <a:r>
              <a:rPr lang="tr-TR" dirty="0" smtClean="0">
                <a:solidFill>
                  <a:prstClr val="white"/>
                </a:solidFill>
              </a:rPr>
              <a:t>İşçilere Disiplin Cezası Verilmesi</a:t>
            </a:r>
            <a:r>
              <a:rPr lang="tr-TR" dirty="0">
                <a:solidFill>
                  <a:srgbClr val="FF0000"/>
                </a:solidFill>
              </a:rPr>
              <a:t/>
            </a:r>
            <a:br>
              <a:rPr lang="tr-TR" dirty="0">
                <a:solidFill>
                  <a:srgbClr val="FF0000"/>
                </a:solidFill>
              </a:rPr>
            </a:br>
            <a:endParaRPr lang="tr-TR" dirty="0"/>
          </a:p>
        </p:txBody>
      </p:sp>
      <p:sp>
        <p:nvSpPr>
          <p:cNvPr id="3" name="İçerik Yer Tutucusu 2"/>
          <p:cNvSpPr>
            <a:spLocks noGrp="1"/>
          </p:cNvSpPr>
          <p:nvPr>
            <p:ph idx="1"/>
          </p:nvPr>
        </p:nvSpPr>
        <p:spPr/>
        <p:txBody>
          <a:bodyPr/>
          <a:lstStyle/>
          <a:p>
            <a:pPr>
              <a:spcBef>
                <a:spcPct val="0"/>
              </a:spcBef>
              <a:buNone/>
            </a:pPr>
            <a:r>
              <a:rPr lang="tr-TR" i="1" dirty="0">
                <a:latin typeface="Times New Roman" panose="02020603050405020304" pitchFamily="18" charset="0"/>
                <a:cs typeface="Times New Roman" panose="02020603050405020304" pitchFamily="18" charset="0"/>
              </a:rPr>
              <a:t>İşçinin düzenlemelere ve talimata uyma borcu </a:t>
            </a:r>
          </a:p>
          <a:p>
            <a:pPr marL="457200" indent="-457200" algn="just">
              <a:spcBef>
                <a:spcPct val="0"/>
              </a:spcBef>
              <a:buFont typeface="Wingdings" panose="05000000000000000000" pitchFamily="2" charset="2"/>
              <a:buChar char="Ø"/>
            </a:pPr>
            <a:endParaRPr lang="tr-TR" dirty="0">
              <a:latin typeface="Garamond" panose="02020404030301010803" pitchFamily="18" charset="0"/>
            </a:endParaRPr>
          </a:p>
          <a:p>
            <a:pPr marL="457200" indent="-457200" algn="just">
              <a:spcBef>
                <a:spcPct val="0"/>
              </a:spcBef>
              <a:buFont typeface="Wingdings" panose="05000000000000000000" pitchFamily="2" charset="2"/>
              <a:buChar char="Ø"/>
            </a:pPr>
            <a:r>
              <a:rPr lang="tr-TR" dirty="0">
                <a:latin typeface="Garamond" panose="02020404030301010803" pitchFamily="18" charset="0"/>
              </a:rPr>
              <a:t>«İşveren, işin görülmesi ve işçilerin işyerindeki davranışlarıyla ilgili genel düzenlemeler yapabilir ve onlara özel talimat verebilir.» </a:t>
            </a:r>
          </a:p>
          <a:p>
            <a:pPr algn="ctr">
              <a:spcBef>
                <a:spcPct val="0"/>
              </a:spcBef>
              <a:buNone/>
            </a:pPr>
            <a:r>
              <a:rPr lang="tr-TR" sz="5400" dirty="0">
                <a:latin typeface="Garamond" panose="02020404030301010803" pitchFamily="18" charset="0"/>
              </a:rPr>
              <a:t>(6098 s. TBK md 399)</a:t>
            </a:r>
          </a:p>
          <a:p>
            <a:endParaRPr lang="tr-TR"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115</a:t>
            </a:fld>
            <a:endParaRPr lang="tr-TR" dirty="0">
              <a:solidFill>
                <a:schemeClr val="bg1"/>
              </a:solidFill>
            </a:endParaRPr>
          </a:p>
        </p:txBody>
      </p:sp>
    </p:spTree>
    <p:extLst>
      <p:ext uri="{BB962C8B-B14F-4D97-AF65-F5344CB8AC3E}">
        <p14:creationId xmlns:p14="http://schemas.microsoft.com/office/powerpoint/2010/main" val="2353327922"/>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115568" y="365128"/>
            <a:ext cx="8028432" cy="1325563"/>
          </a:xfrm>
        </p:spPr>
        <p:txBody>
          <a:bodyPr>
            <a:normAutofit/>
          </a:bodyPr>
          <a:lstStyle/>
          <a:p>
            <a:pPr algn="ctr"/>
            <a:r>
              <a:rPr lang="tr-TR" altLang="tr-TR" sz="4000" dirty="0" smtClean="0">
                <a:solidFill>
                  <a:schemeClr val="bg1"/>
                </a:solidFill>
              </a:rPr>
              <a:t>İşçilere Disiplin Cezası Verilmesi</a:t>
            </a:r>
            <a:r>
              <a:rPr lang="tr-TR" dirty="0">
                <a:solidFill>
                  <a:srgbClr val="FF0000"/>
                </a:solidFill>
              </a:rPr>
              <a:t/>
            </a:r>
            <a:br>
              <a:rPr lang="tr-TR" dirty="0">
                <a:solidFill>
                  <a:srgbClr val="FF0000"/>
                </a:solidFill>
              </a:rPr>
            </a:br>
            <a:endParaRPr lang="tr-TR" dirty="0"/>
          </a:p>
        </p:txBody>
      </p:sp>
      <p:sp>
        <p:nvSpPr>
          <p:cNvPr id="3" name="İçerik Yer Tutucusu 2"/>
          <p:cNvSpPr>
            <a:spLocks noGrp="1"/>
          </p:cNvSpPr>
          <p:nvPr>
            <p:ph idx="1"/>
          </p:nvPr>
        </p:nvSpPr>
        <p:spPr/>
        <p:txBody>
          <a:bodyPr>
            <a:normAutofit lnSpcReduction="10000"/>
          </a:bodyPr>
          <a:lstStyle/>
          <a:p>
            <a:pPr marL="457200" indent="-457200" algn="just">
              <a:spcBef>
                <a:spcPct val="0"/>
              </a:spcBef>
              <a:buFont typeface="Wingdings" panose="05000000000000000000" pitchFamily="2" charset="2"/>
              <a:buChar char="Ø"/>
            </a:pPr>
            <a:r>
              <a:rPr lang="tr-TR" dirty="0">
                <a:latin typeface="Arial" panose="020B0604020202020204" pitchFamily="34" charset="0"/>
                <a:cs typeface="Arial" panose="020B0604020202020204" pitchFamily="34" charset="0"/>
              </a:rPr>
              <a:t>Disiplin cezaları; </a:t>
            </a:r>
          </a:p>
          <a:p>
            <a:pPr marL="1200150" lvl="1" indent="-457200" algn="just">
              <a:spcBef>
                <a:spcPct val="0"/>
              </a:spcBef>
              <a:buFont typeface="Wingdings" panose="05000000000000000000" pitchFamily="2" charset="2"/>
              <a:buChar char="§"/>
            </a:pPr>
            <a:r>
              <a:rPr lang="tr-TR" sz="3200" dirty="0">
                <a:solidFill>
                  <a:schemeClr val="accent1"/>
                </a:solidFill>
                <a:latin typeface="Arial" panose="020B0604020202020204" pitchFamily="34" charset="0"/>
                <a:cs typeface="Arial" panose="020B0604020202020204" pitchFamily="34" charset="0"/>
              </a:rPr>
              <a:t>Uyarma</a:t>
            </a:r>
          </a:p>
          <a:p>
            <a:pPr marL="1200150" lvl="1" indent="-457200" algn="just">
              <a:spcBef>
                <a:spcPct val="0"/>
              </a:spcBef>
              <a:buFont typeface="Wingdings" panose="05000000000000000000" pitchFamily="2" charset="2"/>
              <a:buChar char="§"/>
            </a:pPr>
            <a:r>
              <a:rPr lang="tr-TR" sz="3200" dirty="0">
                <a:solidFill>
                  <a:schemeClr val="accent1"/>
                </a:solidFill>
                <a:latin typeface="Arial" panose="020B0604020202020204" pitchFamily="34" charset="0"/>
                <a:cs typeface="Arial" panose="020B0604020202020204" pitchFamily="34" charset="0"/>
              </a:rPr>
              <a:t>Kınama </a:t>
            </a:r>
          </a:p>
          <a:p>
            <a:pPr marL="1200150" lvl="1" indent="-457200" algn="just">
              <a:spcBef>
                <a:spcPct val="0"/>
              </a:spcBef>
              <a:buFont typeface="Wingdings" panose="05000000000000000000" pitchFamily="2" charset="2"/>
              <a:buChar char="§"/>
            </a:pPr>
            <a:r>
              <a:rPr lang="tr-TR" sz="3200" dirty="0">
                <a:solidFill>
                  <a:schemeClr val="accent1"/>
                </a:solidFill>
                <a:latin typeface="Arial" panose="020B0604020202020204" pitchFamily="34" charset="0"/>
                <a:cs typeface="Arial" panose="020B0604020202020204" pitchFamily="34" charset="0"/>
              </a:rPr>
              <a:t>Ücretten Kesme</a:t>
            </a:r>
          </a:p>
          <a:p>
            <a:pPr marL="1200150" lvl="1" indent="-457200" algn="just">
              <a:spcBef>
                <a:spcPct val="0"/>
              </a:spcBef>
              <a:buFont typeface="Wingdings" panose="05000000000000000000" pitchFamily="2" charset="2"/>
              <a:buChar char="§"/>
            </a:pPr>
            <a:r>
              <a:rPr lang="tr-TR" sz="3200" dirty="0">
                <a:latin typeface="Arial" panose="020B0604020202020204" pitchFamily="34" charset="0"/>
                <a:cs typeface="Arial" panose="020B0604020202020204" pitchFamily="34" charset="0"/>
              </a:rPr>
              <a:t>İşin ve İşyerinin Değiştirilmesi</a:t>
            </a:r>
          </a:p>
          <a:p>
            <a:pPr marL="1200150" lvl="1" indent="-457200" algn="just">
              <a:spcBef>
                <a:spcPct val="0"/>
              </a:spcBef>
              <a:buFont typeface="Wingdings" panose="05000000000000000000" pitchFamily="2" charset="2"/>
              <a:buChar char="§"/>
            </a:pPr>
            <a:r>
              <a:rPr lang="tr-TR" sz="3200" dirty="0">
                <a:latin typeface="Arial" panose="020B0604020202020204" pitchFamily="34" charset="0"/>
                <a:cs typeface="Arial" panose="020B0604020202020204" pitchFamily="34" charset="0"/>
              </a:rPr>
              <a:t>Geçici İşten Uzaklaştırma</a:t>
            </a:r>
          </a:p>
          <a:p>
            <a:pPr marL="1200150" lvl="1" indent="-457200" algn="just">
              <a:spcBef>
                <a:spcPct val="0"/>
              </a:spcBef>
              <a:buFont typeface="Wingdings" panose="05000000000000000000" pitchFamily="2" charset="2"/>
              <a:buChar char="§"/>
            </a:pPr>
            <a:r>
              <a:rPr lang="tr-TR" sz="3200" dirty="0">
                <a:solidFill>
                  <a:schemeClr val="accent1"/>
                </a:solidFill>
                <a:latin typeface="Arial" panose="020B0604020202020204" pitchFamily="34" charset="0"/>
                <a:cs typeface="Arial" panose="020B0604020202020204" pitchFamily="34" charset="0"/>
              </a:rPr>
              <a:t>İş Sözleşmesinin Feshi</a:t>
            </a:r>
          </a:p>
          <a:p>
            <a:pPr lvl="1" indent="0" algn="just">
              <a:spcBef>
                <a:spcPct val="0"/>
              </a:spcBef>
              <a:buNone/>
            </a:pPr>
            <a:r>
              <a:rPr lang="tr-TR" sz="3200" dirty="0">
                <a:latin typeface="Arial" panose="020B0604020202020204" pitchFamily="34" charset="0"/>
                <a:cs typeface="Arial" panose="020B0604020202020204" pitchFamily="34" charset="0"/>
              </a:rPr>
              <a:t>	     gibi </a:t>
            </a:r>
            <a:endParaRPr lang="tr-TR" sz="3200" dirty="0" smtClean="0">
              <a:latin typeface="Arial" panose="020B0604020202020204" pitchFamily="34" charset="0"/>
              <a:cs typeface="Arial" panose="020B0604020202020204" pitchFamily="34" charset="0"/>
            </a:endParaRPr>
          </a:p>
          <a:p>
            <a:pPr lvl="1" indent="0" algn="just">
              <a:spcBef>
                <a:spcPct val="0"/>
              </a:spcBef>
              <a:buNone/>
            </a:pPr>
            <a:endParaRPr lang="tr-TR" dirty="0">
              <a:latin typeface="Arial" panose="020B0604020202020204" pitchFamily="34" charset="0"/>
              <a:cs typeface="Arial" panose="020B0604020202020204" pitchFamily="34" charset="0"/>
            </a:endParaRPr>
          </a:p>
          <a:p>
            <a:pPr lvl="1"/>
            <a:r>
              <a:rPr lang="tr-TR" sz="2800" b="1" dirty="0" smtClean="0">
                <a:latin typeface="Garamond" panose="02020404030301010803" pitchFamily="18" charset="0"/>
              </a:rPr>
              <a:t>Mavi işaretliler </a:t>
            </a:r>
            <a:r>
              <a:rPr lang="tr-TR" sz="2800" b="1" dirty="0" err="1" smtClean="0">
                <a:latin typeface="Garamond" panose="02020404030301010803" pitchFamily="18" charset="0"/>
              </a:rPr>
              <a:t>TİS’in</a:t>
            </a:r>
            <a:r>
              <a:rPr lang="tr-TR" sz="2800" b="1" dirty="0" smtClean="0">
                <a:latin typeface="Garamond" panose="02020404030301010803" pitchFamily="18" charset="0"/>
              </a:rPr>
              <a:t> 54 üncü maddesinde yer almaktadır</a:t>
            </a:r>
            <a:r>
              <a:rPr lang="tr-TR" b="1" dirty="0" smtClean="0">
                <a:latin typeface="Garamond" panose="02020404030301010803" pitchFamily="18" charset="0"/>
              </a:rPr>
              <a:t>.</a:t>
            </a:r>
            <a:endParaRPr lang="tr-TR" b="1" dirty="0">
              <a:latin typeface="Garamond" panose="02020404030301010803" pitchFamily="18" charset="0"/>
            </a:endParaRPr>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116</a:t>
            </a:fld>
            <a:endParaRPr lang="tr-TR" dirty="0">
              <a:solidFill>
                <a:schemeClr val="bg1"/>
              </a:solidFill>
            </a:endParaRPr>
          </a:p>
        </p:txBody>
      </p:sp>
    </p:spTree>
    <p:extLst>
      <p:ext uri="{BB962C8B-B14F-4D97-AF65-F5344CB8AC3E}">
        <p14:creationId xmlns:p14="http://schemas.microsoft.com/office/powerpoint/2010/main" val="3014717614"/>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197864" y="365128"/>
            <a:ext cx="7808976" cy="1325563"/>
          </a:xfrm>
        </p:spPr>
        <p:txBody>
          <a:bodyPr>
            <a:normAutofit/>
          </a:bodyPr>
          <a:lstStyle/>
          <a:p>
            <a:pPr algn="ctr"/>
            <a:r>
              <a:rPr lang="tr-TR" altLang="tr-TR" sz="4000" dirty="0" smtClean="0">
                <a:solidFill>
                  <a:schemeClr val="bg1"/>
                </a:solidFill>
              </a:rPr>
              <a:t>İşçilere Disiplin Cezası Verilmesi</a:t>
            </a:r>
            <a:r>
              <a:rPr lang="tr-TR" dirty="0">
                <a:solidFill>
                  <a:srgbClr val="FF0000"/>
                </a:solidFill>
              </a:rPr>
              <a:t/>
            </a:r>
            <a:br>
              <a:rPr lang="tr-TR" dirty="0">
                <a:solidFill>
                  <a:srgbClr val="FF0000"/>
                </a:solidFill>
              </a:rPr>
            </a:br>
            <a:endParaRPr lang="tr-TR" dirty="0"/>
          </a:p>
        </p:txBody>
      </p:sp>
      <p:sp>
        <p:nvSpPr>
          <p:cNvPr id="3" name="İçerik Yer Tutucusu 2"/>
          <p:cNvSpPr>
            <a:spLocks noGrp="1"/>
          </p:cNvSpPr>
          <p:nvPr>
            <p:ph idx="1"/>
          </p:nvPr>
        </p:nvSpPr>
        <p:spPr/>
        <p:txBody>
          <a:bodyPr/>
          <a:lstStyle/>
          <a:p>
            <a:pPr marL="457200" indent="-457200" algn="just">
              <a:spcBef>
                <a:spcPct val="0"/>
              </a:spcBef>
              <a:buFont typeface="Wingdings" panose="05000000000000000000" pitchFamily="2" charset="2"/>
              <a:buChar char="Ø"/>
            </a:pPr>
            <a:r>
              <a:rPr lang="tr-TR" sz="3200" dirty="0">
                <a:latin typeface="Garamond" panose="02020404030301010803" pitchFamily="18" charset="0"/>
              </a:rPr>
              <a:t>Disipline ilişkin kural ve uygulamalar, </a:t>
            </a:r>
          </a:p>
          <a:p>
            <a:pPr marL="457200" indent="-457200" algn="just">
              <a:spcBef>
                <a:spcPct val="0"/>
              </a:spcBef>
            </a:pPr>
            <a:r>
              <a:rPr lang="tr-TR" sz="3200" dirty="0">
                <a:latin typeface="Garamond" panose="02020404030301010803" pitchFamily="18" charset="0"/>
              </a:rPr>
              <a:t>Kanunun emredici hükümlerine aykırı olmamalıdır,</a:t>
            </a:r>
          </a:p>
          <a:p>
            <a:pPr marL="457200" indent="-457200" algn="just">
              <a:spcBef>
                <a:spcPct val="0"/>
              </a:spcBef>
            </a:pPr>
            <a:r>
              <a:rPr lang="tr-TR" sz="3200" dirty="0">
                <a:latin typeface="Garamond" panose="02020404030301010803" pitchFamily="18" charset="0"/>
              </a:rPr>
              <a:t>Varsa TİS ve bireysel iş sözleşmelerine ve hakkaniyete aykırı olmamalıdır,</a:t>
            </a:r>
          </a:p>
          <a:p>
            <a:pPr marL="457200" indent="-457200" algn="just">
              <a:spcBef>
                <a:spcPct val="0"/>
              </a:spcBef>
            </a:pPr>
            <a:r>
              <a:rPr lang="tr-TR" sz="3200" dirty="0">
                <a:latin typeface="Garamond" panose="02020404030301010803" pitchFamily="18" charset="0"/>
              </a:rPr>
              <a:t>Fiilin ve kusurun ağırlığına uygun, orantılı ve ölçülü olmalıdır,</a:t>
            </a:r>
          </a:p>
          <a:p>
            <a:pPr marL="457200" indent="-457200" algn="just">
              <a:spcBef>
                <a:spcPct val="0"/>
              </a:spcBef>
            </a:pPr>
            <a:r>
              <a:rPr lang="tr-TR" sz="3200" dirty="0">
                <a:latin typeface="Garamond" panose="02020404030301010803" pitchFamily="18" charset="0"/>
              </a:rPr>
              <a:t>Eşitlik ilkesine aykırı olmamalıdır.</a:t>
            </a:r>
          </a:p>
          <a:p>
            <a:pPr algn="just">
              <a:spcBef>
                <a:spcPct val="0"/>
              </a:spcBef>
              <a:buNone/>
            </a:pPr>
            <a:r>
              <a:rPr lang="tr-TR" dirty="0"/>
              <a:t> </a:t>
            </a:r>
          </a:p>
          <a:p>
            <a:endParaRPr lang="tr-TR"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117</a:t>
            </a:fld>
            <a:endParaRPr lang="tr-TR" dirty="0">
              <a:solidFill>
                <a:schemeClr val="bg1"/>
              </a:solidFill>
            </a:endParaRPr>
          </a:p>
        </p:txBody>
      </p:sp>
    </p:spTree>
    <p:extLst>
      <p:ext uri="{BB962C8B-B14F-4D97-AF65-F5344CB8AC3E}">
        <p14:creationId xmlns:p14="http://schemas.microsoft.com/office/powerpoint/2010/main" val="466479987"/>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10055" y="491613"/>
            <a:ext cx="7833946" cy="737420"/>
          </a:xfrm>
        </p:spPr>
        <p:txBody>
          <a:bodyPr>
            <a:noAutofit/>
          </a:bodyPr>
          <a:lstStyle/>
          <a:p>
            <a:r>
              <a:rPr lang="tr-TR" sz="3600" b="1" dirty="0">
                <a:solidFill>
                  <a:prstClr val="white"/>
                </a:solidFill>
                <a:latin typeface="Garamond" panose="02020404030301010803" pitchFamily="18" charset="0"/>
                <a:cs typeface="Times New Roman" panose="02020603050405020304" pitchFamily="18" charset="0"/>
              </a:rPr>
              <a:t>Ücretten İndirim Yapılmaması</a:t>
            </a:r>
            <a:endParaRPr lang="tr-TR" sz="2800"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118</a:t>
            </a:fld>
            <a:endParaRPr lang="tr-TR" dirty="0">
              <a:solidFill>
                <a:schemeClr val="bg1"/>
              </a:solidFill>
            </a:endParaRPr>
          </a:p>
        </p:txBody>
      </p:sp>
      <p:sp>
        <p:nvSpPr>
          <p:cNvPr id="3" name="İçerik Yer Tutucusu 2"/>
          <p:cNvSpPr>
            <a:spLocks noGrp="1"/>
          </p:cNvSpPr>
          <p:nvPr>
            <p:ph idx="1"/>
          </p:nvPr>
        </p:nvSpPr>
        <p:spPr>
          <a:xfrm>
            <a:off x="188536" y="1366684"/>
            <a:ext cx="8890474" cy="4989669"/>
          </a:xfrm>
        </p:spPr>
        <p:txBody>
          <a:bodyPr>
            <a:normAutofit/>
          </a:bodyPr>
          <a:lstStyle/>
          <a:p>
            <a:pPr marL="0" lvl="0" indent="0" algn="just" defTabSz="685800">
              <a:lnSpc>
                <a:spcPct val="114000"/>
              </a:lnSpc>
              <a:spcBef>
                <a:spcPts val="600"/>
              </a:spcBef>
              <a:buNone/>
            </a:pPr>
            <a:endParaRPr lang="tr-TR" altLang="tr-TR" sz="2500" dirty="0" smtClean="0">
              <a:solidFill>
                <a:prstClr val="black"/>
              </a:solidFill>
              <a:latin typeface="Garamond" panose="02020404030301010803" pitchFamily="18" charset="0"/>
              <a:cs typeface="Times New Roman" panose="02020603050405020304" pitchFamily="18" charset="0"/>
            </a:endParaRPr>
          </a:p>
          <a:p>
            <a:pPr marL="0" lvl="0" indent="0" algn="just" defTabSz="685800">
              <a:lnSpc>
                <a:spcPct val="114000"/>
              </a:lnSpc>
              <a:spcBef>
                <a:spcPts val="600"/>
              </a:spcBef>
              <a:buNone/>
            </a:pPr>
            <a:r>
              <a:rPr lang="tr-TR" altLang="tr-TR" sz="3200" dirty="0" smtClean="0">
                <a:solidFill>
                  <a:prstClr val="black"/>
                </a:solidFill>
                <a:latin typeface="Garamond" panose="02020404030301010803" pitchFamily="18" charset="0"/>
                <a:cs typeface="Times New Roman" panose="02020603050405020304" pitchFamily="18" charset="0"/>
              </a:rPr>
              <a:t>Her </a:t>
            </a:r>
            <a:r>
              <a:rPr lang="tr-TR" altLang="tr-TR" sz="3200" dirty="0">
                <a:solidFill>
                  <a:prstClr val="black"/>
                </a:solidFill>
                <a:latin typeface="Garamond" panose="02020404030301010803" pitchFamily="18" charset="0"/>
                <a:cs typeface="Times New Roman" panose="02020603050405020304" pitchFamily="18" charset="0"/>
              </a:rPr>
              <a:t>türlü işte uygulanmakta olan </a:t>
            </a:r>
            <a:r>
              <a:rPr lang="tr-TR" altLang="tr-TR" sz="3200" b="1" dirty="0">
                <a:solidFill>
                  <a:prstClr val="black"/>
                </a:solidFill>
                <a:latin typeface="Garamond" panose="02020404030301010803" pitchFamily="18" charset="0"/>
                <a:cs typeface="Times New Roman" panose="02020603050405020304" pitchFamily="18" charset="0"/>
              </a:rPr>
              <a:t>çalışma sürelerinin yasal olarak daha aşağı sınırlara indirilmesi </a:t>
            </a:r>
            <a:r>
              <a:rPr lang="tr-TR" altLang="tr-TR" sz="3200" dirty="0">
                <a:solidFill>
                  <a:prstClr val="black"/>
                </a:solidFill>
                <a:latin typeface="Garamond" panose="02020404030301010803" pitchFamily="18" charset="0"/>
                <a:cs typeface="Times New Roman" panose="02020603050405020304" pitchFamily="18" charset="0"/>
              </a:rPr>
              <a:t>veya işverene düşen yasal bir yükümlülüğün yerine getirilmesi nedeniyle ya da bu Kanun hükümlerinden herhangi birinin uygulanması sonucuna dayanılarak </a:t>
            </a:r>
            <a:r>
              <a:rPr lang="tr-TR" altLang="tr-TR" sz="3200" b="1" dirty="0">
                <a:solidFill>
                  <a:prstClr val="black"/>
                </a:solidFill>
                <a:latin typeface="Garamond" panose="02020404030301010803" pitchFamily="18" charset="0"/>
                <a:cs typeface="Times New Roman" panose="02020603050405020304" pitchFamily="18" charset="0"/>
              </a:rPr>
              <a:t>işçi ücretlerinden her ne şekilde olursa olsun</a:t>
            </a:r>
            <a:r>
              <a:rPr lang="tr-TR" altLang="tr-TR" sz="3200" dirty="0">
                <a:solidFill>
                  <a:prstClr val="black"/>
                </a:solidFill>
                <a:latin typeface="Garamond" panose="02020404030301010803" pitchFamily="18" charset="0"/>
                <a:cs typeface="Times New Roman" panose="02020603050405020304" pitchFamily="18" charset="0"/>
              </a:rPr>
              <a:t> eksiltme yapılamaz</a:t>
            </a:r>
            <a:r>
              <a:rPr lang="tr-TR" altLang="tr-TR" sz="3200" dirty="0" smtClean="0">
                <a:solidFill>
                  <a:prstClr val="black"/>
                </a:solidFill>
                <a:latin typeface="Garamond" panose="02020404030301010803" pitchFamily="18" charset="0"/>
                <a:cs typeface="Times New Roman" panose="02020603050405020304" pitchFamily="18" charset="0"/>
              </a:rPr>
              <a:t>. </a:t>
            </a:r>
            <a:r>
              <a:rPr lang="tr-TR" altLang="tr-TR" sz="3200" i="1" dirty="0" smtClean="0">
                <a:solidFill>
                  <a:prstClr val="black"/>
                </a:solidFill>
                <a:latin typeface="Garamond" panose="02020404030301010803" pitchFamily="18" charset="0"/>
                <a:cs typeface="Times New Roman" panose="02020603050405020304" pitchFamily="18" charset="0"/>
              </a:rPr>
              <a:t>İK Madde:62</a:t>
            </a:r>
            <a:endParaRPr lang="tr-TR" sz="3200" i="1" dirty="0">
              <a:solidFill>
                <a:prstClr val="black"/>
              </a:solidFill>
              <a:latin typeface="Garamond" panose="02020404030301010803" pitchFamily="18" charset="0"/>
            </a:endParaRPr>
          </a:p>
          <a:p>
            <a:pPr marL="0" lvl="0" indent="0" algn="just" defTabSz="685800">
              <a:lnSpc>
                <a:spcPct val="114000"/>
              </a:lnSpc>
              <a:spcBef>
                <a:spcPts val="600"/>
              </a:spcBef>
              <a:buNone/>
            </a:pPr>
            <a:endParaRPr lang="tr-TR" sz="3200" b="1" dirty="0">
              <a:solidFill>
                <a:prstClr val="black"/>
              </a:solidFill>
              <a:latin typeface="Garamond" panose="02020404030301010803" pitchFamily="18" charset="0"/>
              <a:cs typeface="Times New Roman" panose="02020603050405020304" pitchFamily="18" charset="0"/>
            </a:endParaRPr>
          </a:p>
        </p:txBody>
      </p:sp>
    </p:spTree>
    <p:extLst>
      <p:ext uri="{BB962C8B-B14F-4D97-AF65-F5344CB8AC3E}">
        <p14:creationId xmlns:p14="http://schemas.microsoft.com/office/powerpoint/2010/main" val="1645398481"/>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10055" y="491613"/>
            <a:ext cx="7833946" cy="737420"/>
          </a:xfrm>
        </p:spPr>
        <p:txBody>
          <a:bodyPr>
            <a:noAutofit/>
          </a:bodyPr>
          <a:lstStyle/>
          <a:p>
            <a:r>
              <a:rPr lang="tr-TR" sz="3200" b="1" dirty="0">
                <a:solidFill>
                  <a:prstClr val="white"/>
                </a:solidFill>
                <a:latin typeface="Garamond" panose="02020404030301010803" pitchFamily="18" charset="0"/>
                <a:cs typeface="Times New Roman" panose="02020603050405020304" pitchFamily="18" charset="0"/>
              </a:rPr>
              <a:t>Asıl İşverenlerin </a:t>
            </a:r>
            <a:r>
              <a:rPr lang="tr-TR" sz="3200" b="1" dirty="0" err="1">
                <a:solidFill>
                  <a:prstClr val="white"/>
                </a:solidFill>
                <a:latin typeface="Garamond" panose="02020404030301010803" pitchFamily="18" charset="0"/>
                <a:cs typeface="Times New Roman" panose="02020603050405020304" pitchFamily="18" charset="0"/>
              </a:rPr>
              <a:t>Hakedişlerinden</a:t>
            </a:r>
            <a:r>
              <a:rPr lang="tr-TR" sz="3200" b="1" dirty="0">
                <a:solidFill>
                  <a:prstClr val="white"/>
                </a:solidFill>
                <a:latin typeface="Garamond" panose="02020404030301010803" pitchFamily="18" charset="0"/>
                <a:cs typeface="Times New Roman" panose="02020603050405020304" pitchFamily="18" charset="0"/>
              </a:rPr>
              <a:t> Ücreti Kesme Yükümlülüğü</a:t>
            </a:r>
            <a:endParaRPr lang="tr-TR" sz="2800"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119</a:t>
            </a:fld>
            <a:endParaRPr lang="tr-TR" dirty="0">
              <a:solidFill>
                <a:schemeClr val="bg1"/>
              </a:solidFill>
            </a:endParaRPr>
          </a:p>
        </p:txBody>
      </p:sp>
      <p:sp>
        <p:nvSpPr>
          <p:cNvPr id="3" name="İçerik Yer Tutucusu 2"/>
          <p:cNvSpPr>
            <a:spLocks noGrp="1"/>
          </p:cNvSpPr>
          <p:nvPr>
            <p:ph idx="1"/>
          </p:nvPr>
        </p:nvSpPr>
        <p:spPr>
          <a:xfrm>
            <a:off x="378069" y="1612490"/>
            <a:ext cx="8490628" cy="4743863"/>
          </a:xfrm>
        </p:spPr>
        <p:txBody>
          <a:bodyPr>
            <a:normAutofit/>
          </a:bodyPr>
          <a:lstStyle/>
          <a:p>
            <a:pPr marL="0" lvl="0" indent="0" algn="just" defTabSz="685800">
              <a:lnSpc>
                <a:spcPct val="114000"/>
              </a:lnSpc>
              <a:spcBef>
                <a:spcPts val="600"/>
              </a:spcBef>
              <a:buNone/>
            </a:pPr>
            <a:r>
              <a:rPr lang="tr-TR" sz="2400" dirty="0">
                <a:solidFill>
                  <a:prstClr val="black"/>
                </a:solidFill>
                <a:latin typeface="Garamond" panose="02020404030301010803" pitchFamily="18" charset="0"/>
              </a:rPr>
              <a:t>İş Kanununun 2 nci maddesi uyarınca alt işverenin kendi işçilerine karşı İş Kanunundan, iş sözleşmesinden veya taraf olduğu toplu iş sözleşmesinden doğan yükümlülüklerinden </a:t>
            </a:r>
            <a:r>
              <a:rPr lang="tr-TR" sz="2400" b="1" dirty="0">
                <a:solidFill>
                  <a:prstClr val="black"/>
                </a:solidFill>
                <a:latin typeface="Garamond" panose="02020404030301010803" pitchFamily="18" charset="0"/>
              </a:rPr>
              <a:t>asıl işveren de </a:t>
            </a:r>
            <a:r>
              <a:rPr lang="tr-TR" sz="2400" b="1" dirty="0" smtClean="0">
                <a:solidFill>
                  <a:prstClr val="black"/>
                </a:solidFill>
                <a:latin typeface="Garamond" panose="02020404030301010803" pitchFamily="18" charset="0"/>
              </a:rPr>
              <a:t>müteselsil </a:t>
            </a:r>
            <a:r>
              <a:rPr lang="tr-TR" sz="2400" dirty="0">
                <a:solidFill>
                  <a:prstClr val="black"/>
                </a:solidFill>
                <a:latin typeface="Garamond" panose="02020404030301010803" pitchFamily="18" charset="0"/>
              </a:rPr>
              <a:t>sorumludur. </a:t>
            </a:r>
          </a:p>
          <a:p>
            <a:pPr marL="0" lvl="0" indent="0" algn="just" defTabSz="685800">
              <a:lnSpc>
                <a:spcPct val="114000"/>
              </a:lnSpc>
              <a:spcBef>
                <a:spcPts val="600"/>
              </a:spcBef>
              <a:buNone/>
            </a:pPr>
            <a:r>
              <a:rPr lang="tr-TR" sz="2400" dirty="0">
                <a:solidFill>
                  <a:prstClr val="black"/>
                </a:solidFill>
                <a:latin typeface="Garamond" panose="02020404030301010803" pitchFamily="18" charset="0"/>
              </a:rPr>
              <a:t>Yine, İş Kanununun 36 </a:t>
            </a:r>
            <a:r>
              <a:rPr lang="tr-TR" sz="2400" dirty="0" err="1">
                <a:solidFill>
                  <a:prstClr val="black"/>
                </a:solidFill>
                <a:latin typeface="Garamond" panose="02020404030301010803" pitchFamily="18" charset="0"/>
              </a:rPr>
              <a:t>ncı</a:t>
            </a:r>
            <a:r>
              <a:rPr lang="tr-TR" sz="2400" dirty="0">
                <a:solidFill>
                  <a:prstClr val="black"/>
                </a:solidFill>
                <a:latin typeface="Garamond" panose="02020404030301010803" pitchFamily="18" charset="0"/>
              </a:rPr>
              <a:t> maddesinin son fıkrası uyarınca işverenler, alt işverene iş vermeleri hâlinde, bunların </a:t>
            </a:r>
            <a:r>
              <a:rPr lang="tr-TR" sz="2400" b="1" dirty="0">
                <a:solidFill>
                  <a:prstClr val="black"/>
                </a:solidFill>
                <a:latin typeface="Garamond" panose="02020404030301010803" pitchFamily="18" charset="0"/>
              </a:rPr>
              <a:t>işçilerinin ücretlerinin ödenip ödenmediğini işçinin başvurusu üzerine </a:t>
            </a:r>
            <a:r>
              <a:rPr lang="tr-TR" sz="2400" dirty="0">
                <a:solidFill>
                  <a:prstClr val="black"/>
                </a:solidFill>
                <a:latin typeface="Garamond" panose="02020404030301010803" pitchFamily="18" charset="0"/>
              </a:rPr>
              <a:t>veya aylık olarak resen kontrol etmekle ve varsa ödenmeyen ücretleri hak edişlerinden keserek işçilerin banka hesabına yatırmakla yükümlüdür.</a:t>
            </a:r>
            <a:endParaRPr lang="tr-TR" sz="2400" b="1" dirty="0">
              <a:solidFill>
                <a:prstClr val="black"/>
              </a:solidFill>
              <a:latin typeface="Garamond" panose="02020404030301010803" pitchFamily="18" charset="0"/>
            </a:endParaRPr>
          </a:p>
        </p:txBody>
      </p:sp>
    </p:spTree>
    <p:extLst>
      <p:ext uri="{BB962C8B-B14F-4D97-AF65-F5344CB8AC3E}">
        <p14:creationId xmlns:p14="http://schemas.microsoft.com/office/powerpoint/2010/main" val="246754930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çerik Yer Tutucusu 5"/>
          <p:cNvSpPr>
            <a:spLocks noGrp="1"/>
          </p:cNvSpPr>
          <p:nvPr>
            <p:ph idx="1"/>
          </p:nvPr>
        </p:nvSpPr>
        <p:spPr>
          <a:xfrm>
            <a:off x="462116" y="1415845"/>
            <a:ext cx="8436078" cy="4940508"/>
          </a:xfrm>
        </p:spPr>
        <p:txBody>
          <a:bodyPr>
            <a:normAutofit fontScale="70000" lnSpcReduction="20000"/>
          </a:bodyPr>
          <a:lstStyle/>
          <a:p>
            <a:pPr marL="0" indent="0" algn="just">
              <a:lnSpc>
                <a:spcPct val="114000"/>
              </a:lnSpc>
              <a:spcBef>
                <a:spcPts val="600"/>
              </a:spcBef>
              <a:buNone/>
            </a:pPr>
            <a:r>
              <a:rPr lang="tr-TR" b="1" dirty="0">
                <a:latin typeface="Garamond" panose="02020404030301010803" pitchFamily="18" charset="0"/>
                <a:cs typeface="Times New Roman" panose="02020603050405020304" pitchFamily="18" charset="0"/>
              </a:rPr>
              <a:t>İşçi:</a:t>
            </a:r>
            <a:r>
              <a:rPr lang="tr-TR" dirty="0">
                <a:latin typeface="Garamond" panose="02020404030301010803" pitchFamily="18" charset="0"/>
                <a:cs typeface="Times New Roman" panose="02020603050405020304" pitchFamily="18" charset="0"/>
              </a:rPr>
              <a:t> Bir iş sözleşmesine dayanarak çalışan gerçek kişiye denir.</a:t>
            </a:r>
          </a:p>
          <a:p>
            <a:pPr marL="0" indent="0" algn="just">
              <a:lnSpc>
                <a:spcPct val="114000"/>
              </a:lnSpc>
              <a:spcBef>
                <a:spcPts val="600"/>
              </a:spcBef>
              <a:buNone/>
            </a:pPr>
            <a:r>
              <a:rPr lang="tr-TR" b="1" dirty="0">
                <a:latin typeface="Garamond" panose="02020404030301010803" pitchFamily="18" charset="0"/>
                <a:cs typeface="Times New Roman" panose="02020603050405020304" pitchFamily="18" charset="0"/>
              </a:rPr>
              <a:t>İşveren:</a:t>
            </a:r>
            <a:r>
              <a:rPr lang="tr-TR" dirty="0">
                <a:latin typeface="Garamond" panose="02020404030301010803" pitchFamily="18" charset="0"/>
                <a:cs typeface="Times New Roman" panose="02020603050405020304" pitchFamily="18" charset="0"/>
              </a:rPr>
              <a:t> İşçi çalıştıran gerçek veya tüzel kişiye yahut tüzel kişiliği olmayan kurum ve kuruluşlara denir.</a:t>
            </a:r>
          </a:p>
          <a:p>
            <a:pPr marL="0" indent="0" algn="just">
              <a:lnSpc>
                <a:spcPct val="114000"/>
              </a:lnSpc>
              <a:spcBef>
                <a:spcPts val="600"/>
              </a:spcBef>
              <a:buNone/>
            </a:pPr>
            <a:r>
              <a:rPr lang="tr-TR" b="1" dirty="0">
                <a:latin typeface="Garamond" panose="02020404030301010803" pitchFamily="18" charset="0"/>
                <a:cs typeface="Times New Roman" panose="02020603050405020304" pitchFamily="18" charset="0"/>
              </a:rPr>
              <a:t>İşveren vekili: </a:t>
            </a:r>
            <a:r>
              <a:rPr lang="tr-TR" dirty="0">
                <a:latin typeface="Garamond" panose="02020404030301010803" pitchFamily="18" charset="0"/>
                <a:cs typeface="Times New Roman" panose="02020603050405020304" pitchFamily="18" charset="0"/>
              </a:rPr>
              <a:t>İşveren  adına  hareket  eden  ve  işin,  işyerinin  ve  işletmenin  yönetiminde  görev  alan kimselere denir. İşveren vekilinin bu sıfatla işçilere karşı işlem ve yükümlülüklerinden doğrudan </a:t>
            </a:r>
            <a:r>
              <a:rPr lang="tr-TR" b="1" dirty="0">
                <a:latin typeface="Garamond" panose="02020404030301010803" pitchFamily="18" charset="0"/>
                <a:cs typeface="Times New Roman" panose="02020603050405020304" pitchFamily="18" charset="0"/>
              </a:rPr>
              <a:t>işveren sorumludur</a:t>
            </a:r>
            <a:r>
              <a:rPr lang="tr-TR" dirty="0">
                <a:latin typeface="Garamond" panose="02020404030301010803" pitchFamily="18" charset="0"/>
                <a:cs typeface="Times New Roman" panose="02020603050405020304" pitchFamily="18" charset="0"/>
              </a:rPr>
              <a:t>. </a:t>
            </a:r>
          </a:p>
          <a:p>
            <a:pPr marL="0" indent="0" algn="just">
              <a:lnSpc>
                <a:spcPct val="114000"/>
              </a:lnSpc>
              <a:spcBef>
                <a:spcPts val="600"/>
              </a:spcBef>
              <a:buNone/>
            </a:pPr>
            <a:r>
              <a:rPr lang="tr-TR" b="1" dirty="0">
                <a:latin typeface="Garamond" panose="02020404030301010803" pitchFamily="18" charset="0"/>
                <a:cs typeface="Times New Roman" panose="02020603050405020304" pitchFamily="18" charset="0"/>
              </a:rPr>
              <a:t>İş ilişkisi: </a:t>
            </a:r>
            <a:r>
              <a:rPr lang="tr-TR" dirty="0">
                <a:latin typeface="Garamond" panose="02020404030301010803" pitchFamily="18" charset="0"/>
                <a:cs typeface="Times New Roman" panose="02020603050405020304" pitchFamily="18" charset="0"/>
              </a:rPr>
              <a:t>İşçi ile işveren arasında kurulan ilişkiye denir.</a:t>
            </a:r>
          </a:p>
          <a:p>
            <a:pPr marL="0" indent="0" algn="just">
              <a:lnSpc>
                <a:spcPct val="114000"/>
              </a:lnSpc>
              <a:spcBef>
                <a:spcPts val="600"/>
              </a:spcBef>
              <a:buNone/>
            </a:pPr>
            <a:r>
              <a:rPr lang="tr-TR" altLang="tr-TR" b="1" dirty="0">
                <a:latin typeface="Garamond" panose="02020404030301010803" pitchFamily="18" charset="0"/>
                <a:ea typeface="Batang" pitchFamily="18" charset="-127"/>
                <a:cs typeface="Times New Roman" panose="02020603050405020304" pitchFamily="18" charset="0"/>
              </a:rPr>
              <a:t>İşyeri: </a:t>
            </a:r>
            <a:r>
              <a:rPr lang="tr-TR" altLang="tr-TR" dirty="0">
                <a:latin typeface="Garamond" panose="02020404030301010803" pitchFamily="18" charset="0"/>
                <a:ea typeface="Batang" pitchFamily="18" charset="-127"/>
                <a:cs typeface="Times New Roman" panose="02020603050405020304" pitchFamily="18" charset="0"/>
              </a:rPr>
              <a:t>İşveren tarafından mal veya hizmet üretmek amacıyla maddî olan ve olmayan unsurlar ile işçinin birlikte örgütlendiği birime denir. İşyeri, işyerine bağlı yerler, eklentiler ve araçlar ile oluşturulan iş organizasyonu kapsamında bir bütündür. </a:t>
            </a:r>
          </a:p>
          <a:p>
            <a:pPr marL="0" indent="0" algn="just">
              <a:lnSpc>
                <a:spcPct val="114000"/>
              </a:lnSpc>
              <a:buNone/>
            </a:pPr>
            <a:r>
              <a:rPr lang="tr-TR" dirty="0">
                <a:latin typeface="Garamond" panose="02020404030301010803" pitchFamily="18" charset="0"/>
                <a:cs typeface="Times New Roman" panose="02020603050405020304" pitchFamily="18" charset="0"/>
              </a:rPr>
              <a:t>İşverenin işyerinde ürettiği mal veya hizmet ile nitelik yönünden bağlılığı bulunan ve aynı yönetim altında örgütlenen yerler (işyerine bağlı yerler) ile dinlenme, çocuk emzirme, yemek, uyku, yıkanma, muayene ve bakım, beden ve meslekî eğitim ve avlu gibi diğer eklentiler ve araçlar da işyerinden sayılır. </a:t>
            </a:r>
            <a:endParaRPr lang="tr-TR" altLang="tr-TR" dirty="0">
              <a:latin typeface="Garamond" panose="02020404030301010803" pitchFamily="18" charset="0"/>
              <a:ea typeface="Batang" pitchFamily="18" charset="-127"/>
              <a:cs typeface="Times New Roman" panose="02020603050405020304" pitchFamily="18" charset="0"/>
            </a:endParaRPr>
          </a:p>
        </p:txBody>
      </p:sp>
      <p:sp>
        <p:nvSpPr>
          <p:cNvPr id="4" name="Slayt Numarası Yer Tutucusu 3">
            <a:extLst>
              <a:ext uri="{FF2B5EF4-FFF2-40B4-BE49-F238E27FC236}">
                <a16:creationId xmlns:a16="http://schemas.microsoft.com/office/drawing/2014/main" xmlns="" id="{AD8EF929-6037-4B40-9AE9-C6A81A86112F}"/>
              </a:ext>
            </a:extLst>
          </p:cNvPr>
          <p:cNvSpPr>
            <a:spLocks noGrp="1"/>
          </p:cNvSpPr>
          <p:nvPr>
            <p:ph type="sldNum" sz="quarter" idx="12"/>
          </p:nvPr>
        </p:nvSpPr>
        <p:spPr/>
        <p:txBody>
          <a:bodyPr/>
          <a:lstStyle/>
          <a:p>
            <a:fld id="{AA2C244E-E5AC-4366-B513-6933B17218AE}" type="slidenum">
              <a:rPr lang="tr-TR" smtClean="0">
                <a:solidFill>
                  <a:schemeClr val="bg1"/>
                </a:solidFill>
              </a:rPr>
              <a:pPr/>
              <a:t>12</a:t>
            </a:fld>
            <a:endParaRPr lang="tr-TR" dirty="0">
              <a:solidFill>
                <a:schemeClr val="bg1"/>
              </a:solidFill>
            </a:endParaRPr>
          </a:p>
        </p:txBody>
      </p:sp>
      <p:sp>
        <p:nvSpPr>
          <p:cNvPr id="5" name="Unvan 2">
            <a:extLst>
              <a:ext uri="{FF2B5EF4-FFF2-40B4-BE49-F238E27FC236}">
                <a16:creationId xmlns:a16="http://schemas.microsoft.com/office/drawing/2014/main" xmlns="" id="{7554ECF3-B496-43D1-BCAA-3EB466CC6443}"/>
              </a:ext>
            </a:extLst>
          </p:cNvPr>
          <p:cNvSpPr txBox="1">
            <a:spLocks/>
          </p:cNvSpPr>
          <p:nvPr/>
        </p:nvSpPr>
        <p:spPr>
          <a:xfrm>
            <a:off x="1412161" y="481781"/>
            <a:ext cx="7244815" cy="727587"/>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600" b="1" kern="1200" baseline="0">
                <a:solidFill>
                  <a:schemeClr val="bg1"/>
                </a:solidFill>
                <a:latin typeface="Garamond" panose="02020404030301010803" pitchFamily="18" charset="0"/>
                <a:ea typeface="+mj-ea"/>
                <a:cs typeface="Times New Roman" panose="02020603050405020304" pitchFamily="18" charset="0"/>
              </a:defRPr>
            </a:lvl1pPr>
          </a:lstStyle>
          <a:p>
            <a:pPr lvl="0">
              <a:defRPr/>
            </a:pPr>
            <a:r>
              <a:rPr lang="tr-TR" dirty="0"/>
              <a:t>Temel Kavramlar</a:t>
            </a:r>
            <a:endParaRPr kumimoji="0" lang="tr-TR" sz="3600" b="1" i="0" u="none" strike="noStrike" kern="1200" cap="none" spc="0" normalizeH="0" baseline="0" noProof="0" dirty="0">
              <a:ln>
                <a:noFill/>
              </a:ln>
              <a:solidFill>
                <a:sysClr val="window" lastClr="FFFFFF"/>
              </a:solidFill>
              <a:effectLst/>
              <a:uLnTx/>
              <a:uFillTx/>
              <a:latin typeface="Garamond" panose="02020404030301010803" pitchFamily="18" charset="0"/>
              <a:ea typeface="+mj-ea"/>
              <a:cs typeface="Times New Roman" panose="02020603050405020304" pitchFamily="18" charset="0"/>
            </a:endParaRPr>
          </a:p>
        </p:txBody>
      </p:sp>
    </p:spTree>
    <p:extLst>
      <p:ext uri="{BB962C8B-B14F-4D97-AF65-F5344CB8AC3E}">
        <p14:creationId xmlns:p14="http://schemas.microsoft.com/office/powerpoint/2010/main" val="3373250374"/>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10055" y="491613"/>
            <a:ext cx="7833946" cy="737420"/>
          </a:xfrm>
        </p:spPr>
        <p:txBody>
          <a:bodyPr>
            <a:noAutofit/>
          </a:bodyPr>
          <a:lstStyle/>
          <a:p>
            <a:r>
              <a:rPr lang="tr-TR" sz="3600" b="1" dirty="0">
                <a:solidFill>
                  <a:prstClr val="white"/>
                </a:solidFill>
                <a:latin typeface="Garamond" panose="02020404030301010803" pitchFamily="18" charset="0"/>
                <a:cs typeface="Times New Roman" panose="02020603050405020304" pitchFamily="18" charset="0"/>
              </a:rPr>
              <a:t>Yarım Ücret</a:t>
            </a:r>
            <a:endParaRPr lang="tr-TR" sz="2800"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120</a:t>
            </a:fld>
            <a:endParaRPr lang="tr-TR" dirty="0">
              <a:solidFill>
                <a:schemeClr val="bg1"/>
              </a:solidFill>
            </a:endParaRPr>
          </a:p>
        </p:txBody>
      </p:sp>
      <p:sp>
        <p:nvSpPr>
          <p:cNvPr id="3" name="İçerik Yer Tutucusu 2"/>
          <p:cNvSpPr>
            <a:spLocks noGrp="1"/>
          </p:cNvSpPr>
          <p:nvPr>
            <p:ph idx="1"/>
          </p:nvPr>
        </p:nvSpPr>
        <p:spPr>
          <a:xfrm>
            <a:off x="378069" y="1612490"/>
            <a:ext cx="8490628" cy="4743863"/>
          </a:xfrm>
        </p:spPr>
        <p:txBody>
          <a:bodyPr>
            <a:normAutofit/>
          </a:bodyPr>
          <a:lstStyle/>
          <a:p>
            <a:pPr marL="0" lvl="0" indent="0" algn="just" defTabSz="685800">
              <a:lnSpc>
                <a:spcPct val="114000"/>
              </a:lnSpc>
              <a:spcBef>
                <a:spcPts val="600"/>
              </a:spcBef>
              <a:buNone/>
            </a:pPr>
            <a:endParaRPr lang="tr-TR" sz="2600" dirty="0" smtClean="0">
              <a:solidFill>
                <a:prstClr val="black"/>
              </a:solidFill>
              <a:latin typeface="Garamond" panose="02020404030301010803" pitchFamily="18" charset="0"/>
              <a:cs typeface="Times New Roman" panose="02020603050405020304" pitchFamily="18" charset="0"/>
            </a:endParaRPr>
          </a:p>
          <a:p>
            <a:pPr marL="0" lvl="0" indent="0" algn="just" defTabSz="685800">
              <a:lnSpc>
                <a:spcPct val="114000"/>
              </a:lnSpc>
              <a:spcBef>
                <a:spcPts val="600"/>
              </a:spcBef>
              <a:buNone/>
            </a:pPr>
            <a:r>
              <a:rPr lang="tr-TR" dirty="0" smtClean="0">
                <a:solidFill>
                  <a:prstClr val="black"/>
                </a:solidFill>
                <a:latin typeface="Garamond" panose="02020404030301010803" pitchFamily="18" charset="0"/>
                <a:cs typeface="Times New Roman" panose="02020603050405020304" pitchFamily="18" charset="0"/>
              </a:rPr>
              <a:t>4857 </a:t>
            </a:r>
            <a:r>
              <a:rPr lang="tr-TR" dirty="0">
                <a:solidFill>
                  <a:prstClr val="black"/>
                </a:solidFill>
                <a:latin typeface="Garamond" panose="02020404030301010803" pitchFamily="18" charset="0"/>
                <a:cs typeface="Times New Roman" panose="02020603050405020304" pitchFamily="18" charset="0"/>
              </a:rPr>
              <a:t>sayılı İş Kanununun 24 ve 25 inci maddelerin (III) numaralı bentlerinde gösterilen </a:t>
            </a:r>
            <a:r>
              <a:rPr lang="tr-TR" u="sng" dirty="0">
                <a:solidFill>
                  <a:prstClr val="black"/>
                </a:solidFill>
                <a:latin typeface="Garamond" panose="02020404030301010803" pitchFamily="18" charset="0"/>
                <a:cs typeface="Times New Roman" panose="02020603050405020304" pitchFamily="18" charset="0"/>
              </a:rPr>
              <a:t>zorlayıcı sebepler dolayısıyla </a:t>
            </a:r>
            <a:r>
              <a:rPr lang="tr-TR" dirty="0">
                <a:solidFill>
                  <a:prstClr val="black"/>
                </a:solidFill>
                <a:latin typeface="Garamond" panose="02020404030301010803" pitchFamily="18" charset="0"/>
                <a:cs typeface="Times New Roman" panose="02020603050405020304" pitchFamily="18" charset="0"/>
              </a:rPr>
              <a:t>çalışamayan veya çalıştırılmayan işçiye bu bekleme süresi içinde </a:t>
            </a:r>
            <a:r>
              <a:rPr lang="tr-TR" u="sng" dirty="0">
                <a:solidFill>
                  <a:prstClr val="black"/>
                </a:solidFill>
                <a:latin typeface="Garamond" panose="02020404030301010803" pitchFamily="18" charset="0"/>
                <a:cs typeface="Times New Roman" panose="02020603050405020304" pitchFamily="18" charset="0"/>
              </a:rPr>
              <a:t>bir haftaya kadar her gün için </a:t>
            </a:r>
            <a:r>
              <a:rPr lang="tr-TR" b="1" dirty="0">
                <a:solidFill>
                  <a:prstClr val="black"/>
                </a:solidFill>
                <a:latin typeface="Garamond" panose="02020404030301010803" pitchFamily="18" charset="0"/>
                <a:cs typeface="Times New Roman" panose="02020603050405020304" pitchFamily="18" charset="0"/>
              </a:rPr>
              <a:t>yarım ücret </a:t>
            </a:r>
            <a:r>
              <a:rPr lang="tr-TR" dirty="0">
                <a:solidFill>
                  <a:prstClr val="black"/>
                </a:solidFill>
                <a:latin typeface="Garamond" panose="02020404030301010803" pitchFamily="18" charset="0"/>
                <a:cs typeface="Times New Roman" panose="02020603050405020304" pitchFamily="18" charset="0"/>
              </a:rPr>
              <a:t>ödenir.</a:t>
            </a:r>
          </a:p>
          <a:p>
            <a:pPr marL="0" lvl="0" indent="0" algn="just" defTabSz="685800">
              <a:lnSpc>
                <a:spcPct val="114000"/>
              </a:lnSpc>
              <a:spcBef>
                <a:spcPts val="600"/>
              </a:spcBef>
              <a:buNone/>
            </a:pPr>
            <a:endParaRPr lang="tr-TR" sz="2600" dirty="0">
              <a:solidFill>
                <a:prstClr val="black"/>
              </a:solidFill>
              <a:latin typeface="Garamond" panose="02020404030301010803" pitchFamily="18" charset="0"/>
            </a:endParaRPr>
          </a:p>
        </p:txBody>
      </p:sp>
    </p:spTree>
    <p:extLst>
      <p:ext uri="{BB962C8B-B14F-4D97-AF65-F5344CB8AC3E}">
        <p14:creationId xmlns:p14="http://schemas.microsoft.com/office/powerpoint/2010/main" val="1551986882"/>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10055" y="491613"/>
            <a:ext cx="7833946" cy="737420"/>
          </a:xfrm>
        </p:spPr>
        <p:txBody>
          <a:bodyPr>
            <a:noAutofit/>
          </a:bodyPr>
          <a:lstStyle/>
          <a:p>
            <a:r>
              <a:rPr lang="tr-TR" sz="3600" b="1" dirty="0">
                <a:solidFill>
                  <a:prstClr val="white"/>
                </a:solidFill>
                <a:latin typeface="Garamond" panose="02020404030301010803" pitchFamily="18" charset="0"/>
                <a:cs typeface="Times New Roman" panose="02020603050405020304" pitchFamily="18" charset="0"/>
              </a:rPr>
              <a:t>Fazla Çalışma ve Ücreti</a:t>
            </a:r>
            <a:endParaRPr lang="tr-TR" sz="2800"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121</a:t>
            </a:fld>
            <a:endParaRPr lang="tr-TR" dirty="0">
              <a:solidFill>
                <a:schemeClr val="bg1"/>
              </a:solidFill>
            </a:endParaRPr>
          </a:p>
        </p:txBody>
      </p:sp>
      <p:sp>
        <p:nvSpPr>
          <p:cNvPr id="3" name="İçerik Yer Tutucusu 2"/>
          <p:cNvSpPr>
            <a:spLocks noGrp="1"/>
          </p:cNvSpPr>
          <p:nvPr>
            <p:ph idx="1"/>
          </p:nvPr>
        </p:nvSpPr>
        <p:spPr>
          <a:xfrm>
            <a:off x="378069" y="1366684"/>
            <a:ext cx="8490628" cy="4989669"/>
          </a:xfrm>
        </p:spPr>
        <p:txBody>
          <a:bodyPr>
            <a:normAutofit lnSpcReduction="10000"/>
          </a:bodyPr>
          <a:lstStyle/>
          <a:p>
            <a:pPr marL="0" lvl="0" indent="0" algn="just" defTabSz="685800">
              <a:lnSpc>
                <a:spcPct val="114000"/>
              </a:lnSpc>
              <a:spcBef>
                <a:spcPts val="600"/>
              </a:spcBef>
              <a:buNone/>
            </a:pPr>
            <a:r>
              <a:rPr lang="tr-TR" sz="2100" u="sng" dirty="0">
                <a:solidFill>
                  <a:prstClr val="black"/>
                </a:solidFill>
                <a:latin typeface="Garamond" panose="02020404030301010803" pitchFamily="18" charset="0"/>
                <a:cs typeface="Times New Roman" panose="02020603050405020304" pitchFamily="18" charset="0"/>
              </a:rPr>
              <a:t>Ülkenin genel yararları </a:t>
            </a:r>
            <a:r>
              <a:rPr lang="tr-TR" sz="2100" dirty="0">
                <a:solidFill>
                  <a:prstClr val="black"/>
                </a:solidFill>
                <a:latin typeface="Garamond" panose="02020404030301010803" pitchFamily="18" charset="0"/>
                <a:cs typeface="Times New Roman" panose="02020603050405020304" pitchFamily="18" charset="0"/>
              </a:rPr>
              <a:t>yahut </a:t>
            </a:r>
            <a:r>
              <a:rPr lang="tr-TR" sz="2100" u="sng" dirty="0">
                <a:solidFill>
                  <a:prstClr val="black"/>
                </a:solidFill>
                <a:latin typeface="Garamond" panose="02020404030301010803" pitchFamily="18" charset="0"/>
                <a:cs typeface="Times New Roman" panose="02020603050405020304" pitchFamily="18" charset="0"/>
              </a:rPr>
              <a:t>işin niteliği </a:t>
            </a:r>
            <a:r>
              <a:rPr lang="tr-TR" sz="2100" dirty="0">
                <a:solidFill>
                  <a:prstClr val="black"/>
                </a:solidFill>
                <a:latin typeface="Garamond" panose="02020404030301010803" pitchFamily="18" charset="0"/>
                <a:cs typeface="Times New Roman" panose="02020603050405020304" pitchFamily="18" charset="0"/>
              </a:rPr>
              <a:t>veya </a:t>
            </a:r>
            <a:r>
              <a:rPr lang="tr-TR" sz="2100" u="sng" dirty="0">
                <a:solidFill>
                  <a:prstClr val="black"/>
                </a:solidFill>
                <a:latin typeface="Garamond" panose="02020404030301010803" pitchFamily="18" charset="0"/>
                <a:cs typeface="Times New Roman" panose="02020603050405020304" pitchFamily="18" charset="0"/>
              </a:rPr>
              <a:t>üretimin artırılması </a:t>
            </a:r>
            <a:r>
              <a:rPr lang="tr-TR" sz="2100" dirty="0">
                <a:solidFill>
                  <a:prstClr val="black"/>
                </a:solidFill>
                <a:latin typeface="Garamond" panose="02020404030301010803" pitchFamily="18" charset="0"/>
                <a:cs typeface="Times New Roman" panose="02020603050405020304" pitchFamily="18" charset="0"/>
              </a:rPr>
              <a:t>gibi nedenlerle fazla çalışma yapılabilir. </a:t>
            </a:r>
            <a:r>
              <a:rPr lang="tr-TR" sz="2100" b="1" dirty="0">
                <a:solidFill>
                  <a:prstClr val="black"/>
                </a:solidFill>
                <a:latin typeface="Garamond" panose="02020404030301010803" pitchFamily="18" charset="0"/>
                <a:cs typeface="Times New Roman" panose="02020603050405020304" pitchFamily="18" charset="0"/>
              </a:rPr>
              <a:t>Fazla çalışma, haftalık 45 saati aşan çalışmalardır.</a:t>
            </a:r>
          </a:p>
          <a:p>
            <a:pPr marL="171450" lvl="0" indent="-171450" algn="just" defTabSz="685800">
              <a:lnSpc>
                <a:spcPct val="114000"/>
              </a:lnSpc>
              <a:spcBef>
                <a:spcPts val="600"/>
              </a:spcBef>
              <a:buFont typeface="Wingdings" panose="05000000000000000000" pitchFamily="2" charset="2"/>
              <a:buChar char="Ø"/>
            </a:pPr>
            <a:r>
              <a:rPr lang="tr-TR" sz="2100" dirty="0">
                <a:solidFill>
                  <a:prstClr val="black"/>
                </a:solidFill>
                <a:latin typeface="Garamond" panose="02020404030301010803" pitchFamily="18" charset="0"/>
              </a:rPr>
              <a:t>Denkleştirme esasının uygulandığı hallerde, işçinin haftalık ortalama çalışma süresi, normal haftalık iş süresini aşmamak koşulu ile, bazı haftalarda toplam </a:t>
            </a:r>
            <a:r>
              <a:rPr lang="tr-TR" sz="2100" b="1" dirty="0">
                <a:solidFill>
                  <a:prstClr val="black"/>
                </a:solidFill>
                <a:latin typeface="Garamond" panose="02020404030301010803" pitchFamily="18" charset="0"/>
              </a:rPr>
              <a:t>45 saati aşsa dahi </a:t>
            </a:r>
            <a:r>
              <a:rPr lang="tr-TR" sz="2100" dirty="0">
                <a:solidFill>
                  <a:prstClr val="black"/>
                </a:solidFill>
                <a:latin typeface="Garamond" panose="02020404030301010803" pitchFamily="18" charset="0"/>
              </a:rPr>
              <a:t>bu çalışmalar fazla çalışma sayılmaz.</a:t>
            </a:r>
          </a:p>
          <a:p>
            <a:pPr marL="171450" lvl="0" indent="-171450" algn="just" defTabSz="685800">
              <a:lnSpc>
                <a:spcPct val="114000"/>
              </a:lnSpc>
              <a:spcBef>
                <a:spcPts val="600"/>
              </a:spcBef>
              <a:buFont typeface="Wingdings" panose="05000000000000000000" pitchFamily="2" charset="2"/>
              <a:buChar char="Ø"/>
            </a:pPr>
            <a:r>
              <a:rPr lang="tr-TR" sz="2100" dirty="0">
                <a:solidFill>
                  <a:prstClr val="black"/>
                </a:solidFill>
                <a:latin typeface="Garamond" panose="02020404030301010803" pitchFamily="18" charset="0"/>
                <a:cs typeface="Times New Roman" panose="02020603050405020304" pitchFamily="18" charset="0"/>
              </a:rPr>
              <a:t> Her bir saat fazla çalışma için verilecek ücret normal çalışma ücretinin saat başına düşen miktarının </a:t>
            </a:r>
            <a:r>
              <a:rPr lang="tr-TR" sz="2100" b="1" dirty="0">
                <a:solidFill>
                  <a:prstClr val="black"/>
                </a:solidFill>
                <a:latin typeface="Garamond" panose="02020404030301010803" pitchFamily="18" charset="0"/>
                <a:cs typeface="Times New Roman" panose="02020603050405020304" pitchFamily="18" charset="0"/>
              </a:rPr>
              <a:t>%50 yükseltilmesi </a:t>
            </a:r>
            <a:r>
              <a:rPr lang="tr-TR" sz="2100" dirty="0">
                <a:solidFill>
                  <a:prstClr val="black"/>
                </a:solidFill>
                <a:latin typeface="Garamond" panose="02020404030301010803" pitchFamily="18" charset="0"/>
                <a:cs typeface="Times New Roman" panose="02020603050405020304" pitchFamily="18" charset="0"/>
              </a:rPr>
              <a:t>suretiyle ödenir. Fazla çalışma ücretini ait olduğu dönemin ücreti dikkate alınarak hesaplanır. </a:t>
            </a:r>
          </a:p>
          <a:p>
            <a:pPr marL="171450" lvl="0" indent="-171450" algn="just" defTabSz="685800">
              <a:lnSpc>
                <a:spcPct val="114000"/>
              </a:lnSpc>
              <a:spcBef>
                <a:spcPts val="600"/>
              </a:spcBef>
              <a:buFont typeface="Wingdings" panose="05000000000000000000" pitchFamily="2" charset="2"/>
              <a:buChar char="Ø"/>
            </a:pPr>
            <a:r>
              <a:rPr lang="tr-TR" altLang="tr-TR" sz="2100" dirty="0">
                <a:solidFill>
                  <a:prstClr val="black"/>
                </a:solidFill>
                <a:latin typeface="Garamond" panose="02020404030301010803" pitchFamily="18" charset="0"/>
                <a:cs typeface="Times New Roman" panose="02020603050405020304" pitchFamily="18" charset="0"/>
              </a:rPr>
              <a:t>Fazla çalışma süresinin toplamı bir yılda </a:t>
            </a:r>
            <a:r>
              <a:rPr lang="tr-TR" altLang="tr-TR" sz="2100" b="1" dirty="0">
                <a:solidFill>
                  <a:prstClr val="black"/>
                </a:solidFill>
                <a:latin typeface="Garamond" panose="02020404030301010803" pitchFamily="18" charset="0"/>
                <a:cs typeface="Times New Roman" panose="02020603050405020304" pitchFamily="18" charset="0"/>
              </a:rPr>
              <a:t>270 saatten fazla olamaz. </a:t>
            </a:r>
            <a:r>
              <a:rPr lang="tr-TR" altLang="tr-TR" sz="2100" dirty="0">
                <a:solidFill>
                  <a:prstClr val="black"/>
                </a:solidFill>
                <a:latin typeface="Garamond" panose="02020404030301010803" pitchFamily="18" charset="0"/>
                <a:cs typeface="Times New Roman" panose="02020603050405020304" pitchFamily="18" charset="0"/>
              </a:rPr>
              <a:t>Bu süre sınırı, işyerlerine veya yürütülen işlere değil,</a:t>
            </a:r>
            <a:r>
              <a:rPr lang="tr-TR" altLang="tr-TR" sz="2100" b="1" dirty="0">
                <a:solidFill>
                  <a:prstClr val="black"/>
                </a:solidFill>
                <a:latin typeface="Garamond" panose="02020404030301010803" pitchFamily="18" charset="0"/>
                <a:cs typeface="Times New Roman" panose="02020603050405020304" pitchFamily="18" charset="0"/>
              </a:rPr>
              <a:t> işçinin şahsına ilişkindir.</a:t>
            </a:r>
          </a:p>
          <a:p>
            <a:pPr marL="0" lvl="0" indent="0" algn="just" defTabSz="685800">
              <a:lnSpc>
                <a:spcPct val="114000"/>
              </a:lnSpc>
              <a:spcBef>
                <a:spcPts val="600"/>
              </a:spcBef>
              <a:buNone/>
            </a:pPr>
            <a:r>
              <a:rPr lang="tr-TR" sz="2100" b="1" dirty="0" smtClean="0">
                <a:solidFill>
                  <a:prstClr val="black"/>
                </a:solidFill>
                <a:latin typeface="Garamond" panose="02020404030301010803" pitchFamily="18" charset="0"/>
                <a:cs typeface="Times New Roman" panose="02020603050405020304" pitchFamily="18" charset="0"/>
              </a:rPr>
              <a:t>*</a:t>
            </a:r>
            <a:r>
              <a:rPr lang="tr-TR" sz="2100" b="1" dirty="0" err="1" smtClean="0">
                <a:solidFill>
                  <a:prstClr val="black"/>
                </a:solidFill>
                <a:latin typeface="Garamond" panose="02020404030301010803" pitchFamily="18" charset="0"/>
                <a:cs typeface="Times New Roman" panose="02020603050405020304" pitchFamily="18" charset="0"/>
              </a:rPr>
              <a:t>TİS’in</a:t>
            </a:r>
            <a:r>
              <a:rPr lang="tr-TR" sz="2100" b="1" dirty="0" smtClean="0">
                <a:solidFill>
                  <a:prstClr val="black"/>
                </a:solidFill>
                <a:latin typeface="Garamond" panose="02020404030301010803" pitchFamily="18" charset="0"/>
                <a:cs typeface="Times New Roman" panose="02020603050405020304" pitchFamily="18" charset="0"/>
              </a:rPr>
              <a:t> 11 inci maddesi gereği; fazla </a:t>
            </a:r>
            <a:r>
              <a:rPr lang="tr-TR" sz="2100" b="1" dirty="0">
                <a:solidFill>
                  <a:prstClr val="black"/>
                </a:solidFill>
                <a:latin typeface="Garamond" panose="02020404030301010803" pitchFamily="18" charset="0"/>
                <a:cs typeface="Times New Roman" panose="02020603050405020304" pitchFamily="18" charset="0"/>
              </a:rPr>
              <a:t>çalışma ücreti normal ücretin %60 zamlısı </a:t>
            </a:r>
            <a:r>
              <a:rPr lang="tr-TR" sz="2100" b="1" dirty="0" smtClean="0">
                <a:solidFill>
                  <a:prstClr val="black"/>
                </a:solidFill>
                <a:latin typeface="Garamond" panose="02020404030301010803" pitchFamily="18" charset="0"/>
                <a:cs typeface="Times New Roman" panose="02020603050405020304" pitchFamily="18" charset="0"/>
              </a:rPr>
              <a:t>olarak, kar mücadelesinde yapılan fazla çalışmada ise %75 zamlı olarak ödenir.</a:t>
            </a:r>
            <a:endParaRPr lang="tr-TR" sz="2600" b="1" dirty="0">
              <a:solidFill>
                <a:prstClr val="black"/>
              </a:solidFill>
              <a:latin typeface="Garamond" panose="02020404030301010803" pitchFamily="18" charset="0"/>
            </a:endParaRPr>
          </a:p>
        </p:txBody>
      </p:sp>
    </p:spTree>
    <p:extLst>
      <p:ext uri="{BB962C8B-B14F-4D97-AF65-F5344CB8AC3E}">
        <p14:creationId xmlns:p14="http://schemas.microsoft.com/office/powerpoint/2010/main" val="1784647172"/>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10055" y="491613"/>
            <a:ext cx="7833946" cy="737420"/>
          </a:xfrm>
        </p:spPr>
        <p:txBody>
          <a:bodyPr>
            <a:noAutofit/>
          </a:bodyPr>
          <a:lstStyle/>
          <a:p>
            <a:r>
              <a:rPr lang="tr-TR" sz="3600" b="1" dirty="0">
                <a:solidFill>
                  <a:prstClr val="white"/>
                </a:solidFill>
                <a:latin typeface="Garamond" panose="02020404030301010803" pitchFamily="18" charset="0"/>
                <a:cs typeface="Times New Roman" panose="02020603050405020304" pitchFamily="18" charset="0"/>
              </a:rPr>
              <a:t>Fazla Sürelerle Çalışma ve Ücreti</a:t>
            </a:r>
            <a:endParaRPr lang="tr-TR" sz="2800"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122</a:t>
            </a:fld>
            <a:endParaRPr lang="tr-TR" dirty="0">
              <a:solidFill>
                <a:schemeClr val="bg1"/>
              </a:solidFill>
            </a:endParaRPr>
          </a:p>
        </p:txBody>
      </p:sp>
      <p:sp>
        <p:nvSpPr>
          <p:cNvPr id="3" name="İçerik Yer Tutucusu 2"/>
          <p:cNvSpPr>
            <a:spLocks noGrp="1"/>
          </p:cNvSpPr>
          <p:nvPr>
            <p:ph idx="1"/>
          </p:nvPr>
        </p:nvSpPr>
        <p:spPr>
          <a:xfrm>
            <a:off x="378069" y="1366684"/>
            <a:ext cx="8490628" cy="4989669"/>
          </a:xfrm>
        </p:spPr>
        <p:txBody>
          <a:bodyPr>
            <a:normAutofit/>
          </a:bodyPr>
          <a:lstStyle/>
          <a:p>
            <a:pPr marL="0" lvl="0" indent="0" algn="just" defTabSz="685800">
              <a:lnSpc>
                <a:spcPct val="114000"/>
              </a:lnSpc>
              <a:spcBef>
                <a:spcPts val="600"/>
              </a:spcBef>
              <a:buNone/>
            </a:pPr>
            <a:r>
              <a:rPr lang="tr-TR" sz="2400" dirty="0">
                <a:solidFill>
                  <a:prstClr val="black"/>
                </a:solidFill>
                <a:latin typeface="Garamond" panose="02020404030301010803" pitchFamily="18" charset="0"/>
                <a:cs typeface="Times New Roman" panose="02020603050405020304" pitchFamily="18" charset="0"/>
              </a:rPr>
              <a:t>Haftalık çalışma süresinin sözleşmelerle 45 saatin altında belirlendiği durumlarda uygulanan ortalama haftalık çalışma süresini aşan ve 45  saate kadar yapılan çalışmalar </a:t>
            </a:r>
            <a:r>
              <a:rPr lang="tr-TR" sz="2400" b="1" dirty="0">
                <a:solidFill>
                  <a:prstClr val="black"/>
                </a:solidFill>
                <a:latin typeface="Garamond" panose="02020404030301010803" pitchFamily="18" charset="0"/>
                <a:cs typeface="Times New Roman" panose="02020603050405020304" pitchFamily="18" charset="0"/>
              </a:rPr>
              <a:t>fazla sürelerle çalışmalardır.</a:t>
            </a:r>
          </a:p>
          <a:p>
            <a:pPr marL="0" lvl="0" indent="0" algn="just" defTabSz="685800">
              <a:lnSpc>
                <a:spcPct val="114000"/>
              </a:lnSpc>
              <a:spcBef>
                <a:spcPts val="600"/>
              </a:spcBef>
              <a:buNone/>
            </a:pPr>
            <a:r>
              <a:rPr lang="tr-TR" sz="2400" dirty="0">
                <a:solidFill>
                  <a:prstClr val="black"/>
                </a:solidFill>
                <a:latin typeface="Garamond" panose="02020404030301010803" pitchFamily="18" charset="0"/>
                <a:cs typeface="Times New Roman" panose="02020603050405020304" pitchFamily="18" charset="0"/>
              </a:rPr>
              <a:t>Fazla sürelerle çalışmalarda, her 1 saat fazla çalışma için verilecek ücret normal çalışma ücretinin saat başına düşen miktarının </a:t>
            </a:r>
            <a:r>
              <a:rPr lang="tr-TR" sz="2400" b="1" dirty="0">
                <a:solidFill>
                  <a:prstClr val="black"/>
                </a:solidFill>
                <a:latin typeface="Garamond" panose="02020404030301010803" pitchFamily="18" charset="0"/>
                <a:cs typeface="Times New Roman" panose="02020603050405020304" pitchFamily="18" charset="0"/>
              </a:rPr>
              <a:t>%25 </a:t>
            </a:r>
            <a:r>
              <a:rPr lang="tr-TR" sz="2400" dirty="0">
                <a:solidFill>
                  <a:prstClr val="black"/>
                </a:solidFill>
                <a:latin typeface="Garamond" panose="02020404030301010803" pitchFamily="18" charset="0"/>
                <a:cs typeface="Times New Roman" panose="02020603050405020304" pitchFamily="18" charset="0"/>
              </a:rPr>
              <a:t>yükseltilmesiyle ödenir. </a:t>
            </a:r>
          </a:p>
          <a:p>
            <a:pPr marL="0" lvl="0" indent="0" algn="just" defTabSz="685800">
              <a:lnSpc>
                <a:spcPct val="114000"/>
              </a:lnSpc>
              <a:spcBef>
                <a:spcPts val="600"/>
              </a:spcBef>
              <a:buNone/>
            </a:pPr>
            <a:r>
              <a:rPr lang="tr-TR" sz="2400" b="1" dirty="0">
                <a:solidFill>
                  <a:prstClr val="black"/>
                </a:solidFill>
                <a:latin typeface="Garamond" panose="02020404030301010803" pitchFamily="18" charset="0"/>
                <a:cs typeface="Times New Roman" panose="02020603050405020304" pitchFamily="18" charset="0"/>
              </a:rPr>
              <a:t>**Fazla çalışma veya fazla sürelerle çalışma sürelerinin hesabında yarım saatten az olan süreler yarım saate, yarım saati aşan süreler ise 1 saate tamamlanarak hesaplanır</a:t>
            </a:r>
            <a:r>
              <a:rPr lang="tr-TR" sz="2400" dirty="0">
                <a:solidFill>
                  <a:prstClr val="black"/>
                </a:solidFill>
                <a:latin typeface="Garamond" panose="02020404030301010803" pitchFamily="18" charset="0"/>
                <a:cs typeface="Times New Roman" panose="02020603050405020304" pitchFamily="18" charset="0"/>
              </a:rPr>
              <a:t>. </a:t>
            </a:r>
          </a:p>
        </p:txBody>
      </p:sp>
    </p:spTree>
    <p:extLst>
      <p:ext uri="{BB962C8B-B14F-4D97-AF65-F5344CB8AC3E}">
        <p14:creationId xmlns:p14="http://schemas.microsoft.com/office/powerpoint/2010/main" val="4040353376"/>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10055" y="491613"/>
            <a:ext cx="7833946" cy="737420"/>
          </a:xfrm>
        </p:spPr>
        <p:txBody>
          <a:bodyPr>
            <a:noAutofit/>
          </a:bodyPr>
          <a:lstStyle/>
          <a:p>
            <a:r>
              <a:rPr lang="tr-TR" sz="3600" b="1" dirty="0">
                <a:solidFill>
                  <a:prstClr val="white"/>
                </a:solidFill>
                <a:latin typeface="Garamond" panose="02020404030301010803" pitchFamily="18" charset="0"/>
                <a:cs typeface="Times New Roman" panose="02020603050405020304" pitchFamily="18" charset="0"/>
              </a:rPr>
              <a:t>Yasal Çalışma Sınırlarının Aşılması</a:t>
            </a:r>
            <a:endParaRPr lang="tr-TR" sz="2800"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123</a:t>
            </a:fld>
            <a:endParaRPr lang="tr-TR" dirty="0">
              <a:solidFill>
                <a:schemeClr val="bg1"/>
              </a:solidFill>
            </a:endParaRPr>
          </a:p>
        </p:txBody>
      </p:sp>
      <p:sp>
        <p:nvSpPr>
          <p:cNvPr id="3" name="İçerik Yer Tutucusu 2"/>
          <p:cNvSpPr>
            <a:spLocks noGrp="1"/>
          </p:cNvSpPr>
          <p:nvPr>
            <p:ph idx="1"/>
          </p:nvPr>
        </p:nvSpPr>
        <p:spPr>
          <a:xfrm>
            <a:off x="378069" y="1366684"/>
            <a:ext cx="8490628" cy="4989669"/>
          </a:xfrm>
        </p:spPr>
        <p:txBody>
          <a:bodyPr>
            <a:normAutofit lnSpcReduction="10000"/>
          </a:bodyPr>
          <a:lstStyle/>
          <a:p>
            <a:pPr marL="0" lvl="0" indent="0" algn="just" defTabSz="685800">
              <a:lnSpc>
                <a:spcPct val="114000"/>
              </a:lnSpc>
              <a:spcBef>
                <a:spcPts val="600"/>
              </a:spcBef>
              <a:buNone/>
            </a:pPr>
            <a:r>
              <a:rPr lang="tr-TR" sz="2400" dirty="0">
                <a:solidFill>
                  <a:prstClr val="black"/>
                </a:solidFill>
                <a:latin typeface="Garamond" panose="02020404030301010803" pitchFamily="18" charset="0"/>
              </a:rPr>
              <a:t>İş mevzuatında getirilen düzenleme uyarınca;</a:t>
            </a:r>
          </a:p>
          <a:p>
            <a:pPr marL="171450" lvl="0" indent="-171450" algn="just" defTabSz="685800">
              <a:lnSpc>
                <a:spcPct val="114000"/>
              </a:lnSpc>
              <a:spcBef>
                <a:spcPts val="600"/>
              </a:spcBef>
              <a:buFont typeface="Wingdings" panose="05000000000000000000" pitchFamily="2" charset="2"/>
              <a:buChar char="Ø"/>
            </a:pPr>
            <a:r>
              <a:rPr lang="tr-TR" sz="2400" dirty="0">
                <a:solidFill>
                  <a:prstClr val="black"/>
                </a:solidFill>
                <a:latin typeface="Garamond" panose="02020404030301010803" pitchFamily="18" charset="0"/>
              </a:rPr>
              <a:t>Günlük çalışma süresi 11 saati aşamaz.</a:t>
            </a:r>
          </a:p>
          <a:p>
            <a:pPr marL="171450" lvl="0" indent="-171450" algn="just" defTabSz="685800">
              <a:lnSpc>
                <a:spcPct val="114000"/>
              </a:lnSpc>
              <a:spcBef>
                <a:spcPts val="600"/>
              </a:spcBef>
              <a:buFont typeface="Wingdings" panose="05000000000000000000" pitchFamily="2" charset="2"/>
              <a:buChar char="Ø"/>
            </a:pPr>
            <a:r>
              <a:rPr lang="tr-TR" sz="2400" dirty="0">
                <a:solidFill>
                  <a:prstClr val="black"/>
                </a:solidFill>
                <a:latin typeface="Garamond" panose="02020404030301010803" pitchFamily="18" charset="0"/>
              </a:rPr>
              <a:t>Haftalık çalışma süresi 45 saattir. </a:t>
            </a:r>
          </a:p>
          <a:p>
            <a:pPr marL="171450" lvl="0" indent="-171450" algn="just" defTabSz="685800">
              <a:lnSpc>
                <a:spcPct val="114000"/>
              </a:lnSpc>
              <a:spcBef>
                <a:spcPts val="600"/>
              </a:spcBef>
              <a:buFont typeface="Wingdings" panose="05000000000000000000" pitchFamily="2" charset="2"/>
              <a:buChar char="Ø"/>
            </a:pPr>
            <a:r>
              <a:rPr lang="tr-TR" sz="2400" dirty="0">
                <a:solidFill>
                  <a:prstClr val="black"/>
                </a:solidFill>
                <a:latin typeface="Garamond" panose="02020404030301010803" pitchFamily="18" charset="0"/>
                <a:cs typeface="Times New Roman" panose="02020603050405020304" pitchFamily="18" charset="0"/>
              </a:rPr>
              <a:t>Turizm, özel güvenlik ve sağlık hizmeti yürütülen işler dışında gece çalışması 7,5 saati geçemez. </a:t>
            </a:r>
          </a:p>
          <a:p>
            <a:pPr marL="0" lvl="0" indent="0" algn="just" defTabSz="685800">
              <a:lnSpc>
                <a:spcPct val="114000"/>
              </a:lnSpc>
              <a:spcBef>
                <a:spcPts val="600"/>
              </a:spcBef>
              <a:buNone/>
            </a:pPr>
            <a:r>
              <a:rPr lang="tr-TR" sz="2400" dirty="0">
                <a:solidFill>
                  <a:prstClr val="black"/>
                </a:solidFill>
                <a:latin typeface="Garamond" panose="02020404030301010803" pitchFamily="18" charset="0"/>
                <a:cs typeface="Times New Roman" panose="02020603050405020304" pitchFamily="18" charset="0"/>
              </a:rPr>
              <a:t>Bu düzenlemelerin hepsi bir bütün olarak değerlendirildiğinde; her ne kadar bir işyerinde haftalık çalışma süresi </a:t>
            </a:r>
            <a:r>
              <a:rPr lang="tr-TR" sz="2400" u="sng" dirty="0">
                <a:solidFill>
                  <a:prstClr val="black"/>
                </a:solidFill>
                <a:latin typeface="Garamond" panose="02020404030301010803" pitchFamily="18" charset="0"/>
                <a:cs typeface="Times New Roman" panose="02020603050405020304" pitchFamily="18" charset="0"/>
              </a:rPr>
              <a:t>45 saati aşmasa dahi</a:t>
            </a:r>
            <a:r>
              <a:rPr lang="tr-TR" sz="2400" dirty="0">
                <a:solidFill>
                  <a:prstClr val="black"/>
                </a:solidFill>
                <a:latin typeface="Garamond" panose="02020404030301010803" pitchFamily="18" charset="0"/>
                <a:cs typeface="Times New Roman" panose="02020603050405020304" pitchFamily="18" charset="0"/>
              </a:rPr>
              <a:t> şayet </a:t>
            </a:r>
            <a:r>
              <a:rPr lang="tr-TR" sz="2400" b="1" dirty="0">
                <a:solidFill>
                  <a:prstClr val="black"/>
                </a:solidFill>
                <a:latin typeface="Garamond" panose="02020404030301010803" pitchFamily="18" charset="0"/>
                <a:cs typeface="Times New Roman" panose="02020603050405020304" pitchFamily="18" charset="0"/>
              </a:rPr>
              <a:t>günlük</a:t>
            </a:r>
            <a:r>
              <a:rPr lang="tr-TR" sz="2400" dirty="0">
                <a:solidFill>
                  <a:prstClr val="black"/>
                </a:solidFill>
                <a:latin typeface="Garamond" panose="02020404030301010803" pitchFamily="18" charset="0"/>
                <a:cs typeface="Times New Roman" panose="02020603050405020304" pitchFamily="18" charset="0"/>
              </a:rPr>
              <a:t> çalışma süresi </a:t>
            </a:r>
            <a:r>
              <a:rPr lang="tr-TR" sz="2400" b="1" dirty="0">
                <a:solidFill>
                  <a:prstClr val="black"/>
                </a:solidFill>
                <a:latin typeface="Garamond" panose="02020404030301010803" pitchFamily="18" charset="0"/>
                <a:cs typeface="Times New Roman" panose="02020603050405020304" pitchFamily="18" charset="0"/>
              </a:rPr>
              <a:t>11 saati </a:t>
            </a:r>
            <a:r>
              <a:rPr lang="tr-TR" sz="2400" dirty="0">
                <a:solidFill>
                  <a:prstClr val="black"/>
                </a:solidFill>
                <a:latin typeface="Garamond" panose="02020404030301010803" pitchFamily="18" charset="0"/>
                <a:cs typeface="Times New Roman" panose="02020603050405020304" pitchFamily="18" charset="0"/>
              </a:rPr>
              <a:t>aşıyorsa ve/veya </a:t>
            </a:r>
            <a:r>
              <a:rPr lang="tr-TR" sz="2400" b="1" dirty="0">
                <a:solidFill>
                  <a:prstClr val="black"/>
                </a:solidFill>
                <a:latin typeface="Garamond" panose="02020404030301010803" pitchFamily="18" charset="0"/>
                <a:cs typeface="Times New Roman" panose="02020603050405020304" pitchFamily="18" charset="0"/>
              </a:rPr>
              <a:t>gece</a:t>
            </a:r>
            <a:r>
              <a:rPr lang="tr-TR" sz="2400" dirty="0">
                <a:solidFill>
                  <a:prstClr val="black"/>
                </a:solidFill>
                <a:latin typeface="Garamond" panose="02020404030301010803" pitchFamily="18" charset="0"/>
                <a:cs typeface="Times New Roman" panose="02020603050405020304" pitchFamily="18" charset="0"/>
              </a:rPr>
              <a:t> çalışması </a:t>
            </a:r>
            <a:r>
              <a:rPr lang="tr-TR" sz="2400" b="1" dirty="0">
                <a:solidFill>
                  <a:prstClr val="black"/>
                </a:solidFill>
                <a:latin typeface="Garamond" panose="02020404030301010803" pitchFamily="18" charset="0"/>
                <a:cs typeface="Times New Roman" panose="02020603050405020304" pitchFamily="18" charset="0"/>
              </a:rPr>
              <a:t>7,5</a:t>
            </a:r>
            <a:r>
              <a:rPr lang="tr-TR" sz="2400" dirty="0">
                <a:solidFill>
                  <a:prstClr val="black"/>
                </a:solidFill>
                <a:latin typeface="Garamond" panose="02020404030301010803" pitchFamily="18" charset="0"/>
                <a:cs typeface="Times New Roman" panose="02020603050405020304" pitchFamily="18" charset="0"/>
              </a:rPr>
              <a:t> saati </a:t>
            </a:r>
            <a:r>
              <a:rPr lang="tr-TR" sz="2400" b="1" dirty="0">
                <a:solidFill>
                  <a:prstClr val="black"/>
                </a:solidFill>
                <a:latin typeface="Garamond" panose="02020404030301010803" pitchFamily="18" charset="0"/>
                <a:cs typeface="Times New Roman" panose="02020603050405020304" pitchFamily="18" charset="0"/>
              </a:rPr>
              <a:t>geçiyorsa</a:t>
            </a:r>
            <a:r>
              <a:rPr lang="tr-TR" sz="2400" dirty="0">
                <a:solidFill>
                  <a:prstClr val="black"/>
                </a:solidFill>
                <a:latin typeface="Garamond" panose="02020404030301010803" pitchFamily="18" charset="0"/>
                <a:cs typeface="Times New Roman" panose="02020603050405020304" pitchFamily="18" charset="0"/>
              </a:rPr>
              <a:t> bu süreleri aşan kısım için işçiye </a:t>
            </a:r>
            <a:r>
              <a:rPr lang="tr-TR" sz="2400" b="1" dirty="0">
                <a:solidFill>
                  <a:prstClr val="black"/>
                </a:solidFill>
                <a:latin typeface="Garamond" panose="02020404030301010803" pitchFamily="18" charset="0"/>
                <a:cs typeface="Times New Roman" panose="02020603050405020304" pitchFamily="18" charset="0"/>
              </a:rPr>
              <a:t>fazla çalışma ücreti ödenmesi</a:t>
            </a:r>
            <a:r>
              <a:rPr lang="tr-TR" sz="2400" dirty="0">
                <a:solidFill>
                  <a:prstClr val="black"/>
                </a:solidFill>
                <a:latin typeface="Garamond" panose="02020404030301010803" pitchFamily="18" charset="0"/>
                <a:cs typeface="Times New Roman" panose="02020603050405020304" pitchFamily="18" charset="0"/>
              </a:rPr>
              <a:t> gerekmektedir. </a:t>
            </a:r>
          </a:p>
          <a:p>
            <a:pPr marL="0" lvl="0" indent="0" algn="just" defTabSz="685800">
              <a:lnSpc>
                <a:spcPct val="114000"/>
              </a:lnSpc>
              <a:spcBef>
                <a:spcPts val="600"/>
              </a:spcBef>
              <a:buNone/>
            </a:pPr>
            <a:r>
              <a:rPr lang="tr-TR" sz="2400" dirty="0">
                <a:solidFill>
                  <a:prstClr val="black"/>
                </a:solidFill>
                <a:latin typeface="Garamond" panose="02020404030301010803" pitchFamily="18" charset="0"/>
                <a:cs typeface="Times New Roman" panose="02020603050405020304" pitchFamily="18" charset="0"/>
              </a:rPr>
              <a:t> </a:t>
            </a:r>
          </a:p>
          <a:p>
            <a:pPr marL="0" lvl="0" indent="0" algn="just" defTabSz="685800">
              <a:lnSpc>
                <a:spcPct val="114000"/>
              </a:lnSpc>
              <a:spcBef>
                <a:spcPts val="600"/>
              </a:spcBef>
              <a:buNone/>
            </a:pPr>
            <a:endParaRPr lang="tr-TR" sz="2400" dirty="0">
              <a:solidFill>
                <a:prstClr val="black"/>
              </a:solidFill>
              <a:latin typeface="Garamond" panose="02020404030301010803" pitchFamily="18" charset="0"/>
              <a:cs typeface="Times New Roman" panose="02020603050405020304" pitchFamily="18" charset="0"/>
            </a:endParaRPr>
          </a:p>
        </p:txBody>
      </p:sp>
    </p:spTree>
    <p:extLst>
      <p:ext uri="{BB962C8B-B14F-4D97-AF65-F5344CB8AC3E}">
        <p14:creationId xmlns:p14="http://schemas.microsoft.com/office/powerpoint/2010/main" val="320851868"/>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10055" y="491613"/>
            <a:ext cx="7833946" cy="737420"/>
          </a:xfrm>
        </p:spPr>
        <p:txBody>
          <a:bodyPr>
            <a:noAutofit/>
          </a:bodyPr>
          <a:lstStyle/>
          <a:p>
            <a:r>
              <a:rPr lang="tr-TR" sz="3600" b="1" dirty="0">
                <a:solidFill>
                  <a:prstClr val="white"/>
                </a:solidFill>
                <a:latin typeface="Garamond" panose="02020404030301010803" pitchFamily="18" charset="0"/>
                <a:cs typeface="Times New Roman" panose="02020603050405020304" pitchFamily="18" charset="0"/>
              </a:rPr>
              <a:t>Serbest Zaman</a:t>
            </a:r>
            <a:endParaRPr lang="tr-TR" sz="2800"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124</a:t>
            </a:fld>
            <a:endParaRPr lang="tr-TR" dirty="0">
              <a:solidFill>
                <a:schemeClr val="bg1"/>
              </a:solidFill>
            </a:endParaRPr>
          </a:p>
        </p:txBody>
      </p:sp>
      <p:sp>
        <p:nvSpPr>
          <p:cNvPr id="3" name="İçerik Yer Tutucusu 2"/>
          <p:cNvSpPr>
            <a:spLocks noGrp="1"/>
          </p:cNvSpPr>
          <p:nvPr>
            <p:ph idx="1"/>
          </p:nvPr>
        </p:nvSpPr>
        <p:spPr>
          <a:xfrm>
            <a:off x="378069" y="1366684"/>
            <a:ext cx="8490628" cy="4989669"/>
          </a:xfrm>
        </p:spPr>
        <p:txBody>
          <a:bodyPr>
            <a:normAutofit fontScale="92500" lnSpcReduction="20000"/>
          </a:bodyPr>
          <a:lstStyle/>
          <a:p>
            <a:pPr marL="0" lvl="0" indent="0" algn="just" defTabSz="685800">
              <a:lnSpc>
                <a:spcPct val="110000"/>
              </a:lnSpc>
              <a:spcBef>
                <a:spcPts val="600"/>
              </a:spcBef>
              <a:buNone/>
            </a:pPr>
            <a:r>
              <a:rPr lang="tr-TR" sz="1900" dirty="0">
                <a:solidFill>
                  <a:prstClr val="black"/>
                </a:solidFill>
                <a:latin typeface="Garamond" panose="02020404030301010803" pitchFamily="18" charset="0"/>
                <a:cs typeface="Times New Roman" panose="02020603050405020304" pitchFamily="18" charset="0"/>
              </a:rPr>
              <a:t>Fazla çalışma veya fazla sürelerle çalışma yapan </a:t>
            </a:r>
            <a:r>
              <a:rPr lang="tr-TR" sz="1900" b="1" dirty="0">
                <a:solidFill>
                  <a:prstClr val="black"/>
                </a:solidFill>
                <a:latin typeface="Garamond" panose="02020404030301010803" pitchFamily="18" charset="0"/>
                <a:cs typeface="Times New Roman" panose="02020603050405020304" pitchFamily="18" charset="0"/>
              </a:rPr>
              <a:t>işçi isterse</a:t>
            </a:r>
            <a:r>
              <a:rPr lang="tr-TR" sz="1900" dirty="0">
                <a:solidFill>
                  <a:prstClr val="black"/>
                </a:solidFill>
                <a:latin typeface="Garamond" panose="02020404030301010803" pitchFamily="18" charset="0"/>
                <a:cs typeface="Times New Roman" panose="02020603050405020304" pitchFamily="18" charset="0"/>
              </a:rPr>
              <a:t>, bu çalışmalar karşılığı zamlı ücret yerine </a:t>
            </a:r>
            <a:r>
              <a:rPr lang="tr-TR" sz="1900" b="1" dirty="0">
                <a:solidFill>
                  <a:prstClr val="black"/>
                </a:solidFill>
                <a:latin typeface="Garamond" panose="02020404030301010803" pitchFamily="18" charset="0"/>
                <a:cs typeface="Times New Roman" panose="02020603050405020304" pitchFamily="18" charset="0"/>
              </a:rPr>
              <a:t>serbest zaman kullanabilir</a:t>
            </a:r>
            <a:r>
              <a:rPr lang="tr-TR" sz="1900" dirty="0">
                <a:solidFill>
                  <a:prstClr val="black"/>
                </a:solidFill>
                <a:latin typeface="Garamond" panose="02020404030301010803" pitchFamily="18" charset="0"/>
                <a:cs typeface="Times New Roman" panose="02020603050405020304" pitchFamily="18" charset="0"/>
              </a:rPr>
              <a:t>. Şöyle ki,</a:t>
            </a:r>
          </a:p>
          <a:p>
            <a:pPr marL="171450" lvl="0" indent="-171450" algn="just" defTabSz="685800">
              <a:lnSpc>
                <a:spcPct val="110000"/>
              </a:lnSpc>
              <a:spcBef>
                <a:spcPts val="600"/>
              </a:spcBef>
            </a:pPr>
            <a:r>
              <a:rPr lang="tr-TR" sz="1900" dirty="0">
                <a:solidFill>
                  <a:prstClr val="black"/>
                </a:solidFill>
                <a:latin typeface="Garamond" panose="02020404030301010803" pitchFamily="18" charset="0"/>
                <a:cs typeface="Times New Roman" panose="02020603050405020304" pitchFamily="18" charset="0"/>
              </a:rPr>
              <a:t>1 saatlik fazla çalışma karşılığında </a:t>
            </a:r>
            <a:r>
              <a:rPr lang="tr-TR" sz="1900" b="1" dirty="0">
                <a:solidFill>
                  <a:prstClr val="black"/>
                </a:solidFill>
                <a:latin typeface="Garamond" panose="02020404030301010803" pitchFamily="18" charset="0"/>
                <a:cs typeface="Times New Roman" panose="02020603050405020304" pitchFamily="18" charset="0"/>
              </a:rPr>
              <a:t>1 saat 30 dakikayı</a:t>
            </a:r>
            <a:r>
              <a:rPr lang="tr-TR" sz="1900" dirty="0">
                <a:solidFill>
                  <a:prstClr val="black"/>
                </a:solidFill>
                <a:latin typeface="Garamond" panose="02020404030301010803" pitchFamily="18" charset="0"/>
                <a:cs typeface="Times New Roman" panose="02020603050405020304" pitchFamily="18" charset="0"/>
              </a:rPr>
              <a:t>,</a:t>
            </a:r>
          </a:p>
          <a:p>
            <a:pPr marL="171450" lvl="0" indent="-171450" algn="just" defTabSz="685800">
              <a:lnSpc>
                <a:spcPct val="110000"/>
              </a:lnSpc>
              <a:spcBef>
                <a:spcPts val="600"/>
              </a:spcBef>
            </a:pPr>
            <a:r>
              <a:rPr lang="tr-TR" sz="1900" dirty="0">
                <a:solidFill>
                  <a:prstClr val="black"/>
                </a:solidFill>
                <a:latin typeface="Garamond" panose="02020404030301010803" pitchFamily="18" charset="0"/>
                <a:cs typeface="Times New Roman" panose="02020603050405020304" pitchFamily="18" charset="0"/>
              </a:rPr>
              <a:t>1 saatlik fazla sürelerle çalışma karşılığında </a:t>
            </a:r>
            <a:r>
              <a:rPr lang="tr-TR" sz="1900" b="1" dirty="0">
                <a:solidFill>
                  <a:prstClr val="black"/>
                </a:solidFill>
                <a:latin typeface="Garamond" panose="02020404030301010803" pitchFamily="18" charset="0"/>
                <a:cs typeface="Times New Roman" panose="02020603050405020304" pitchFamily="18" charset="0"/>
              </a:rPr>
              <a:t>1 saat 15 dakikayı,</a:t>
            </a:r>
          </a:p>
          <a:p>
            <a:pPr marL="0" lvl="0" indent="0" algn="just" defTabSz="685800">
              <a:lnSpc>
                <a:spcPct val="110000"/>
              </a:lnSpc>
              <a:spcBef>
                <a:spcPts val="600"/>
              </a:spcBef>
              <a:buNone/>
            </a:pPr>
            <a:r>
              <a:rPr lang="tr-TR" sz="1900" dirty="0">
                <a:solidFill>
                  <a:prstClr val="black"/>
                </a:solidFill>
                <a:latin typeface="Garamond" panose="02020404030301010803" pitchFamily="18" charset="0"/>
                <a:cs typeface="Times New Roman" panose="02020603050405020304" pitchFamily="18" charset="0"/>
              </a:rPr>
              <a:t> serbest zaman olarak kullanabilir. </a:t>
            </a:r>
          </a:p>
          <a:p>
            <a:pPr marL="0" lvl="0" indent="0" algn="just" defTabSz="685800">
              <a:lnSpc>
                <a:spcPct val="110000"/>
              </a:lnSpc>
              <a:spcBef>
                <a:spcPts val="600"/>
              </a:spcBef>
              <a:buNone/>
            </a:pPr>
            <a:r>
              <a:rPr lang="tr-TR" sz="1900" dirty="0">
                <a:solidFill>
                  <a:prstClr val="black"/>
                </a:solidFill>
                <a:latin typeface="Garamond" panose="02020404030301010803" pitchFamily="18" charset="0"/>
                <a:cs typeface="Times New Roman" panose="02020603050405020304" pitchFamily="18" charset="0"/>
              </a:rPr>
              <a:t>İşçi hak ettiği serbest zamanı </a:t>
            </a:r>
            <a:r>
              <a:rPr lang="tr-TR" sz="1900" b="1" dirty="0">
                <a:solidFill>
                  <a:prstClr val="black"/>
                </a:solidFill>
                <a:latin typeface="Garamond" panose="02020404030301010803" pitchFamily="18" charset="0"/>
                <a:cs typeface="Times New Roman" panose="02020603050405020304" pitchFamily="18" charset="0"/>
              </a:rPr>
              <a:t>6 ay</a:t>
            </a:r>
            <a:r>
              <a:rPr lang="tr-TR" sz="1900" dirty="0">
                <a:solidFill>
                  <a:prstClr val="black"/>
                </a:solidFill>
                <a:latin typeface="Garamond" panose="02020404030301010803" pitchFamily="18" charset="0"/>
                <a:cs typeface="Times New Roman" panose="02020603050405020304" pitchFamily="18" charset="0"/>
              </a:rPr>
              <a:t> zarfında, </a:t>
            </a:r>
            <a:r>
              <a:rPr lang="tr-TR" sz="1900" b="1" dirty="0">
                <a:solidFill>
                  <a:prstClr val="black"/>
                </a:solidFill>
                <a:latin typeface="Garamond" panose="02020404030301010803" pitchFamily="18" charset="0"/>
                <a:cs typeface="Times New Roman" panose="02020603050405020304" pitchFamily="18" charset="0"/>
              </a:rPr>
              <a:t>işverene önceden yazılı olarak bildirmesi koşuluyla ve işverenin belirlediği tarihten itibaren,</a:t>
            </a:r>
            <a:r>
              <a:rPr lang="tr-TR" sz="1900" b="1" i="1" dirty="0">
                <a:solidFill>
                  <a:prstClr val="black"/>
                </a:solidFill>
                <a:latin typeface="Garamond" panose="02020404030301010803" pitchFamily="18" charset="0"/>
                <a:cs typeface="Times New Roman" panose="02020603050405020304" pitchFamily="18" charset="0"/>
              </a:rPr>
              <a:t> </a:t>
            </a:r>
            <a:r>
              <a:rPr lang="tr-TR" sz="1900" dirty="0">
                <a:solidFill>
                  <a:prstClr val="black"/>
                </a:solidFill>
                <a:latin typeface="Garamond" panose="02020404030301010803" pitchFamily="18" charset="0"/>
                <a:cs typeface="Times New Roman" panose="02020603050405020304" pitchFamily="18" charset="0"/>
              </a:rPr>
              <a:t>çalışma süreleri içinde (</a:t>
            </a:r>
            <a:r>
              <a:rPr lang="tr-TR" sz="1900" b="1" dirty="0">
                <a:solidFill>
                  <a:prstClr val="black"/>
                </a:solidFill>
                <a:latin typeface="Garamond" panose="02020404030301010803" pitchFamily="18" charset="0"/>
                <a:cs typeface="Times New Roman" panose="02020603050405020304" pitchFamily="18" charset="0"/>
              </a:rPr>
              <a:t>aralıksız</a:t>
            </a:r>
            <a:r>
              <a:rPr lang="tr-TR" sz="1900" dirty="0">
                <a:solidFill>
                  <a:prstClr val="black"/>
                </a:solidFill>
                <a:latin typeface="Garamond" panose="02020404030301010803" pitchFamily="18" charset="0"/>
                <a:cs typeface="Times New Roman" panose="02020603050405020304" pitchFamily="18" charset="0"/>
              </a:rPr>
              <a:t>) ve ücretinde bir kesinti olmadan kullanır. </a:t>
            </a:r>
          </a:p>
          <a:p>
            <a:pPr marL="0" lvl="0" indent="0" algn="just" defTabSz="685800">
              <a:lnSpc>
                <a:spcPct val="110000"/>
              </a:lnSpc>
              <a:spcBef>
                <a:spcPts val="600"/>
              </a:spcBef>
              <a:buNone/>
            </a:pPr>
            <a:r>
              <a:rPr lang="tr-TR" sz="1900" b="1" dirty="0">
                <a:solidFill>
                  <a:prstClr val="black"/>
                </a:solidFill>
                <a:latin typeface="Garamond" panose="02020404030301010803" pitchFamily="18" charset="0"/>
                <a:cs typeface="Times New Roman" panose="02020603050405020304" pitchFamily="18" charset="0"/>
              </a:rPr>
              <a:t>Tatil ve izin günlerinde serbest zaman kullandırılamaz</a:t>
            </a:r>
            <a:r>
              <a:rPr lang="tr-TR" sz="1900" dirty="0">
                <a:solidFill>
                  <a:prstClr val="black"/>
                </a:solidFill>
                <a:latin typeface="Garamond" panose="02020404030301010803" pitchFamily="18" charset="0"/>
                <a:cs typeface="Times New Roman" panose="02020603050405020304" pitchFamily="18" charset="0"/>
              </a:rPr>
              <a:t>. </a:t>
            </a:r>
          </a:p>
          <a:p>
            <a:pPr marL="0" lvl="0" indent="0" algn="just" defTabSz="685800">
              <a:lnSpc>
                <a:spcPct val="110000"/>
              </a:lnSpc>
              <a:spcBef>
                <a:spcPts val="600"/>
              </a:spcBef>
              <a:buNone/>
            </a:pPr>
            <a:r>
              <a:rPr lang="tr-TR" sz="1900" dirty="0">
                <a:solidFill>
                  <a:prstClr val="black"/>
                </a:solidFill>
                <a:latin typeface="Garamond" panose="02020404030301010803" pitchFamily="18" charset="0"/>
                <a:cs typeface="Times New Roman" panose="02020603050405020304" pitchFamily="18" charset="0"/>
              </a:rPr>
              <a:t>İş sözleşmesi veya toplu iş sözleşmesi ile işçinin </a:t>
            </a:r>
            <a:r>
              <a:rPr lang="tr-TR" sz="1900" b="1" dirty="0">
                <a:solidFill>
                  <a:schemeClr val="accent1">
                    <a:lumMod val="75000"/>
                  </a:schemeClr>
                </a:solidFill>
                <a:latin typeface="Garamond" panose="02020404030301010803" pitchFamily="18" charset="0"/>
                <a:cs typeface="Times New Roman" panose="02020603050405020304" pitchFamily="18" charset="0"/>
              </a:rPr>
              <a:t>rızasını önceden alarak </a:t>
            </a:r>
            <a:r>
              <a:rPr lang="tr-TR" sz="1900" dirty="0">
                <a:solidFill>
                  <a:prstClr val="black"/>
                </a:solidFill>
                <a:latin typeface="Garamond" panose="02020404030301010803" pitchFamily="18" charset="0"/>
                <a:cs typeface="Times New Roman" panose="02020603050405020304" pitchFamily="18" charset="0"/>
              </a:rPr>
              <a:t>fazla çalışmasını serbest zamanla karşılamak </a:t>
            </a:r>
            <a:r>
              <a:rPr lang="tr-TR" sz="1900" b="1" dirty="0">
                <a:solidFill>
                  <a:schemeClr val="accent1">
                    <a:lumMod val="75000"/>
                  </a:schemeClr>
                </a:solidFill>
                <a:latin typeface="Garamond" panose="02020404030301010803" pitchFamily="18" charset="0"/>
                <a:cs typeface="Times New Roman" panose="02020603050405020304" pitchFamily="18" charset="0"/>
              </a:rPr>
              <a:t>mümkün değildir</a:t>
            </a:r>
            <a:r>
              <a:rPr lang="tr-TR" sz="1900" dirty="0">
                <a:solidFill>
                  <a:prstClr val="black"/>
                </a:solidFill>
                <a:latin typeface="Garamond" panose="02020404030301010803" pitchFamily="18" charset="0"/>
                <a:cs typeface="Times New Roman" panose="02020603050405020304" pitchFamily="18" charset="0"/>
              </a:rPr>
              <a:t>. İşçi serbest zaman kullanma konusundaki yazılı başvurusunu, zamlı ücret tahakkuku yapılmasından önce işverene yapmalıdır.</a:t>
            </a:r>
          </a:p>
          <a:p>
            <a:pPr marL="0" lvl="0" indent="0" algn="just" defTabSz="685800">
              <a:lnSpc>
                <a:spcPct val="110000"/>
              </a:lnSpc>
              <a:spcBef>
                <a:spcPts val="600"/>
              </a:spcBef>
              <a:buNone/>
            </a:pPr>
            <a:r>
              <a:rPr lang="tr-TR" sz="1900" dirty="0">
                <a:solidFill>
                  <a:prstClr val="black"/>
                </a:solidFill>
                <a:latin typeface="Garamond" panose="02020404030301010803" pitchFamily="18" charset="0"/>
                <a:cs typeface="Times New Roman" panose="02020603050405020304" pitchFamily="18" charset="0"/>
              </a:rPr>
              <a:t>Zorunlu ya da olağanüstü fazla çalışma karşılığında işçi serbest zaman uygulaması talep edemez</a:t>
            </a:r>
            <a:r>
              <a:rPr lang="tr-TR" sz="1900" dirty="0" smtClean="0">
                <a:solidFill>
                  <a:prstClr val="black"/>
                </a:solidFill>
                <a:latin typeface="Garamond" panose="02020404030301010803" pitchFamily="18" charset="0"/>
                <a:cs typeface="Times New Roman" panose="02020603050405020304" pitchFamily="18" charset="0"/>
              </a:rPr>
              <a:t>. </a:t>
            </a:r>
          </a:p>
          <a:p>
            <a:pPr marL="0" lvl="0" indent="0" algn="just" defTabSz="685800">
              <a:lnSpc>
                <a:spcPct val="110000"/>
              </a:lnSpc>
              <a:spcBef>
                <a:spcPts val="600"/>
              </a:spcBef>
              <a:buNone/>
            </a:pPr>
            <a:r>
              <a:rPr lang="tr-TR" sz="1900" b="1" dirty="0" smtClean="0">
                <a:solidFill>
                  <a:prstClr val="black"/>
                </a:solidFill>
                <a:latin typeface="Garamond" panose="02020404030301010803" pitchFamily="18" charset="0"/>
                <a:cs typeface="Times New Roman" panose="02020603050405020304" pitchFamily="18" charset="0"/>
              </a:rPr>
              <a:t>***(TİS 11 inci maddede işçi isterse serbest zaman olarak kullanır </a:t>
            </a:r>
            <a:r>
              <a:rPr lang="tr-TR" sz="1900" b="1" dirty="0" smtClean="0">
                <a:solidFill>
                  <a:prstClr val="black"/>
                </a:solidFill>
                <a:latin typeface="Garamond" panose="02020404030301010803" pitchFamily="18" charset="0"/>
                <a:cs typeface="Times New Roman" panose="02020603050405020304" pitchFamily="18" charset="0"/>
              </a:rPr>
              <a:t>şeklinde ibare mevcut)</a:t>
            </a:r>
            <a:endParaRPr lang="tr-TR" sz="1900" b="1" dirty="0">
              <a:solidFill>
                <a:prstClr val="black"/>
              </a:solidFill>
              <a:latin typeface="Garamond" panose="02020404030301010803" pitchFamily="18" charset="0"/>
              <a:cs typeface="Times New Roman" panose="02020603050405020304" pitchFamily="18" charset="0"/>
            </a:endParaRPr>
          </a:p>
          <a:p>
            <a:pPr marL="0" lvl="0" indent="0" algn="just" defTabSz="685800">
              <a:lnSpc>
                <a:spcPct val="114000"/>
              </a:lnSpc>
              <a:spcBef>
                <a:spcPts val="600"/>
              </a:spcBef>
              <a:buNone/>
            </a:pPr>
            <a:endParaRPr lang="tr-TR" sz="2400" dirty="0">
              <a:solidFill>
                <a:prstClr val="black"/>
              </a:solidFill>
              <a:latin typeface="Garamond" panose="02020404030301010803" pitchFamily="18" charset="0"/>
              <a:cs typeface="Times New Roman" panose="02020603050405020304" pitchFamily="18" charset="0"/>
            </a:endParaRPr>
          </a:p>
        </p:txBody>
      </p:sp>
    </p:spTree>
    <p:extLst>
      <p:ext uri="{BB962C8B-B14F-4D97-AF65-F5344CB8AC3E}">
        <p14:creationId xmlns:p14="http://schemas.microsoft.com/office/powerpoint/2010/main" val="3545685762"/>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10055" y="491613"/>
            <a:ext cx="7833946" cy="737420"/>
          </a:xfrm>
        </p:spPr>
        <p:txBody>
          <a:bodyPr>
            <a:noAutofit/>
          </a:bodyPr>
          <a:lstStyle/>
          <a:p>
            <a:r>
              <a:rPr lang="tr-TR" sz="3600" b="1" dirty="0">
                <a:solidFill>
                  <a:prstClr val="white"/>
                </a:solidFill>
                <a:latin typeface="Garamond" panose="02020404030301010803" pitchFamily="18" charset="0"/>
                <a:cs typeface="Times New Roman" panose="02020603050405020304" pitchFamily="18" charset="0"/>
              </a:rPr>
              <a:t>Serbest Zaman</a:t>
            </a:r>
            <a:endParaRPr lang="tr-TR" sz="2800"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125</a:t>
            </a:fld>
            <a:endParaRPr lang="tr-TR" dirty="0">
              <a:solidFill>
                <a:schemeClr val="bg1"/>
              </a:solidFill>
            </a:endParaRPr>
          </a:p>
        </p:txBody>
      </p:sp>
      <p:pic>
        <p:nvPicPr>
          <p:cNvPr id="5" name="İçerik Yer Tutucusu 4"/>
          <p:cNvPicPr>
            <a:picLocks noGrp="1" noChangeAspect="1"/>
          </p:cNvPicPr>
          <p:nvPr>
            <p:ph idx="1"/>
          </p:nvPr>
        </p:nvPicPr>
        <p:blipFill>
          <a:blip r:embed="rId2"/>
          <a:stretch>
            <a:fillRect/>
          </a:stretch>
        </p:blipFill>
        <p:spPr>
          <a:xfrm>
            <a:off x="673043" y="1883270"/>
            <a:ext cx="7901101" cy="3956647"/>
          </a:xfrm>
          <a:prstGeom prst="rect">
            <a:avLst/>
          </a:prstGeom>
        </p:spPr>
      </p:pic>
    </p:spTree>
    <p:extLst>
      <p:ext uri="{BB962C8B-B14F-4D97-AF65-F5344CB8AC3E}">
        <p14:creationId xmlns:p14="http://schemas.microsoft.com/office/powerpoint/2010/main" val="3638637964"/>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10055" y="491613"/>
            <a:ext cx="7833946" cy="737420"/>
          </a:xfrm>
        </p:spPr>
        <p:txBody>
          <a:bodyPr>
            <a:noAutofit/>
          </a:bodyPr>
          <a:lstStyle/>
          <a:p>
            <a:r>
              <a:rPr lang="tr-TR" sz="3500" b="1" dirty="0">
                <a:solidFill>
                  <a:prstClr val="white"/>
                </a:solidFill>
                <a:latin typeface="Garamond" panose="02020404030301010803" pitchFamily="18" charset="0"/>
                <a:cs typeface="Times New Roman" panose="02020603050405020304" pitchFamily="18" charset="0"/>
              </a:rPr>
              <a:t>Fazla Çalışma Yapılamayacak İşler</a:t>
            </a:r>
            <a:endParaRPr lang="tr-TR" sz="2800"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126</a:t>
            </a:fld>
            <a:endParaRPr lang="tr-TR" dirty="0">
              <a:solidFill>
                <a:schemeClr val="bg1"/>
              </a:solidFill>
            </a:endParaRPr>
          </a:p>
        </p:txBody>
      </p:sp>
      <p:sp>
        <p:nvSpPr>
          <p:cNvPr id="3" name="İçerik Yer Tutucusu 2"/>
          <p:cNvSpPr>
            <a:spLocks noGrp="1"/>
          </p:cNvSpPr>
          <p:nvPr>
            <p:ph idx="1"/>
          </p:nvPr>
        </p:nvSpPr>
        <p:spPr/>
        <p:txBody>
          <a:bodyPr/>
          <a:lstStyle/>
          <a:p>
            <a:pPr marL="171450" lvl="0" indent="-171450" algn="just" defTabSz="685800" fontAlgn="t">
              <a:lnSpc>
                <a:spcPct val="114000"/>
              </a:lnSpc>
              <a:spcBef>
                <a:spcPts val="600"/>
              </a:spcBef>
              <a:buFont typeface="Wingdings" panose="05000000000000000000" pitchFamily="2" charset="2"/>
              <a:buChar char="Ø"/>
            </a:pPr>
            <a:r>
              <a:rPr lang="tr-TR" sz="2600" dirty="0">
                <a:solidFill>
                  <a:prstClr val="black"/>
                </a:solidFill>
                <a:latin typeface="Garamond" panose="02020404030301010803" pitchFamily="18" charset="0"/>
                <a:cs typeface="Times New Roman" panose="02020603050405020304" pitchFamily="18" charset="0"/>
              </a:rPr>
              <a:t>Sağlık kuralları bakımından </a:t>
            </a:r>
            <a:r>
              <a:rPr lang="tr-TR" sz="2600" b="1" dirty="0">
                <a:solidFill>
                  <a:prstClr val="black"/>
                </a:solidFill>
                <a:latin typeface="Garamond" panose="02020404030301010803" pitchFamily="18" charset="0"/>
                <a:cs typeface="Times New Roman" panose="02020603050405020304" pitchFamily="18" charset="0"/>
              </a:rPr>
              <a:t>günde ancak 7,5 saat ve daha az çalışılması gereken işlerde</a:t>
            </a:r>
            <a:r>
              <a:rPr lang="tr-TR" sz="2600" dirty="0">
                <a:solidFill>
                  <a:prstClr val="black"/>
                </a:solidFill>
                <a:latin typeface="Garamond" panose="02020404030301010803" pitchFamily="18" charset="0"/>
                <a:cs typeface="Times New Roman" panose="02020603050405020304" pitchFamily="18" charset="0"/>
              </a:rPr>
              <a:t>,</a:t>
            </a:r>
          </a:p>
          <a:p>
            <a:pPr marL="171450" lvl="0" indent="-171450" algn="just" defTabSz="685800" fontAlgn="t">
              <a:lnSpc>
                <a:spcPct val="114000"/>
              </a:lnSpc>
              <a:spcBef>
                <a:spcPts val="600"/>
              </a:spcBef>
              <a:buFont typeface="Wingdings" panose="05000000000000000000" pitchFamily="2" charset="2"/>
              <a:buChar char="Ø"/>
            </a:pPr>
            <a:r>
              <a:rPr lang="tr-TR" sz="2600" b="1" dirty="0">
                <a:solidFill>
                  <a:prstClr val="black"/>
                </a:solidFill>
                <a:latin typeface="Garamond" panose="02020404030301010803" pitchFamily="18" charset="0"/>
                <a:cs typeface="Times New Roman" panose="02020603050405020304" pitchFamily="18" charset="0"/>
              </a:rPr>
              <a:t>Gece sayılan gün döneminde yürütülen işlerde</a:t>
            </a:r>
            <a:r>
              <a:rPr lang="tr-TR" sz="2600" dirty="0">
                <a:solidFill>
                  <a:prstClr val="black"/>
                </a:solidFill>
                <a:latin typeface="Garamond" panose="02020404030301010803" pitchFamily="18" charset="0"/>
                <a:cs typeface="Times New Roman" panose="02020603050405020304" pitchFamily="18" charset="0"/>
              </a:rPr>
              <a:t>,</a:t>
            </a:r>
          </a:p>
          <a:p>
            <a:pPr marL="171450" lvl="0" indent="-171450" algn="just" defTabSz="685800" fontAlgn="t">
              <a:lnSpc>
                <a:spcPct val="114000"/>
              </a:lnSpc>
              <a:spcBef>
                <a:spcPts val="600"/>
              </a:spcBef>
              <a:buFont typeface="Wingdings" panose="05000000000000000000" pitchFamily="2" charset="2"/>
              <a:buChar char="Ø"/>
            </a:pPr>
            <a:r>
              <a:rPr lang="tr-TR" sz="2600" b="1" dirty="0">
                <a:solidFill>
                  <a:prstClr val="black"/>
                </a:solidFill>
                <a:latin typeface="Garamond" panose="02020404030301010803" pitchFamily="18" charset="0"/>
                <a:cs typeface="Times New Roman" panose="02020603050405020304" pitchFamily="18" charset="0"/>
              </a:rPr>
              <a:t>Maden ocakları, kablo döşemesi, kanalizasyon, tünel inşaatı gibi işlerin yer ve su altında yapılanlarınd</a:t>
            </a:r>
            <a:r>
              <a:rPr lang="tr-TR" sz="2600" dirty="0">
                <a:solidFill>
                  <a:prstClr val="black"/>
                </a:solidFill>
                <a:latin typeface="Garamond" panose="02020404030301010803" pitchFamily="18" charset="0"/>
                <a:cs typeface="Times New Roman" panose="02020603050405020304" pitchFamily="18" charset="0"/>
              </a:rPr>
              <a:t>a,</a:t>
            </a:r>
          </a:p>
          <a:p>
            <a:pPr marL="0" lvl="0" indent="0" algn="just" defTabSz="685800" fontAlgn="t">
              <a:lnSpc>
                <a:spcPct val="114000"/>
              </a:lnSpc>
              <a:spcBef>
                <a:spcPts val="600"/>
              </a:spcBef>
              <a:buNone/>
            </a:pPr>
            <a:r>
              <a:rPr lang="tr-TR" sz="2600" dirty="0">
                <a:solidFill>
                  <a:prstClr val="black"/>
                </a:solidFill>
                <a:latin typeface="Garamond" panose="02020404030301010803" pitchFamily="18" charset="0"/>
                <a:cs typeface="Times New Roman" panose="02020603050405020304" pitchFamily="18" charset="0"/>
              </a:rPr>
              <a:t>Fazla çalışma yapılamaz.</a:t>
            </a:r>
          </a:p>
          <a:p>
            <a:pPr marL="0" lvl="0" indent="0" defTabSz="685800">
              <a:lnSpc>
                <a:spcPct val="114000"/>
              </a:lnSpc>
              <a:spcBef>
                <a:spcPts val="600"/>
              </a:spcBef>
              <a:buNone/>
            </a:pPr>
            <a:endParaRPr lang="tr-TR" sz="2600" dirty="0">
              <a:solidFill>
                <a:prstClr val="black"/>
              </a:solidFill>
              <a:latin typeface="Garamond" panose="02020404030301010803" pitchFamily="18" charset="0"/>
            </a:endParaRPr>
          </a:p>
          <a:p>
            <a:endParaRPr lang="tr-TR" dirty="0"/>
          </a:p>
        </p:txBody>
      </p:sp>
    </p:spTree>
    <p:extLst>
      <p:ext uri="{BB962C8B-B14F-4D97-AF65-F5344CB8AC3E}">
        <p14:creationId xmlns:p14="http://schemas.microsoft.com/office/powerpoint/2010/main" val="477275135"/>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10055" y="491613"/>
            <a:ext cx="7833946" cy="737420"/>
          </a:xfrm>
        </p:spPr>
        <p:txBody>
          <a:bodyPr>
            <a:noAutofit/>
          </a:bodyPr>
          <a:lstStyle/>
          <a:p>
            <a:r>
              <a:rPr lang="tr-TR" sz="3200" b="1" dirty="0">
                <a:solidFill>
                  <a:prstClr val="white"/>
                </a:solidFill>
                <a:latin typeface="Garamond" panose="02020404030301010803" pitchFamily="18" charset="0"/>
                <a:cs typeface="Times New Roman" panose="02020603050405020304" pitchFamily="18" charset="0"/>
              </a:rPr>
              <a:t>Fazla Çalışma Yaptırılmayacak İşçiler</a:t>
            </a:r>
            <a:endParaRPr lang="tr-TR" sz="2800"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127</a:t>
            </a:fld>
            <a:endParaRPr lang="tr-TR">
              <a:solidFill>
                <a:schemeClr val="bg1"/>
              </a:solidFill>
            </a:endParaRPr>
          </a:p>
        </p:txBody>
      </p:sp>
      <p:sp>
        <p:nvSpPr>
          <p:cNvPr id="3" name="İçerik Yer Tutucusu 2"/>
          <p:cNvSpPr>
            <a:spLocks noGrp="1"/>
          </p:cNvSpPr>
          <p:nvPr>
            <p:ph idx="1"/>
          </p:nvPr>
        </p:nvSpPr>
        <p:spPr>
          <a:xfrm>
            <a:off x="628649" y="1484671"/>
            <a:ext cx="8249879" cy="4871682"/>
          </a:xfrm>
        </p:spPr>
        <p:txBody>
          <a:bodyPr>
            <a:normAutofit/>
          </a:bodyPr>
          <a:lstStyle/>
          <a:p>
            <a:pPr marL="171450" lvl="0" indent="-171450" algn="just" defTabSz="685800" fontAlgn="t">
              <a:lnSpc>
                <a:spcPct val="114000"/>
              </a:lnSpc>
              <a:spcBef>
                <a:spcPts val="600"/>
              </a:spcBef>
              <a:buFont typeface="Wingdings" panose="05000000000000000000" pitchFamily="2" charset="2"/>
              <a:buChar char="Ø"/>
            </a:pPr>
            <a:r>
              <a:rPr lang="tr-TR" sz="2200" b="1" dirty="0">
                <a:solidFill>
                  <a:prstClr val="black"/>
                </a:solidFill>
                <a:latin typeface="Garamond" panose="02020404030301010803" pitchFamily="18" charset="0"/>
                <a:cs typeface="Times New Roman" panose="02020603050405020304" pitchFamily="18" charset="0"/>
              </a:rPr>
              <a:t>18 yaşını doldurmamış işçilere</a:t>
            </a:r>
            <a:r>
              <a:rPr lang="tr-TR" sz="2200" dirty="0">
                <a:solidFill>
                  <a:prstClr val="black"/>
                </a:solidFill>
                <a:latin typeface="Garamond" panose="02020404030301010803" pitchFamily="18" charset="0"/>
                <a:cs typeface="Times New Roman" panose="02020603050405020304" pitchFamily="18" charset="0"/>
              </a:rPr>
              <a:t>,</a:t>
            </a:r>
          </a:p>
          <a:p>
            <a:pPr marL="171450" lvl="0" indent="-171450" algn="just" defTabSz="685800" fontAlgn="t">
              <a:lnSpc>
                <a:spcPct val="114000"/>
              </a:lnSpc>
              <a:spcBef>
                <a:spcPts val="600"/>
              </a:spcBef>
              <a:buFont typeface="Wingdings" panose="05000000000000000000" pitchFamily="2" charset="2"/>
              <a:buChar char="Ø"/>
            </a:pPr>
            <a:r>
              <a:rPr lang="tr-TR" sz="2200" dirty="0">
                <a:solidFill>
                  <a:prstClr val="black"/>
                </a:solidFill>
                <a:latin typeface="Garamond" panose="02020404030301010803" pitchFamily="18" charset="0"/>
                <a:cs typeface="Times New Roman" panose="02020603050405020304" pitchFamily="18" charset="0"/>
              </a:rPr>
              <a:t>İş sözleşmesi veya toplu iş sözleşmesi ile önceden veya sonradan fazla çalışmayı kabul etmiş olsalar bile </a:t>
            </a:r>
            <a:r>
              <a:rPr lang="tr-TR" sz="2200" b="1" u="sng" dirty="0">
                <a:solidFill>
                  <a:prstClr val="black"/>
                </a:solidFill>
                <a:latin typeface="Garamond" panose="02020404030301010803" pitchFamily="18" charset="0"/>
                <a:cs typeface="Times New Roman" panose="02020603050405020304" pitchFamily="18" charset="0"/>
              </a:rPr>
              <a:t>sağlıklarının elvermediği</a:t>
            </a:r>
            <a:r>
              <a:rPr lang="tr-TR" sz="2200" b="1" dirty="0">
                <a:solidFill>
                  <a:prstClr val="black"/>
                </a:solidFill>
                <a:latin typeface="Garamond" panose="02020404030301010803" pitchFamily="18" charset="0"/>
                <a:cs typeface="Times New Roman" panose="02020603050405020304" pitchFamily="18" charset="0"/>
              </a:rPr>
              <a:t> </a:t>
            </a:r>
            <a:r>
              <a:rPr lang="tr-TR" sz="2200" dirty="0">
                <a:solidFill>
                  <a:prstClr val="black"/>
                </a:solidFill>
                <a:latin typeface="Garamond" panose="02020404030301010803" pitchFamily="18" charset="0"/>
                <a:cs typeface="Times New Roman" panose="02020603050405020304" pitchFamily="18" charset="0"/>
              </a:rPr>
              <a:t>işyeri hekiminin veya SGK hekiminin, bunların bulunmadığı yerlerde herhangi bir </a:t>
            </a:r>
            <a:r>
              <a:rPr lang="tr-TR" sz="2200" b="1" dirty="0">
                <a:solidFill>
                  <a:prstClr val="black"/>
                </a:solidFill>
                <a:latin typeface="Garamond" panose="02020404030301010803" pitchFamily="18" charset="0"/>
                <a:cs typeface="Times New Roman" panose="02020603050405020304" pitchFamily="18" charset="0"/>
              </a:rPr>
              <a:t>hekimin raporu ile belgelenen işçiler</a:t>
            </a:r>
            <a:r>
              <a:rPr lang="tr-TR" sz="2200" dirty="0">
                <a:solidFill>
                  <a:prstClr val="black"/>
                </a:solidFill>
                <a:latin typeface="Garamond" panose="02020404030301010803" pitchFamily="18" charset="0"/>
                <a:cs typeface="Times New Roman" panose="02020603050405020304" pitchFamily="18" charset="0"/>
              </a:rPr>
              <a:t>,</a:t>
            </a:r>
          </a:p>
          <a:p>
            <a:pPr marL="171450" lvl="0" indent="-171450" algn="just" defTabSz="685800" fontAlgn="t">
              <a:lnSpc>
                <a:spcPct val="114000"/>
              </a:lnSpc>
              <a:spcBef>
                <a:spcPts val="600"/>
              </a:spcBef>
              <a:buFont typeface="Wingdings" panose="05000000000000000000" pitchFamily="2" charset="2"/>
              <a:buChar char="Ø"/>
            </a:pPr>
            <a:r>
              <a:rPr lang="tr-TR" sz="2200" b="1" dirty="0">
                <a:solidFill>
                  <a:prstClr val="black"/>
                </a:solidFill>
                <a:latin typeface="Garamond" panose="02020404030301010803" pitchFamily="18" charset="0"/>
                <a:cs typeface="Times New Roman" panose="02020603050405020304" pitchFamily="18" charset="0"/>
              </a:rPr>
              <a:t>Gebe, yeni doğum yapmış ve çocuk emziren işçilere</a:t>
            </a:r>
            <a:r>
              <a:rPr lang="tr-TR" sz="2200" dirty="0">
                <a:solidFill>
                  <a:prstClr val="black"/>
                </a:solidFill>
                <a:latin typeface="Garamond" panose="02020404030301010803" pitchFamily="18" charset="0"/>
                <a:cs typeface="Times New Roman" panose="02020603050405020304" pitchFamily="18" charset="0"/>
              </a:rPr>
              <a:t>,</a:t>
            </a:r>
          </a:p>
          <a:p>
            <a:pPr marL="171450" lvl="0" indent="-171450" algn="just" defTabSz="685800" fontAlgn="t">
              <a:lnSpc>
                <a:spcPct val="114000"/>
              </a:lnSpc>
              <a:spcBef>
                <a:spcPts val="600"/>
              </a:spcBef>
              <a:buFont typeface="Wingdings" panose="05000000000000000000" pitchFamily="2" charset="2"/>
              <a:buChar char="Ø"/>
            </a:pPr>
            <a:r>
              <a:rPr lang="tr-TR" sz="2200" b="1" dirty="0">
                <a:solidFill>
                  <a:prstClr val="black"/>
                </a:solidFill>
                <a:latin typeface="Garamond" panose="02020404030301010803" pitchFamily="18" charset="0"/>
                <a:cs typeface="Times New Roman" panose="02020603050405020304" pitchFamily="18" charset="0"/>
              </a:rPr>
              <a:t>Kısmi süreli</a:t>
            </a:r>
            <a:r>
              <a:rPr lang="tr-TR" sz="2200" dirty="0">
                <a:solidFill>
                  <a:prstClr val="black"/>
                </a:solidFill>
                <a:latin typeface="Garamond" panose="02020404030301010803" pitchFamily="18" charset="0"/>
                <a:cs typeface="Times New Roman" panose="02020603050405020304" pitchFamily="18" charset="0"/>
              </a:rPr>
              <a:t> iş sözleşmesi ile çalıştırılan işçilere.</a:t>
            </a:r>
          </a:p>
          <a:p>
            <a:pPr marL="171450" lvl="0" indent="-171450" algn="just" defTabSz="685800" fontAlgn="t">
              <a:lnSpc>
                <a:spcPct val="114000"/>
              </a:lnSpc>
              <a:spcBef>
                <a:spcPts val="600"/>
              </a:spcBef>
              <a:buFont typeface="Wingdings" panose="05000000000000000000" pitchFamily="2" charset="2"/>
              <a:buChar char="Ø"/>
            </a:pPr>
            <a:r>
              <a:rPr lang="tr-TR" sz="2200" b="1" dirty="0">
                <a:solidFill>
                  <a:prstClr val="black"/>
                </a:solidFill>
                <a:latin typeface="Garamond" panose="02020404030301010803" pitchFamily="18" charset="0"/>
                <a:cs typeface="Times New Roman" panose="02020603050405020304" pitchFamily="18" charset="0"/>
              </a:rPr>
              <a:t>Yer altında maden işlerinde</a:t>
            </a:r>
            <a:r>
              <a:rPr lang="tr-TR" sz="2200" dirty="0">
                <a:solidFill>
                  <a:prstClr val="black"/>
                </a:solidFill>
                <a:latin typeface="Garamond" panose="02020404030301010803" pitchFamily="18" charset="0"/>
                <a:cs typeface="Times New Roman" panose="02020603050405020304" pitchFamily="18" charset="0"/>
              </a:rPr>
              <a:t> çalışan işçilere,</a:t>
            </a:r>
          </a:p>
          <a:p>
            <a:pPr marL="0" lvl="0" indent="0" algn="just" defTabSz="685800" fontAlgn="t">
              <a:lnSpc>
                <a:spcPct val="114000"/>
              </a:lnSpc>
              <a:spcBef>
                <a:spcPts val="600"/>
              </a:spcBef>
              <a:buNone/>
            </a:pPr>
            <a:r>
              <a:rPr lang="tr-TR" sz="2200" dirty="0">
                <a:solidFill>
                  <a:prstClr val="black"/>
                </a:solidFill>
                <a:latin typeface="Garamond" panose="02020404030301010803" pitchFamily="18" charset="0"/>
                <a:cs typeface="Times New Roman" panose="02020603050405020304" pitchFamily="18" charset="0"/>
              </a:rPr>
              <a:t>Fazla çalışma yaptırılamaz. </a:t>
            </a:r>
          </a:p>
          <a:p>
            <a:pPr marL="0" lvl="0" indent="0" algn="just" defTabSz="685800" fontAlgn="t">
              <a:lnSpc>
                <a:spcPct val="114000"/>
              </a:lnSpc>
              <a:spcBef>
                <a:spcPts val="600"/>
              </a:spcBef>
              <a:buNone/>
            </a:pPr>
            <a:r>
              <a:rPr lang="tr-TR" sz="2200" b="1" dirty="0">
                <a:solidFill>
                  <a:prstClr val="black"/>
                </a:solidFill>
                <a:latin typeface="Garamond" panose="02020404030301010803" pitchFamily="18" charset="0"/>
                <a:cs typeface="Times New Roman" panose="02020603050405020304" pitchFamily="18" charset="0"/>
              </a:rPr>
              <a:t>**Kısmi süreli iş sözleşmesi ile çalışan işçilere fazla sürelerle çalışma da yaptırılamaz</a:t>
            </a:r>
            <a:r>
              <a:rPr lang="tr-TR" sz="2200" dirty="0">
                <a:solidFill>
                  <a:prstClr val="black"/>
                </a:solidFill>
                <a:latin typeface="Garamond" panose="02020404030301010803" pitchFamily="18" charset="0"/>
                <a:cs typeface="Times New Roman" panose="02020603050405020304" pitchFamily="18" charset="0"/>
              </a:rPr>
              <a:t>.</a:t>
            </a:r>
          </a:p>
          <a:p>
            <a:endParaRPr lang="tr-TR" dirty="0"/>
          </a:p>
        </p:txBody>
      </p:sp>
    </p:spTree>
    <p:extLst>
      <p:ext uri="{BB962C8B-B14F-4D97-AF65-F5344CB8AC3E}">
        <p14:creationId xmlns:p14="http://schemas.microsoft.com/office/powerpoint/2010/main" val="1326353843"/>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10055" y="491613"/>
            <a:ext cx="7833946" cy="737420"/>
          </a:xfrm>
        </p:spPr>
        <p:txBody>
          <a:bodyPr>
            <a:noAutofit/>
          </a:bodyPr>
          <a:lstStyle/>
          <a:p>
            <a:r>
              <a:rPr lang="tr-TR" sz="3600" b="1" dirty="0">
                <a:solidFill>
                  <a:prstClr val="white"/>
                </a:solidFill>
                <a:latin typeface="Garamond" panose="02020404030301010803" pitchFamily="18" charset="0"/>
                <a:cs typeface="Times New Roman" panose="02020603050405020304" pitchFamily="18" charset="0"/>
              </a:rPr>
              <a:t>Fazla Çalışmada İşçinin Onayı</a:t>
            </a:r>
            <a:endParaRPr lang="tr-TR" sz="2800"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128</a:t>
            </a:fld>
            <a:endParaRPr lang="tr-TR" dirty="0">
              <a:solidFill>
                <a:schemeClr val="bg1"/>
              </a:solidFill>
            </a:endParaRPr>
          </a:p>
        </p:txBody>
      </p:sp>
      <p:sp>
        <p:nvSpPr>
          <p:cNvPr id="3" name="İçerik Yer Tutucusu 2"/>
          <p:cNvSpPr>
            <a:spLocks noGrp="1"/>
          </p:cNvSpPr>
          <p:nvPr>
            <p:ph idx="1"/>
          </p:nvPr>
        </p:nvSpPr>
        <p:spPr>
          <a:xfrm>
            <a:off x="351897" y="1384087"/>
            <a:ext cx="8554063" cy="4394921"/>
          </a:xfrm>
        </p:spPr>
        <p:txBody>
          <a:bodyPr>
            <a:normAutofit lnSpcReduction="10000"/>
          </a:bodyPr>
          <a:lstStyle/>
          <a:p>
            <a:pPr marL="0" lvl="0" indent="-171450" algn="just" defTabSz="685800" fontAlgn="t">
              <a:lnSpc>
                <a:spcPct val="114000"/>
              </a:lnSpc>
              <a:spcBef>
                <a:spcPts val="600"/>
              </a:spcBef>
              <a:buFont typeface="Wingdings" panose="05000000000000000000" pitchFamily="2" charset="2"/>
              <a:buChar char="Ø"/>
            </a:pPr>
            <a:r>
              <a:rPr lang="tr-TR" sz="2400" dirty="0">
                <a:solidFill>
                  <a:prstClr val="black"/>
                </a:solidFill>
                <a:latin typeface="Garamond" panose="02020404030301010803" pitchFamily="18" charset="0"/>
                <a:cs typeface="Times New Roman" panose="02020603050405020304" pitchFamily="18" charset="0"/>
              </a:rPr>
              <a:t>Fazla çalışma ve fazla sürelerle çalışma yaptırmak için işçinin </a:t>
            </a:r>
            <a:r>
              <a:rPr lang="tr-TR" sz="2400" b="1" dirty="0">
                <a:solidFill>
                  <a:prstClr val="black"/>
                </a:solidFill>
                <a:latin typeface="Garamond" panose="02020404030301010803" pitchFamily="18" charset="0"/>
                <a:cs typeface="Times New Roman" panose="02020603050405020304" pitchFamily="18" charset="0"/>
              </a:rPr>
              <a:t>yazılı onayının alınması</a:t>
            </a:r>
            <a:r>
              <a:rPr lang="tr-TR" sz="2400" dirty="0">
                <a:solidFill>
                  <a:prstClr val="black"/>
                </a:solidFill>
                <a:latin typeface="Garamond" panose="02020404030301010803" pitchFamily="18" charset="0"/>
                <a:cs typeface="Times New Roman" panose="02020603050405020304" pitchFamily="18" charset="0"/>
              </a:rPr>
              <a:t> gerekir. </a:t>
            </a:r>
          </a:p>
          <a:p>
            <a:pPr marL="0" lvl="0" indent="-171450" algn="just" defTabSz="685800" fontAlgn="t">
              <a:lnSpc>
                <a:spcPct val="114000"/>
              </a:lnSpc>
              <a:spcBef>
                <a:spcPts val="600"/>
              </a:spcBef>
              <a:buFont typeface="Wingdings" panose="05000000000000000000" pitchFamily="2" charset="2"/>
              <a:buChar char="Ø"/>
            </a:pPr>
            <a:r>
              <a:rPr lang="tr-TR" sz="2400" b="1" dirty="0">
                <a:solidFill>
                  <a:prstClr val="black"/>
                </a:solidFill>
                <a:latin typeface="Garamond" panose="02020404030301010803" pitchFamily="18" charset="0"/>
                <a:cs typeface="Times New Roman" panose="02020603050405020304" pitchFamily="18" charset="0"/>
              </a:rPr>
              <a:t>Zorunlu nedenlerle</a:t>
            </a:r>
            <a:r>
              <a:rPr lang="tr-TR" sz="2400" dirty="0">
                <a:solidFill>
                  <a:prstClr val="black"/>
                </a:solidFill>
                <a:latin typeface="Garamond" panose="02020404030301010803" pitchFamily="18" charset="0"/>
                <a:cs typeface="Times New Roman" panose="02020603050405020304" pitchFamily="18" charset="0"/>
              </a:rPr>
              <a:t> veya </a:t>
            </a:r>
            <a:r>
              <a:rPr lang="tr-TR" sz="2400" b="1" dirty="0">
                <a:solidFill>
                  <a:prstClr val="black"/>
                </a:solidFill>
                <a:latin typeface="Garamond" panose="02020404030301010803" pitchFamily="18" charset="0"/>
                <a:cs typeface="Times New Roman" panose="02020603050405020304" pitchFamily="18" charset="0"/>
              </a:rPr>
              <a:t>olağanüstü durumlarda </a:t>
            </a:r>
            <a:r>
              <a:rPr lang="tr-TR" sz="2400" dirty="0">
                <a:solidFill>
                  <a:prstClr val="black"/>
                </a:solidFill>
                <a:latin typeface="Garamond" panose="02020404030301010803" pitchFamily="18" charset="0"/>
                <a:cs typeface="Times New Roman" panose="02020603050405020304" pitchFamily="18" charset="0"/>
              </a:rPr>
              <a:t>yapılan fazla çalışma ve fazla sürelerle çalışma için </a:t>
            </a:r>
            <a:r>
              <a:rPr lang="tr-TR" sz="2400" b="1" dirty="0">
                <a:solidFill>
                  <a:prstClr val="black"/>
                </a:solidFill>
                <a:latin typeface="Garamond" panose="02020404030301010803" pitchFamily="18" charset="0"/>
                <a:cs typeface="Times New Roman" panose="02020603050405020304" pitchFamily="18" charset="0"/>
              </a:rPr>
              <a:t>bu onay aranmaz.</a:t>
            </a:r>
          </a:p>
          <a:p>
            <a:pPr marL="0" lvl="0" indent="-171450" algn="just" defTabSz="685800" fontAlgn="t">
              <a:lnSpc>
                <a:spcPct val="114000"/>
              </a:lnSpc>
              <a:spcBef>
                <a:spcPts val="600"/>
              </a:spcBef>
              <a:buFont typeface="Wingdings" panose="05000000000000000000" pitchFamily="2" charset="2"/>
              <a:buChar char="Ø"/>
            </a:pPr>
            <a:r>
              <a:rPr lang="tr-TR" sz="2400" dirty="0">
                <a:solidFill>
                  <a:prstClr val="black"/>
                </a:solidFill>
                <a:latin typeface="Garamond" panose="02020404030301010803" pitchFamily="18" charset="0"/>
                <a:cs typeface="Times New Roman" panose="02020603050405020304" pitchFamily="18" charset="0"/>
              </a:rPr>
              <a:t>Fazla çalışma ihtiyacı olan </a:t>
            </a:r>
            <a:r>
              <a:rPr lang="tr-TR" sz="2400" b="1" dirty="0">
                <a:solidFill>
                  <a:prstClr val="black"/>
                </a:solidFill>
                <a:latin typeface="Garamond" panose="02020404030301010803" pitchFamily="18" charset="0"/>
                <a:cs typeface="Times New Roman" panose="02020603050405020304" pitchFamily="18" charset="0"/>
              </a:rPr>
              <a:t>işverence bu onay iş sözleşmesinin yapılması esnasında</a:t>
            </a:r>
            <a:r>
              <a:rPr lang="tr-TR" sz="2400" dirty="0">
                <a:solidFill>
                  <a:prstClr val="black"/>
                </a:solidFill>
                <a:latin typeface="Garamond" panose="02020404030301010803" pitchFamily="18" charset="0"/>
                <a:cs typeface="Times New Roman" panose="02020603050405020304" pitchFamily="18" charset="0"/>
              </a:rPr>
              <a:t> ya da bu ihtiyaç ortaya çıktığında alınır ve işçi özlük dosyasında saklanır. </a:t>
            </a:r>
          </a:p>
          <a:p>
            <a:pPr marL="0" lvl="0" indent="-171450" algn="just" defTabSz="685800" fontAlgn="t">
              <a:lnSpc>
                <a:spcPct val="114000"/>
              </a:lnSpc>
              <a:spcBef>
                <a:spcPts val="600"/>
              </a:spcBef>
              <a:buFont typeface="Wingdings" panose="05000000000000000000" pitchFamily="2" charset="2"/>
              <a:buChar char="Ø"/>
            </a:pPr>
            <a:r>
              <a:rPr lang="tr-TR" sz="2400" dirty="0">
                <a:solidFill>
                  <a:prstClr val="black"/>
                </a:solidFill>
                <a:latin typeface="Garamond" panose="02020404030301010803" pitchFamily="18" charset="0"/>
                <a:cs typeface="Times New Roman" panose="02020603050405020304" pitchFamily="18" charset="0"/>
              </a:rPr>
              <a:t>Fazla çalışma veya fazla sürelerle çalışma yapmak istemeyen işçi verdiği onayı </a:t>
            </a:r>
            <a:r>
              <a:rPr lang="tr-TR" sz="2400" b="1" dirty="0">
                <a:solidFill>
                  <a:prstClr val="black"/>
                </a:solidFill>
                <a:latin typeface="Garamond" panose="02020404030301010803" pitchFamily="18" charset="0"/>
                <a:cs typeface="Times New Roman" panose="02020603050405020304" pitchFamily="18" charset="0"/>
              </a:rPr>
              <a:t>30 gün önceden</a:t>
            </a:r>
            <a:r>
              <a:rPr lang="tr-TR" sz="2400" dirty="0">
                <a:solidFill>
                  <a:prstClr val="black"/>
                </a:solidFill>
                <a:latin typeface="Garamond" panose="02020404030301010803" pitchFamily="18" charset="0"/>
                <a:cs typeface="Times New Roman" panose="02020603050405020304" pitchFamily="18" charset="0"/>
              </a:rPr>
              <a:t> işverene yazılı olarak bildirimde bulunmak kaydıyla geri alabilir.</a:t>
            </a:r>
          </a:p>
          <a:p>
            <a:pPr marL="0" lvl="0" indent="0" defTabSz="685800">
              <a:lnSpc>
                <a:spcPct val="114000"/>
              </a:lnSpc>
              <a:spcBef>
                <a:spcPts val="600"/>
              </a:spcBef>
              <a:buNone/>
            </a:pPr>
            <a:endParaRPr lang="tr-TR" sz="2400" dirty="0">
              <a:solidFill>
                <a:prstClr val="black"/>
              </a:solidFill>
              <a:latin typeface="Garamond" panose="02020404030301010803" pitchFamily="18" charset="0"/>
            </a:endParaRPr>
          </a:p>
          <a:p>
            <a:endParaRPr lang="tr-TR" dirty="0"/>
          </a:p>
        </p:txBody>
      </p:sp>
    </p:spTree>
    <p:extLst>
      <p:ext uri="{BB962C8B-B14F-4D97-AF65-F5344CB8AC3E}">
        <p14:creationId xmlns:p14="http://schemas.microsoft.com/office/powerpoint/2010/main" val="1970172697"/>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10055" y="491613"/>
            <a:ext cx="7833946" cy="737420"/>
          </a:xfrm>
        </p:spPr>
        <p:txBody>
          <a:bodyPr>
            <a:noAutofit/>
          </a:bodyPr>
          <a:lstStyle/>
          <a:p>
            <a:r>
              <a:rPr lang="tr-TR" sz="3600" b="1" dirty="0">
                <a:solidFill>
                  <a:prstClr val="white"/>
                </a:solidFill>
                <a:latin typeface="Garamond" panose="02020404030301010803" pitchFamily="18" charset="0"/>
                <a:cs typeface="Times New Roman" panose="02020603050405020304" pitchFamily="18" charset="0"/>
              </a:rPr>
              <a:t>Fazla Çalışmanın Belgelenmesi</a:t>
            </a:r>
            <a:endParaRPr lang="tr-TR" sz="2800"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129</a:t>
            </a:fld>
            <a:endParaRPr lang="tr-TR" dirty="0">
              <a:solidFill>
                <a:schemeClr val="bg1"/>
              </a:solidFill>
            </a:endParaRPr>
          </a:p>
        </p:txBody>
      </p:sp>
      <p:sp>
        <p:nvSpPr>
          <p:cNvPr id="3" name="İçerik Yer Tutucusu 2"/>
          <p:cNvSpPr>
            <a:spLocks noGrp="1"/>
          </p:cNvSpPr>
          <p:nvPr>
            <p:ph idx="1"/>
          </p:nvPr>
        </p:nvSpPr>
        <p:spPr>
          <a:xfrm>
            <a:off x="324465" y="1484671"/>
            <a:ext cx="8554063" cy="4632665"/>
          </a:xfrm>
        </p:spPr>
        <p:txBody>
          <a:bodyPr>
            <a:normAutofit/>
          </a:bodyPr>
          <a:lstStyle/>
          <a:p>
            <a:pPr marL="0" lvl="0" indent="0" algn="just" defTabSz="685800">
              <a:lnSpc>
                <a:spcPct val="114000"/>
              </a:lnSpc>
              <a:spcBef>
                <a:spcPts val="600"/>
              </a:spcBef>
              <a:buNone/>
            </a:pPr>
            <a:r>
              <a:rPr lang="tr-TR" sz="2600" dirty="0">
                <a:solidFill>
                  <a:prstClr val="black"/>
                </a:solidFill>
                <a:latin typeface="Garamond" panose="02020404030301010803" pitchFamily="18" charset="0"/>
                <a:cs typeface="Times New Roman" panose="02020603050405020304" pitchFamily="18" charset="0"/>
              </a:rPr>
              <a:t>Fazla çalışma ve fazla sürelerle çalışma yapan işçilerin </a:t>
            </a:r>
            <a:r>
              <a:rPr lang="tr-TR" sz="2600" b="1" dirty="0">
                <a:solidFill>
                  <a:prstClr val="black"/>
                </a:solidFill>
                <a:latin typeface="Garamond" panose="02020404030301010803" pitchFamily="18" charset="0"/>
                <a:cs typeface="Times New Roman" panose="02020603050405020304" pitchFamily="18" charset="0"/>
              </a:rPr>
              <a:t>bu çalışma saatlerini gösteren bir belge düzenlemek</a:t>
            </a:r>
            <a:r>
              <a:rPr lang="tr-TR" sz="2600" dirty="0">
                <a:solidFill>
                  <a:prstClr val="black"/>
                </a:solidFill>
                <a:latin typeface="Garamond" panose="02020404030301010803" pitchFamily="18" charset="0"/>
                <a:cs typeface="Times New Roman" panose="02020603050405020304" pitchFamily="18" charset="0"/>
              </a:rPr>
              <a:t>, imzalı bir nüshasını işçinin </a:t>
            </a:r>
            <a:r>
              <a:rPr lang="tr-TR" sz="2600" b="1" dirty="0">
                <a:solidFill>
                  <a:prstClr val="black"/>
                </a:solidFill>
                <a:latin typeface="Garamond" panose="02020404030301010803" pitchFamily="18" charset="0"/>
                <a:cs typeface="Times New Roman" panose="02020603050405020304" pitchFamily="18" charset="0"/>
              </a:rPr>
              <a:t>özlük dosyasında saklamak zorundadır</a:t>
            </a:r>
            <a:r>
              <a:rPr lang="tr-TR" sz="2600" dirty="0">
                <a:solidFill>
                  <a:prstClr val="black"/>
                </a:solidFill>
                <a:latin typeface="Garamond" panose="02020404030301010803" pitchFamily="18" charset="0"/>
                <a:cs typeface="Times New Roman" panose="02020603050405020304" pitchFamily="18" charset="0"/>
              </a:rPr>
              <a:t>. </a:t>
            </a:r>
          </a:p>
          <a:p>
            <a:pPr marL="0" lvl="0" indent="0" algn="just" defTabSz="685800">
              <a:lnSpc>
                <a:spcPct val="114000"/>
              </a:lnSpc>
              <a:spcBef>
                <a:spcPts val="600"/>
              </a:spcBef>
              <a:buNone/>
            </a:pPr>
            <a:r>
              <a:rPr lang="tr-TR" sz="2600" b="1" dirty="0">
                <a:solidFill>
                  <a:prstClr val="black"/>
                </a:solidFill>
                <a:latin typeface="Garamond" panose="02020404030301010803" pitchFamily="18" charset="0"/>
                <a:cs typeface="Times New Roman" panose="02020603050405020304" pitchFamily="18" charset="0"/>
              </a:rPr>
              <a:t>İşçilerin işlemiş olan fazla çalışma ücretleri normal çalışmalarına ait ücretlerle birlikte ödenir</a:t>
            </a:r>
            <a:r>
              <a:rPr lang="tr-TR" sz="2600" dirty="0">
                <a:solidFill>
                  <a:prstClr val="black"/>
                </a:solidFill>
                <a:latin typeface="Garamond" panose="02020404030301010803" pitchFamily="18" charset="0"/>
                <a:cs typeface="Times New Roman" panose="02020603050405020304" pitchFamily="18" charset="0"/>
              </a:rPr>
              <a:t>. Bu ödemeler, ücret bordrolarında ve ücret hesap pusulalarında açıkça gösterilir.</a:t>
            </a:r>
          </a:p>
          <a:p>
            <a:pPr marL="0" lvl="0" indent="0" defTabSz="685800">
              <a:lnSpc>
                <a:spcPct val="114000"/>
              </a:lnSpc>
              <a:spcBef>
                <a:spcPts val="600"/>
              </a:spcBef>
              <a:buNone/>
            </a:pPr>
            <a:endParaRPr lang="tr-TR" sz="2600" dirty="0">
              <a:solidFill>
                <a:prstClr val="black"/>
              </a:solidFill>
              <a:latin typeface="Garamond" panose="02020404030301010803" pitchFamily="18" charset="0"/>
            </a:endParaRPr>
          </a:p>
          <a:p>
            <a:endParaRPr lang="tr-TR" dirty="0"/>
          </a:p>
        </p:txBody>
      </p:sp>
    </p:spTree>
    <p:extLst>
      <p:ext uri="{BB962C8B-B14F-4D97-AF65-F5344CB8AC3E}">
        <p14:creationId xmlns:p14="http://schemas.microsoft.com/office/powerpoint/2010/main" val="324917859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03554" y="493777"/>
            <a:ext cx="7363206" cy="1152458"/>
          </a:xfrm>
        </p:spPr>
        <p:txBody>
          <a:bodyPr>
            <a:normAutofit fontScale="90000"/>
          </a:bodyPr>
          <a:lstStyle/>
          <a:p>
            <a:pPr algn="ctr"/>
            <a:r>
              <a:rPr lang="tr-TR" dirty="0">
                <a:solidFill>
                  <a:schemeClr val="bg1"/>
                </a:solidFill>
              </a:rPr>
              <a:t>İşçi</a:t>
            </a:r>
            <a:r>
              <a:rPr lang="tr-TR" sz="4000" dirty="0">
                <a:solidFill>
                  <a:schemeClr val="bg1"/>
                </a:solidFill>
                <a:effectLst>
                  <a:outerShdw blurRad="38100" dist="38100" dir="2700000" algn="tl">
                    <a:srgbClr val="C0C0C0"/>
                  </a:outerShdw>
                </a:effectLst>
              </a:rPr>
              <a:t/>
            </a:r>
            <a:br>
              <a:rPr lang="tr-TR" sz="4000" dirty="0">
                <a:solidFill>
                  <a:schemeClr val="bg1"/>
                </a:solidFill>
                <a:effectLst>
                  <a:outerShdw blurRad="38100" dist="38100" dir="2700000" algn="tl">
                    <a:srgbClr val="C0C0C0"/>
                  </a:outerShdw>
                </a:effectLst>
              </a:rPr>
            </a:br>
            <a:endParaRPr lang="tr-TR" dirty="0">
              <a:solidFill>
                <a:schemeClr val="bg1"/>
              </a:solidFill>
            </a:endParaRPr>
          </a:p>
        </p:txBody>
      </p:sp>
      <p:sp>
        <p:nvSpPr>
          <p:cNvPr id="3" name="İçerik Yer Tutucusu 2"/>
          <p:cNvSpPr>
            <a:spLocks noGrp="1"/>
          </p:cNvSpPr>
          <p:nvPr>
            <p:ph idx="1"/>
          </p:nvPr>
        </p:nvSpPr>
        <p:spPr/>
        <p:txBody>
          <a:bodyPr>
            <a:normAutofit fontScale="92500" lnSpcReduction="20000"/>
          </a:bodyPr>
          <a:lstStyle/>
          <a:p>
            <a:pPr marL="457200" indent="-457200">
              <a:buFont typeface="Wingdings" panose="05000000000000000000" pitchFamily="2" charset="2"/>
              <a:buChar char="Ø"/>
              <a:defRPr/>
            </a:pPr>
            <a:r>
              <a:rPr lang="tr-TR" dirty="0">
                <a:solidFill>
                  <a:srgbClr val="000000"/>
                </a:solidFill>
                <a:effectLst>
                  <a:outerShdw blurRad="38100" dist="38100" dir="2700000" algn="tl">
                    <a:srgbClr val="C0C0C0"/>
                  </a:outerShdw>
                </a:effectLst>
                <a:latin typeface="Garamond" panose="02020404030301010803" pitchFamily="18" charset="0"/>
              </a:rPr>
              <a:t>Bir iş sözleşmesine dayanarak çalışan gerçek kişiye işçi denir (4857/md.2).</a:t>
            </a:r>
          </a:p>
          <a:p>
            <a:pPr marL="457200" indent="-457200">
              <a:buFont typeface="Wingdings" panose="05000000000000000000" pitchFamily="2" charset="2"/>
              <a:buChar char="Ø"/>
              <a:defRPr/>
            </a:pPr>
            <a:endParaRPr lang="tr-TR" dirty="0">
              <a:solidFill>
                <a:srgbClr val="000000"/>
              </a:solidFill>
              <a:effectLst>
                <a:outerShdw blurRad="38100" dist="38100" dir="2700000" algn="tl">
                  <a:srgbClr val="C0C0C0"/>
                </a:outerShdw>
              </a:effectLst>
              <a:latin typeface="Garamond" panose="02020404030301010803" pitchFamily="18" charset="0"/>
            </a:endParaRPr>
          </a:p>
          <a:p>
            <a:pPr marL="457200" indent="-457200" algn="just">
              <a:buFont typeface="Wingdings" panose="05000000000000000000" pitchFamily="2" charset="2"/>
              <a:buChar char="Ø"/>
              <a:defRPr/>
            </a:pPr>
            <a:r>
              <a:rPr lang="tr-TR" dirty="0">
                <a:solidFill>
                  <a:srgbClr val="000000"/>
                </a:solidFill>
                <a:effectLst>
                  <a:outerShdw blurRad="38100" dist="38100" dir="2700000" algn="tl">
                    <a:srgbClr val="C0C0C0"/>
                  </a:outerShdw>
                </a:effectLst>
                <a:latin typeface="Garamond" panose="02020404030301010803" pitchFamily="18" charset="0"/>
              </a:rPr>
              <a:t>İşçi olmanın temel şartı, iş sözleşmesine dayanarak çalışmaktır. Dolayısıyla, işçi tanımının unsurları, iş sözleşmesinin unsurlarıyla örtüşmektedir.</a:t>
            </a:r>
          </a:p>
          <a:p>
            <a:pPr algn="just">
              <a:defRPr/>
            </a:pPr>
            <a:endParaRPr lang="tr-TR" dirty="0">
              <a:solidFill>
                <a:srgbClr val="000000"/>
              </a:solidFill>
              <a:effectLst>
                <a:outerShdw blurRad="38100" dist="38100" dir="2700000" algn="tl">
                  <a:srgbClr val="C0C0C0"/>
                </a:outerShdw>
              </a:effectLst>
              <a:latin typeface="Garamond" panose="02020404030301010803" pitchFamily="18" charset="0"/>
            </a:endParaRPr>
          </a:p>
          <a:p>
            <a:pPr marL="457200" indent="-457200">
              <a:buFont typeface="Wingdings" panose="05000000000000000000" pitchFamily="2" charset="2"/>
              <a:buChar char="Ø"/>
              <a:defRPr/>
            </a:pPr>
            <a:r>
              <a:rPr lang="tr-TR" dirty="0">
                <a:solidFill>
                  <a:srgbClr val="000000"/>
                </a:solidFill>
                <a:effectLst>
                  <a:outerShdw blurRad="38100" dist="38100" dir="2700000" algn="tl">
                    <a:srgbClr val="C0C0C0"/>
                  </a:outerShdw>
                </a:effectLst>
                <a:latin typeface="Garamond" panose="02020404030301010803" pitchFamily="18" charset="0"/>
              </a:rPr>
              <a:t>Buna göre “işçi” kavramı</a:t>
            </a:r>
          </a:p>
          <a:p>
            <a:pPr marL="457200" indent="84138">
              <a:tabLst>
                <a:tab pos="541338" algn="l"/>
              </a:tabLst>
              <a:defRPr/>
            </a:pPr>
            <a:r>
              <a:rPr lang="tr-TR" dirty="0">
                <a:solidFill>
                  <a:srgbClr val="000000"/>
                </a:solidFill>
                <a:effectLst>
                  <a:outerShdw blurRad="38100" dist="38100" dir="2700000" algn="tl">
                    <a:srgbClr val="C0C0C0"/>
                  </a:outerShdw>
                </a:effectLst>
                <a:latin typeface="Garamond" panose="02020404030301010803" pitchFamily="18" charset="0"/>
              </a:rPr>
              <a:t> Bir işverene bağlı olarak,</a:t>
            </a:r>
          </a:p>
          <a:p>
            <a:pPr marL="457200" indent="84138">
              <a:tabLst>
                <a:tab pos="541338" algn="l"/>
              </a:tabLst>
              <a:defRPr/>
            </a:pPr>
            <a:r>
              <a:rPr lang="tr-TR" dirty="0">
                <a:solidFill>
                  <a:srgbClr val="000000"/>
                </a:solidFill>
                <a:effectLst>
                  <a:outerShdw blurRad="38100" dist="38100" dir="2700000" algn="tl">
                    <a:srgbClr val="C0C0C0"/>
                  </a:outerShdw>
                </a:effectLst>
                <a:latin typeface="Garamond" panose="02020404030301010803" pitchFamily="18" charset="0"/>
              </a:rPr>
              <a:t> Ücret karşılığı,</a:t>
            </a:r>
          </a:p>
          <a:p>
            <a:pPr marL="457200" indent="261938">
              <a:tabLst>
                <a:tab pos="541338" algn="l"/>
              </a:tabLst>
              <a:defRPr/>
            </a:pPr>
            <a:r>
              <a:rPr lang="tr-TR" dirty="0">
                <a:solidFill>
                  <a:srgbClr val="000000"/>
                </a:solidFill>
                <a:effectLst>
                  <a:outerShdw blurRad="38100" dist="38100" dir="2700000" algn="tl">
                    <a:srgbClr val="C0C0C0"/>
                  </a:outerShdw>
                </a:effectLst>
                <a:latin typeface="Garamond" panose="02020404030301010803" pitchFamily="18" charset="0"/>
              </a:rPr>
              <a:t>Çalışan (iş gören) kişiyi ifade etmektedir.</a:t>
            </a:r>
            <a:endParaRPr lang="tr-TR" dirty="0">
              <a:latin typeface="Garamond" panose="02020404030301010803" pitchFamily="18" charset="0"/>
            </a:endParaRPr>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13</a:t>
            </a:fld>
            <a:endParaRPr lang="tr-TR" dirty="0">
              <a:solidFill>
                <a:schemeClr val="bg1"/>
              </a:solidFill>
            </a:endParaRPr>
          </a:p>
        </p:txBody>
      </p:sp>
    </p:spTree>
    <p:extLst>
      <p:ext uri="{BB962C8B-B14F-4D97-AF65-F5344CB8AC3E}">
        <p14:creationId xmlns:p14="http://schemas.microsoft.com/office/powerpoint/2010/main" val="73289488"/>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10055" y="491613"/>
            <a:ext cx="7833946" cy="737420"/>
          </a:xfrm>
        </p:spPr>
        <p:txBody>
          <a:bodyPr>
            <a:noAutofit/>
          </a:bodyPr>
          <a:lstStyle/>
          <a:p>
            <a:r>
              <a:rPr lang="tr-TR" sz="3600" b="1" dirty="0">
                <a:solidFill>
                  <a:prstClr val="white"/>
                </a:solidFill>
                <a:latin typeface="Garamond" panose="02020404030301010803" pitchFamily="18" charset="0"/>
                <a:cs typeface="Times New Roman" panose="02020603050405020304" pitchFamily="18" charset="0"/>
              </a:rPr>
              <a:t>Zorunlu Nedenlerle Fazla Çalışma</a:t>
            </a:r>
            <a:endParaRPr lang="tr-TR" sz="2800"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130</a:t>
            </a:fld>
            <a:endParaRPr lang="tr-TR" dirty="0">
              <a:solidFill>
                <a:schemeClr val="bg1"/>
              </a:solidFill>
            </a:endParaRPr>
          </a:p>
        </p:txBody>
      </p:sp>
      <p:sp>
        <p:nvSpPr>
          <p:cNvPr id="3" name="İçerik Yer Tutucusu 2"/>
          <p:cNvSpPr>
            <a:spLocks noGrp="1"/>
          </p:cNvSpPr>
          <p:nvPr>
            <p:ph idx="1"/>
          </p:nvPr>
        </p:nvSpPr>
        <p:spPr>
          <a:xfrm>
            <a:off x="324465" y="1484671"/>
            <a:ext cx="8554063" cy="4669241"/>
          </a:xfrm>
        </p:spPr>
        <p:txBody>
          <a:bodyPr>
            <a:normAutofit/>
          </a:bodyPr>
          <a:lstStyle/>
          <a:p>
            <a:pPr marL="171450" lvl="0" indent="-171450" algn="just" defTabSz="685800">
              <a:lnSpc>
                <a:spcPct val="114000"/>
              </a:lnSpc>
              <a:spcBef>
                <a:spcPts val="600"/>
              </a:spcBef>
              <a:buFont typeface="Wingdings" panose="05000000000000000000" pitchFamily="2" charset="2"/>
              <a:buChar char="Ø"/>
            </a:pPr>
            <a:r>
              <a:rPr lang="tr-TR" sz="2400" dirty="0">
                <a:solidFill>
                  <a:prstClr val="black"/>
                </a:solidFill>
                <a:latin typeface="Garamond" panose="02020404030301010803" pitchFamily="18" charset="0"/>
                <a:cs typeface="Times New Roman" panose="02020603050405020304" pitchFamily="18" charset="0"/>
              </a:rPr>
              <a:t>Gerek bir </a:t>
            </a:r>
            <a:r>
              <a:rPr lang="tr-TR" sz="2400" b="1" dirty="0">
                <a:solidFill>
                  <a:prstClr val="black"/>
                </a:solidFill>
                <a:latin typeface="Garamond" panose="02020404030301010803" pitchFamily="18" charset="0"/>
                <a:cs typeface="Times New Roman" panose="02020603050405020304" pitchFamily="18" charset="0"/>
              </a:rPr>
              <a:t>arıza</a:t>
            </a:r>
            <a:r>
              <a:rPr lang="tr-TR" sz="2400" dirty="0">
                <a:solidFill>
                  <a:prstClr val="black"/>
                </a:solidFill>
                <a:latin typeface="Garamond" panose="02020404030301010803" pitchFamily="18" charset="0"/>
                <a:cs typeface="Times New Roman" panose="02020603050405020304" pitchFamily="18" charset="0"/>
              </a:rPr>
              <a:t> sırasında, </a:t>
            </a:r>
          </a:p>
          <a:p>
            <a:pPr marL="171450" lvl="0" indent="-171450" algn="just" defTabSz="685800">
              <a:lnSpc>
                <a:spcPct val="114000"/>
              </a:lnSpc>
              <a:spcBef>
                <a:spcPts val="600"/>
              </a:spcBef>
              <a:buFont typeface="Wingdings" panose="05000000000000000000" pitchFamily="2" charset="2"/>
              <a:buChar char="Ø"/>
            </a:pPr>
            <a:r>
              <a:rPr lang="tr-TR" sz="2400" dirty="0">
                <a:solidFill>
                  <a:prstClr val="black"/>
                </a:solidFill>
                <a:latin typeface="Garamond" panose="02020404030301010803" pitchFamily="18" charset="0"/>
                <a:cs typeface="Times New Roman" panose="02020603050405020304" pitchFamily="18" charset="0"/>
              </a:rPr>
              <a:t>Gerek bir </a:t>
            </a:r>
            <a:r>
              <a:rPr lang="tr-TR" sz="2400" b="1" dirty="0">
                <a:solidFill>
                  <a:prstClr val="black"/>
                </a:solidFill>
                <a:latin typeface="Garamond" panose="02020404030301010803" pitchFamily="18" charset="0"/>
                <a:cs typeface="Times New Roman" panose="02020603050405020304" pitchFamily="18" charset="0"/>
              </a:rPr>
              <a:t>arızanın mümkün görülmesi </a:t>
            </a:r>
            <a:r>
              <a:rPr lang="tr-TR" sz="2400" dirty="0">
                <a:solidFill>
                  <a:prstClr val="black"/>
                </a:solidFill>
                <a:latin typeface="Garamond" panose="02020404030301010803" pitchFamily="18" charset="0"/>
                <a:cs typeface="Times New Roman" panose="02020603050405020304" pitchFamily="18" charset="0"/>
              </a:rPr>
              <a:t>halinde yahut makineler veya araç ve gereç için hemen yapılması gerekli acele işlerde, </a:t>
            </a:r>
          </a:p>
          <a:p>
            <a:pPr marL="171450" lvl="0" indent="-171450" algn="just" defTabSz="685800">
              <a:lnSpc>
                <a:spcPct val="114000"/>
              </a:lnSpc>
              <a:spcBef>
                <a:spcPts val="600"/>
              </a:spcBef>
              <a:buFont typeface="Wingdings" panose="05000000000000000000" pitchFamily="2" charset="2"/>
              <a:buChar char="Ø"/>
            </a:pPr>
            <a:r>
              <a:rPr lang="tr-TR" sz="2400" dirty="0">
                <a:solidFill>
                  <a:prstClr val="black"/>
                </a:solidFill>
                <a:latin typeface="Garamond" panose="02020404030301010803" pitchFamily="18" charset="0"/>
                <a:cs typeface="Times New Roman" panose="02020603050405020304" pitchFamily="18" charset="0"/>
              </a:rPr>
              <a:t>Yahut </a:t>
            </a:r>
            <a:r>
              <a:rPr lang="tr-TR" sz="2400" b="1" dirty="0">
                <a:solidFill>
                  <a:prstClr val="black"/>
                </a:solidFill>
                <a:latin typeface="Garamond" panose="02020404030301010803" pitchFamily="18" charset="0"/>
                <a:cs typeface="Times New Roman" panose="02020603050405020304" pitchFamily="18" charset="0"/>
              </a:rPr>
              <a:t>zorlayıcı sebeplerin </a:t>
            </a:r>
            <a:r>
              <a:rPr lang="tr-TR" sz="2400" dirty="0">
                <a:solidFill>
                  <a:prstClr val="black"/>
                </a:solidFill>
                <a:latin typeface="Garamond" panose="02020404030301010803" pitchFamily="18" charset="0"/>
                <a:cs typeface="Times New Roman" panose="02020603050405020304" pitchFamily="18" charset="0"/>
              </a:rPr>
              <a:t>ortaya çıkmasında,</a:t>
            </a:r>
          </a:p>
          <a:p>
            <a:pPr marL="0" lvl="0" indent="0" algn="just" defTabSz="685800">
              <a:lnSpc>
                <a:spcPct val="114000"/>
              </a:lnSpc>
              <a:spcBef>
                <a:spcPts val="600"/>
              </a:spcBef>
              <a:buNone/>
            </a:pPr>
            <a:r>
              <a:rPr lang="tr-TR" sz="2400" dirty="0">
                <a:solidFill>
                  <a:prstClr val="black"/>
                </a:solidFill>
                <a:latin typeface="Garamond" panose="02020404030301010803" pitchFamily="18" charset="0"/>
                <a:cs typeface="Times New Roman" panose="02020603050405020304" pitchFamily="18" charset="0"/>
              </a:rPr>
              <a:t>işyerinin </a:t>
            </a:r>
            <a:r>
              <a:rPr lang="tr-TR" sz="2400" b="1" dirty="0">
                <a:solidFill>
                  <a:prstClr val="black"/>
                </a:solidFill>
                <a:latin typeface="Garamond" panose="02020404030301010803" pitchFamily="18" charset="0"/>
                <a:cs typeface="Times New Roman" panose="02020603050405020304" pitchFamily="18" charset="0"/>
              </a:rPr>
              <a:t>normal çalışmasını sağlayacak dereceyi aşmamak </a:t>
            </a:r>
            <a:r>
              <a:rPr lang="tr-TR" sz="2400" dirty="0">
                <a:solidFill>
                  <a:prstClr val="black"/>
                </a:solidFill>
                <a:latin typeface="Garamond" panose="02020404030301010803" pitchFamily="18" charset="0"/>
                <a:cs typeface="Times New Roman" panose="02020603050405020304" pitchFamily="18" charset="0"/>
              </a:rPr>
              <a:t>koşulu ile işçilerin hepsi veya bir kısmına fazla çalışma (fazla çalışma veya fazla sürelerle çalışma) yaptırılabilir. Bu durumda fazla çalışma yapan işçilere </a:t>
            </a:r>
            <a:r>
              <a:rPr lang="tr-TR" sz="2400" u="sng" dirty="0">
                <a:solidFill>
                  <a:prstClr val="black"/>
                </a:solidFill>
                <a:latin typeface="Garamond" panose="02020404030301010803" pitchFamily="18" charset="0"/>
                <a:cs typeface="Times New Roman" panose="02020603050405020304" pitchFamily="18" charset="0"/>
              </a:rPr>
              <a:t>uygun bir dinlenme süresi verilmesi zorunludur</a:t>
            </a:r>
            <a:r>
              <a:rPr lang="tr-TR" sz="2400" dirty="0">
                <a:solidFill>
                  <a:prstClr val="black"/>
                </a:solidFill>
                <a:latin typeface="Garamond" panose="02020404030301010803" pitchFamily="18" charset="0"/>
                <a:cs typeface="Times New Roman" panose="02020603050405020304" pitchFamily="18" charset="0"/>
              </a:rPr>
              <a:t>.</a:t>
            </a:r>
          </a:p>
          <a:p>
            <a:pPr marL="0" lvl="0" indent="0" algn="just" defTabSz="685800">
              <a:lnSpc>
                <a:spcPct val="114000"/>
              </a:lnSpc>
              <a:spcBef>
                <a:spcPts val="600"/>
              </a:spcBef>
              <a:buNone/>
            </a:pPr>
            <a:r>
              <a:rPr lang="tr-TR" sz="2400" dirty="0">
                <a:solidFill>
                  <a:prstClr val="black"/>
                </a:solidFill>
                <a:latin typeface="Garamond" panose="02020404030301010803" pitchFamily="18" charset="0"/>
                <a:cs typeface="Times New Roman" panose="02020603050405020304" pitchFamily="18" charset="0"/>
              </a:rPr>
              <a:t>Zorunlu sebeplerle yapılan fazla çalışmalar için 41 inci maddenin birinci, ikinci ve üçüncü fıkraları hükümleri uygulanır.</a:t>
            </a:r>
          </a:p>
          <a:p>
            <a:pPr marL="0" lvl="0" indent="0" defTabSz="685800">
              <a:lnSpc>
                <a:spcPct val="114000"/>
              </a:lnSpc>
              <a:spcBef>
                <a:spcPts val="600"/>
              </a:spcBef>
              <a:buNone/>
            </a:pPr>
            <a:endParaRPr lang="tr-TR" sz="2400" dirty="0">
              <a:solidFill>
                <a:prstClr val="black"/>
              </a:solidFill>
              <a:latin typeface="Garamond" panose="02020404030301010803" pitchFamily="18" charset="0"/>
            </a:endParaRPr>
          </a:p>
          <a:p>
            <a:endParaRPr lang="tr-TR" dirty="0"/>
          </a:p>
        </p:txBody>
      </p:sp>
    </p:spTree>
    <p:extLst>
      <p:ext uri="{BB962C8B-B14F-4D97-AF65-F5344CB8AC3E}">
        <p14:creationId xmlns:p14="http://schemas.microsoft.com/office/powerpoint/2010/main" val="1159460313"/>
      </p:ext>
    </p:ext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10055" y="491613"/>
            <a:ext cx="7833946" cy="737420"/>
          </a:xfrm>
        </p:spPr>
        <p:txBody>
          <a:bodyPr>
            <a:noAutofit/>
          </a:bodyPr>
          <a:lstStyle/>
          <a:p>
            <a:r>
              <a:rPr lang="tr-TR" sz="3600" b="1" dirty="0">
                <a:solidFill>
                  <a:prstClr val="white"/>
                </a:solidFill>
                <a:latin typeface="Garamond" panose="02020404030301010803" pitchFamily="18" charset="0"/>
                <a:cs typeface="Times New Roman" panose="02020603050405020304" pitchFamily="18" charset="0"/>
              </a:rPr>
              <a:t>Olağanüstü Hallerde Fazla Çalışma</a:t>
            </a:r>
            <a:endParaRPr lang="tr-TR" sz="2800"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131</a:t>
            </a:fld>
            <a:endParaRPr lang="tr-TR" dirty="0">
              <a:solidFill>
                <a:schemeClr val="bg1"/>
              </a:solidFill>
            </a:endParaRPr>
          </a:p>
        </p:txBody>
      </p:sp>
      <p:sp>
        <p:nvSpPr>
          <p:cNvPr id="3" name="İçerik Yer Tutucusu 2"/>
          <p:cNvSpPr>
            <a:spLocks noGrp="1"/>
          </p:cNvSpPr>
          <p:nvPr>
            <p:ph idx="1"/>
          </p:nvPr>
        </p:nvSpPr>
        <p:spPr>
          <a:xfrm>
            <a:off x="324465" y="1484671"/>
            <a:ext cx="8554063" cy="4871682"/>
          </a:xfrm>
        </p:spPr>
        <p:txBody>
          <a:bodyPr>
            <a:normAutofit/>
          </a:bodyPr>
          <a:lstStyle/>
          <a:p>
            <a:pPr marL="0" lvl="0" indent="0" algn="just" defTabSz="685800">
              <a:lnSpc>
                <a:spcPct val="114000"/>
              </a:lnSpc>
              <a:spcBef>
                <a:spcPts val="600"/>
              </a:spcBef>
              <a:buNone/>
            </a:pPr>
            <a:r>
              <a:rPr lang="tr-TR" sz="2600" b="1" dirty="0">
                <a:latin typeface="Garamond" panose="02020404030301010803" pitchFamily="18" charset="0"/>
                <a:cs typeface="Times New Roman" panose="02020603050405020304" pitchFamily="18" charset="0"/>
              </a:rPr>
              <a:t>Seferberlik</a:t>
            </a:r>
            <a:r>
              <a:rPr lang="tr-TR" sz="2600" dirty="0">
                <a:latin typeface="Garamond" panose="02020404030301010803" pitchFamily="18" charset="0"/>
                <a:cs typeface="Times New Roman" panose="02020603050405020304" pitchFamily="18" charset="0"/>
              </a:rPr>
              <a:t> </a:t>
            </a:r>
            <a:r>
              <a:rPr lang="tr-TR" sz="2600" dirty="0">
                <a:solidFill>
                  <a:prstClr val="black"/>
                </a:solidFill>
                <a:latin typeface="Garamond" panose="02020404030301010803" pitchFamily="18" charset="0"/>
                <a:cs typeface="Times New Roman" panose="02020603050405020304" pitchFamily="18" charset="0"/>
              </a:rPr>
              <a:t>sırasında ve bu süreyi aşmamak şartıyla </a:t>
            </a:r>
            <a:r>
              <a:rPr lang="tr-TR" sz="2600" b="1" dirty="0">
                <a:solidFill>
                  <a:prstClr val="black"/>
                </a:solidFill>
                <a:latin typeface="Garamond" panose="02020404030301010803" pitchFamily="18" charset="0"/>
                <a:cs typeface="Times New Roman" panose="02020603050405020304" pitchFamily="18" charset="0"/>
              </a:rPr>
              <a:t>yurt savunmasının gereklerini karşılayan işyerlerinde </a:t>
            </a:r>
            <a:r>
              <a:rPr lang="tr-TR" sz="2600" dirty="0">
                <a:solidFill>
                  <a:prstClr val="black"/>
                </a:solidFill>
                <a:latin typeface="Garamond" panose="02020404030301010803" pitchFamily="18" charset="0"/>
                <a:cs typeface="Times New Roman" panose="02020603050405020304" pitchFamily="18" charset="0"/>
              </a:rPr>
              <a:t>fazla çalışmaya lüzum görülürse işlerin çeşidine ve ihtiyacın derecesine göre </a:t>
            </a:r>
            <a:r>
              <a:rPr lang="tr-TR" sz="2600" u="sng" dirty="0">
                <a:solidFill>
                  <a:prstClr val="black"/>
                </a:solidFill>
                <a:latin typeface="Garamond" panose="02020404030301010803" pitchFamily="18" charset="0"/>
                <a:cs typeface="Times New Roman" panose="02020603050405020304" pitchFamily="18" charset="0"/>
              </a:rPr>
              <a:t>Cumhurbaşkanı</a:t>
            </a:r>
            <a:r>
              <a:rPr lang="tr-TR" sz="2600" dirty="0">
                <a:solidFill>
                  <a:prstClr val="black"/>
                </a:solidFill>
                <a:latin typeface="Garamond" panose="02020404030301010803" pitchFamily="18" charset="0"/>
                <a:cs typeface="Times New Roman" panose="02020603050405020304" pitchFamily="18" charset="0"/>
              </a:rPr>
              <a:t> günlük çalışma süresini, </a:t>
            </a:r>
            <a:r>
              <a:rPr lang="tr-TR" sz="2600" u="sng" dirty="0">
                <a:solidFill>
                  <a:prstClr val="black"/>
                </a:solidFill>
                <a:latin typeface="Garamond" panose="02020404030301010803" pitchFamily="18" charset="0"/>
                <a:cs typeface="Times New Roman" panose="02020603050405020304" pitchFamily="18" charset="0"/>
              </a:rPr>
              <a:t>işçinin en çok çalışma gücüne</a:t>
            </a:r>
            <a:r>
              <a:rPr lang="tr-TR" sz="2600" dirty="0">
                <a:solidFill>
                  <a:prstClr val="black"/>
                </a:solidFill>
                <a:latin typeface="Garamond" panose="02020404030301010803" pitchFamily="18" charset="0"/>
                <a:cs typeface="Times New Roman" panose="02020603050405020304" pitchFamily="18" charset="0"/>
              </a:rPr>
              <a:t> çıkarabilir.</a:t>
            </a:r>
          </a:p>
          <a:p>
            <a:pPr marL="0" lvl="0" indent="0" algn="just" defTabSz="685800">
              <a:lnSpc>
                <a:spcPct val="114000"/>
              </a:lnSpc>
              <a:spcBef>
                <a:spcPts val="600"/>
              </a:spcBef>
              <a:buNone/>
            </a:pPr>
            <a:r>
              <a:rPr lang="tr-TR" sz="2600" dirty="0">
                <a:solidFill>
                  <a:prstClr val="black"/>
                </a:solidFill>
                <a:latin typeface="Garamond" panose="02020404030301010803" pitchFamily="18" charset="0"/>
                <a:cs typeface="Times New Roman" panose="02020603050405020304" pitchFamily="18" charset="0"/>
              </a:rPr>
              <a:t>Bu suretle fazla çalıştırılan işçiler için verilecek ücret hakkında 41 inci maddenin birinci, ikinci ve üçüncü fıkraları hükümleri uygulanır.</a:t>
            </a:r>
          </a:p>
          <a:p>
            <a:pPr marL="0" lvl="0" indent="0" defTabSz="685800">
              <a:lnSpc>
                <a:spcPct val="114000"/>
              </a:lnSpc>
              <a:spcBef>
                <a:spcPts val="600"/>
              </a:spcBef>
              <a:buNone/>
            </a:pPr>
            <a:endParaRPr lang="tr-TR" sz="2600" dirty="0">
              <a:solidFill>
                <a:prstClr val="black"/>
              </a:solidFill>
              <a:latin typeface="Garamond" panose="02020404030301010803" pitchFamily="18" charset="0"/>
            </a:endParaRPr>
          </a:p>
          <a:p>
            <a:pPr marL="0" indent="0">
              <a:buNone/>
            </a:pPr>
            <a:endParaRPr lang="tr-TR" dirty="0"/>
          </a:p>
        </p:txBody>
      </p:sp>
    </p:spTree>
    <p:extLst>
      <p:ext uri="{BB962C8B-B14F-4D97-AF65-F5344CB8AC3E}">
        <p14:creationId xmlns:p14="http://schemas.microsoft.com/office/powerpoint/2010/main" val="1513686600"/>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10055" y="491613"/>
            <a:ext cx="7833946" cy="737420"/>
          </a:xfrm>
        </p:spPr>
        <p:txBody>
          <a:bodyPr>
            <a:noAutofit/>
          </a:bodyPr>
          <a:lstStyle/>
          <a:p>
            <a:r>
              <a:rPr lang="tr-TR" sz="3200" b="1" dirty="0">
                <a:solidFill>
                  <a:prstClr val="white"/>
                </a:solidFill>
                <a:latin typeface="Garamond" panose="02020404030301010803" pitchFamily="18" charset="0"/>
                <a:cs typeface="Times New Roman" panose="02020603050405020304" pitchFamily="18" charset="0"/>
              </a:rPr>
              <a:t>Ulusal Bayram ve Genel Tatil Günlerinde Çalışma</a:t>
            </a:r>
            <a:endParaRPr lang="tr-TR" sz="2800"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132</a:t>
            </a:fld>
            <a:endParaRPr lang="tr-TR" dirty="0">
              <a:solidFill>
                <a:schemeClr val="bg1"/>
              </a:solidFill>
            </a:endParaRPr>
          </a:p>
        </p:txBody>
      </p:sp>
      <p:sp>
        <p:nvSpPr>
          <p:cNvPr id="3" name="İçerik Yer Tutucusu 2"/>
          <p:cNvSpPr>
            <a:spLocks noGrp="1"/>
          </p:cNvSpPr>
          <p:nvPr>
            <p:ph idx="1"/>
          </p:nvPr>
        </p:nvSpPr>
        <p:spPr>
          <a:xfrm>
            <a:off x="324465" y="1484671"/>
            <a:ext cx="8554063" cy="4871682"/>
          </a:xfrm>
        </p:spPr>
        <p:txBody>
          <a:bodyPr>
            <a:noAutofit/>
          </a:bodyPr>
          <a:lstStyle/>
          <a:p>
            <a:pPr marL="0" lvl="0" indent="0" algn="just" defTabSz="685800">
              <a:lnSpc>
                <a:spcPct val="114000"/>
              </a:lnSpc>
              <a:spcBef>
                <a:spcPts val="600"/>
              </a:spcBef>
              <a:buNone/>
            </a:pPr>
            <a:r>
              <a:rPr lang="tr-TR" sz="1900" dirty="0">
                <a:solidFill>
                  <a:prstClr val="black"/>
                </a:solidFill>
                <a:latin typeface="Garamond" panose="02020404030301010803" pitchFamily="18" charset="0"/>
                <a:cs typeface="Times New Roman" panose="02020603050405020304" pitchFamily="18" charset="0"/>
              </a:rPr>
              <a:t>4857 sayılı Kanun kapsamına giren işyerlerinde çalışan işçilere, kanunlarda Ulusal bayram ve genel tatil günü olarak kabul edilen günlerde çalışmazlarsa, bir iş karşılığı olmaksızın o günün ücretleri tam olarak, tatil yapmayarak çalışırlarsa ayrıca çalışılan her gün için </a:t>
            </a:r>
            <a:r>
              <a:rPr lang="tr-TR" sz="1900" b="1" dirty="0">
                <a:solidFill>
                  <a:prstClr val="black"/>
                </a:solidFill>
                <a:latin typeface="Garamond" panose="02020404030301010803" pitchFamily="18" charset="0"/>
                <a:cs typeface="Times New Roman" panose="02020603050405020304" pitchFamily="18" charset="0"/>
              </a:rPr>
              <a:t>bir günlük ücreti ödenir</a:t>
            </a:r>
            <a:r>
              <a:rPr lang="tr-TR" sz="1900" dirty="0">
                <a:solidFill>
                  <a:prstClr val="black"/>
                </a:solidFill>
                <a:latin typeface="Garamond" panose="02020404030301010803" pitchFamily="18" charset="0"/>
                <a:cs typeface="Times New Roman" panose="02020603050405020304" pitchFamily="18" charset="0"/>
              </a:rPr>
              <a:t>. </a:t>
            </a:r>
          </a:p>
          <a:p>
            <a:pPr marL="0" lvl="0" indent="0" algn="just" defTabSz="685800">
              <a:lnSpc>
                <a:spcPct val="114000"/>
              </a:lnSpc>
              <a:spcBef>
                <a:spcPts val="600"/>
              </a:spcBef>
              <a:buNone/>
            </a:pPr>
            <a:r>
              <a:rPr lang="tr-TR" sz="1900" dirty="0">
                <a:solidFill>
                  <a:prstClr val="black"/>
                </a:solidFill>
                <a:latin typeface="Garamond" panose="02020404030301010803" pitchFamily="18" charset="0"/>
                <a:cs typeface="Times New Roman" panose="02020603050405020304" pitchFamily="18" charset="0"/>
              </a:rPr>
              <a:t>Kanunda Ulusal bayram ve genel tatil günü çalışmanın kaç saat süreyle olduğuna ilişkin bir sınırlama getirilmemiştir. Dolayısıyla işçiye, </a:t>
            </a:r>
            <a:r>
              <a:rPr lang="tr-TR" sz="1900" b="1" dirty="0">
                <a:solidFill>
                  <a:prstClr val="black"/>
                </a:solidFill>
                <a:latin typeface="Garamond" panose="02020404030301010803" pitchFamily="18" charset="0"/>
                <a:cs typeface="Times New Roman" panose="02020603050405020304" pitchFamily="18" charset="0"/>
              </a:rPr>
              <a:t>günlük çalışma süresinin altında çalışmış olsa dahi ilave bir günlük ücret</a:t>
            </a:r>
            <a:r>
              <a:rPr lang="tr-TR" sz="1900" dirty="0">
                <a:solidFill>
                  <a:prstClr val="black"/>
                </a:solidFill>
                <a:latin typeface="Garamond" panose="02020404030301010803" pitchFamily="18" charset="0"/>
                <a:cs typeface="Times New Roman" panose="02020603050405020304" pitchFamily="18" charset="0"/>
              </a:rPr>
              <a:t> ödenecektir. Aynı şekilde arife günlerinde işçilerin saat 13.00’den sonra günlük çalışma süresinin altında çalışılması halinde de ilave yarım günlük ücret ödenmelidir. </a:t>
            </a:r>
          </a:p>
          <a:p>
            <a:pPr marL="0" lvl="0" indent="0" algn="just" defTabSz="685800">
              <a:lnSpc>
                <a:spcPct val="114000"/>
              </a:lnSpc>
              <a:spcBef>
                <a:spcPts val="600"/>
              </a:spcBef>
              <a:buNone/>
            </a:pPr>
            <a:r>
              <a:rPr lang="tr-TR" sz="1900" dirty="0">
                <a:solidFill>
                  <a:prstClr val="black"/>
                </a:solidFill>
                <a:latin typeface="Garamond" panose="02020404030301010803" pitchFamily="18" charset="0"/>
                <a:cs typeface="Times New Roman" panose="02020603050405020304" pitchFamily="18" charset="0"/>
              </a:rPr>
              <a:t>Ulusal bayram ve genel tatil günlerinde işyerlerinde çalışılıp çalışılmayacağı toplu iş sözleşmesi veya iş sözleşmeleri ile kararlaştırılır. Sözleşmelerde hüküm bulunmaması halinde söz konusu günlerde çalışılması için </a:t>
            </a:r>
            <a:r>
              <a:rPr lang="tr-TR" sz="1900" b="1" dirty="0">
                <a:solidFill>
                  <a:prstClr val="black"/>
                </a:solidFill>
                <a:latin typeface="Garamond" panose="02020404030301010803" pitchFamily="18" charset="0"/>
                <a:cs typeface="Times New Roman" panose="02020603050405020304" pitchFamily="18" charset="0"/>
              </a:rPr>
              <a:t>işçinin onayı gereklidir</a:t>
            </a:r>
            <a:r>
              <a:rPr lang="tr-TR" sz="1900" dirty="0">
                <a:solidFill>
                  <a:prstClr val="black"/>
                </a:solidFill>
                <a:latin typeface="Garamond" panose="02020404030301010803" pitchFamily="18" charset="0"/>
                <a:cs typeface="Times New Roman" panose="02020603050405020304" pitchFamily="18" charset="0"/>
              </a:rPr>
              <a:t>. </a:t>
            </a:r>
          </a:p>
          <a:p>
            <a:pPr marL="0" lvl="0" indent="0" algn="just" defTabSz="685800">
              <a:lnSpc>
                <a:spcPct val="114000"/>
              </a:lnSpc>
              <a:spcBef>
                <a:spcPts val="600"/>
              </a:spcBef>
              <a:buNone/>
            </a:pPr>
            <a:r>
              <a:rPr lang="tr-TR" sz="1900" b="1" dirty="0" smtClean="0">
                <a:solidFill>
                  <a:prstClr val="black"/>
                </a:solidFill>
                <a:latin typeface="Garamond" panose="02020404030301010803" pitchFamily="18" charset="0"/>
                <a:cs typeface="Times New Roman" panose="02020603050405020304" pitchFamily="18" charset="0"/>
              </a:rPr>
              <a:t>***</a:t>
            </a:r>
            <a:r>
              <a:rPr lang="tr-TR" sz="1900" b="1" dirty="0" err="1" smtClean="0">
                <a:solidFill>
                  <a:prstClr val="black"/>
                </a:solidFill>
                <a:latin typeface="Garamond" panose="02020404030301010803" pitchFamily="18" charset="0"/>
                <a:cs typeface="Times New Roman" panose="02020603050405020304" pitchFamily="18" charset="0"/>
              </a:rPr>
              <a:t>TİS’in</a:t>
            </a:r>
            <a:r>
              <a:rPr lang="tr-TR" sz="1900" b="1" dirty="0" smtClean="0">
                <a:solidFill>
                  <a:prstClr val="black"/>
                </a:solidFill>
                <a:latin typeface="Garamond" panose="02020404030301010803" pitchFamily="18" charset="0"/>
                <a:cs typeface="Times New Roman" panose="02020603050405020304" pitchFamily="18" charset="0"/>
              </a:rPr>
              <a:t> 12 inci maddesi gereği </a:t>
            </a:r>
            <a:r>
              <a:rPr lang="tr-TR" sz="1900" dirty="0" smtClean="0">
                <a:solidFill>
                  <a:prstClr val="black"/>
                </a:solidFill>
                <a:latin typeface="Garamond" panose="02020404030301010803" pitchFamily="18" charset="0"/>
                <a:cs typeface="Times New Roman" panose="02020603050405020304" pitchFamily="18" charset="0"/>
              </a:rPr>
              <a:t>Ulusal Bayram ve </a:t>
            </a:r>
            <a:r>
              <a:rPr lang="tr-TR" sz="1900" dirty="0">
                <a:solidFill>
                  <a:prstClr val="black"/>
                </a:solidFill>
                <a:latin typeface="Garamond" panose="02020404030301010803" pitchFamily="18" charset="0"/>
                <a:cs typeface="Times New Roman" panose="02020603050405020304" pitchFamily="18" charset="0"/>
              </a:rPr>
              <a:t>genel tatil günlerinde çalıştırılan işçilere </a:t>
            </a:r>
            <a:r>
              <a:rPr lang="tr-TR" sz="1900" dirty="0" smtClean="0">
                <a:solidFill>
                  <a:prstClr val="black"/>
                </a:solidFill>
                <a:latin typeface="Garamond" panose="02020404030301010803" pitchFamily="18" charset="0"/>
                <a:cs typeface="Times New Roman" panose="02020603050405020304" pitchFamily="18" charset="0"/>
              </a:rPr>
              <a:t>o günün ücreti dahil toplam </a:t>
            </a:r>
            <a:r>
              <a:rPr lang="tr-TR" sz="1900" b="1" dirty="0">
                <a:solidFill>
                  <a:schemeClr val="accent1"/>
                </a:solidFill>
                <a:latin typeface="Garamond" panose="02020404030301010803" pitchFamily="18" charset="0"/>
                <a:cs typeface="Times New Roman" panose="02020603050405020304" pitchFamily="18" charset="0"/>
              </a:rPr>
              <a:t>3 (üç) yevmiye </a:t>
            </a:r>
            <a:r>
              <a:rPr lang="tr-TR" sz="1900" dirty="0" smtClean="0">
                <a:solidFill>
                  <a:prstClr val="black"/>
                </a:solidFill>
                <a:latin typeface="Garamond" panose="02020404030301010803" pitchFamily="18" charset="0"/>
                <a:cs typeface="Times New Roman" panose="02020603050405020304" pitchFamily="18" charset="0"/>
              </a:rPr>
              <a:t>ödeneceği düzenlenmiştir.</a:t>
            </a:r>
            <a:endParaRPr lang="tr-TR" sz="1900" dirty="0">
              <a:solidFill>
                <a:prstClr val="black"/>
              </a:solidFill>
              <a:latin typeface="Garamond" panose="02020404030301010803" pitchFamily="18" charset="0"/>
              <a:cs typeface="Times New Roman" panose="02020603050405020304" pitchFamily="18" charset="0"/>
            </a:endParaRPr>
          </a:p>
          <a:p>
            <a:pPr marL="0" lvl="0" indent="0" defTabSz="685800">
              <a:lnSpc>
                <a:spcPct val="114000"/>
              </a:lnSpc>
              <a:spcBef>
                <a:spcPts val="600"/>
              </a:spcBef>
              <a:buNone/>
            </a:pPr>
            <a:endParaRPr lang="tr-TR" sz="1900" dirty="0">
              <a:solidFill>
                <a:prstClr val="black"/>
              </a:solidFill>
              <a:latin typeface="Garamond" panose="02020404030301010803" pitchFamily="18" charset="0"/>
            </a:endParaRPr>
          </a:p>
          <a:p>
            <a:pPr marL="0" indent="0">
              <a:buNone/>
            </a:pPr>
            <a:endParaRPr lang="tr-TR" sz="1900" dirty="0"/>
          </a:p>
        </p:txBody>
      </p:sp>
    </p:spTree>
    <p:extLst>
      <p:ext uri="{BB962C8B-B14F-4D97-AF65-F5344CB8AC3E}">
        <p14:creationId xmlns:p14="http://schemas.microsoft.com/office/powerpoint/2010/main" val="435847813"/>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10055" y="491613"/>
            <a:ext cx="7833946" cy="737420"/>
          </a:xfrm>
        </p:spPr>
        <p:txBody>
          <a:bodyPr>
            <a:noAutofit/>
          </a:bodyPr>
          <a:lstStyle/>
          <a:p>
            <a:r>
              <a:rPr lang="tr-TR" sz="3600" b="1" dirty="0">
                <a:solidFill>
                  <a:prstClr val="white"/>
                </a:solidFill>
                <a:latin typeface="Garamond" panose="02020404030301010803" pitchFamily="18" charset="0"/>
                <a:cs typeface="Times New Roman" panose="02020603050405020304" pitchFamily="18" charset="0"/>
              </a:rPr>
              <a:t>Hafta Tatili</a:t>
            </a:r>
            <a:endParaRPr lang="tr-TR" sz="2800"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133</a:t>
            </a:fld>
            <a:endParaRPr lang="tr-TR" dirty="0">
              <a:solidFill>
                <a:schemeClr val="bg1"/>
              </a:solidFill>
            </a:endParaRPr>
          </a:p>
        </p:txBody>
      </p:sp>
      <p:sp>
        <p:nvSpPr>
          <p:cNvPr id="3" name="İçerik Yer Tutucusu 2"/>
          <p:cNvSpPr>
            <a:spLocks noGrp="1"/>
          </p:cNvSpPr>
          <p:nvPr>
            <p:ph idx="1"/>
          </p:nvPr>
        </p:nvSpPr>
        <p:spPr>
          <a:xfrm>
            <a:off x="220770" y="1100548"/>
            <a:ext cx="8554063" cy="5384291"/>
          </a:xfrm>
        </p:spPr>
        <p:txBody>
          <a:bodyPr>
            <a:noAutofit/>
          </a:bodyPr>
          <a:lstStyle/>
          <a:p>
            <a:pPr marL="0" lvl="0" indent="0" algn="just" defTabSz="685800">
              <a:lnSpc>
                <a:spcPct val="114000"/>
              </a:lnSpc>
              <a:spcBef>
                <a:spcPts val="600"/>
              </a:spcBef>
              <a:buNone/>
            </a:pPr>
            <a:r>
              <a:rPr lang="tr-TR" sz="1800" dirty="0">
                <a:solidFill>
                  <a:prstClr val="black"/>
                </a:solidFill>
                <a:latin typeface="Garamond" panose="02020404030301010803" pitchFamily="18" charset="0"/>
                <a:cs typeface="Times New Roman" panose="02020603050405020304" pitchFamily="18" charset="0"/>
              </a:rPr>
              <a:t>4857 sayılı İş Kanunu kapsamına giren işyerlerinde, işçilere tatil gününden önce 63 üncü maddeye göre belirlenen iş günlerinde çalışmış olmaları koşulu ile yedi günlük bir zaman dilimi içinde kesintisiz </a:t>
            </a:r>
            <a:r>
              <a:rPr lang="tr-TR" sz="1800" b="1" dirty="0">
                <a:solidFill>
                  <a:prstClr val="black"/>
                </a:solidFill>
                <a:latin typeface="Garamond" panose="02020404030301010803" pitchFamily="18" charset="0"/>
                <a:cs typeface="Times New Roman" panose="02020603050405020304" pitchFamily="18" charset="0"/>
              </a:rPr>
              <a:t>en az 24 saat dinlenme (hafta tatili) verilir.</a:t>
            </a:r>
          </a:p>
          <a:p>
            <a:pPr marL="0" lvl="0" indent="0" algn="just" defTabSz="685800">
              <a:lnSpc>
                <a:spcPct val="114000"/>
              </a:lnSpc>
              <a:spcBef>
                <a:spcPts val="600"/>
              </a:spcBef>
              <a:buNone/>
            </a:pPr>
            <a:r>
              <a:rPr lang="tr-TR" sz="1800" dirty="0">
                <a:solidFill>
                  <a:prstClr val="black"/>
                </a:solidFill>
                <a:latin typeface="Garamond" panose="02020404030301010803" pitchFamily="18" charset="0"/>
                <a:cs typeface="Times New Roman" panose="02020603050405020304" pitchFamily="18" charset="0"/>
              </a:rPr>
              <a:t>Çalışılmayan hafta tatili günü için işveren tarafından bir iş karşılığı olmaksızın o günün ücreti tam olarak ödenir.</a:t>
            </a:r>
          </a:p>
          <a:p>
            <a:pPr marL="0" lvl="0" indent="0" algn="just" defTabSz="685800">
              <a:lnSpc>
                <a:spcPct val="114000"/>
              </a:lnSpc>
              <a:spcBef>
                <a:spcPts val="600"/>
              </a:spcBef>
              <a:buNone/>
            </a:pPr>
            <a:r>
              <a:rPr lang="tr-TR" sz="1800" dirty="0">
                <a:solidFill>
                  <a:prstClr val="black"/>
                </a:solidFill>
                <a:latin typeface="Garamond" panose="02020404030301010803" pitchFamily="18" charset="0"/>
                <a:cs typeface="Times New Roman" panose="02020603050405020304" pitchFamily="18" charset="0"/>
              </a:rPr>
              <a:t>İşçinin tatil günü ücreti, çalıştığı günlere göre bir güne düşen ücretidir.</a:t>
            </a:r>
          </a:p>
          <a:p>
            <a:pPr marL="0" lvl="0" indent="0" algn="just" defTabSz="685800">
              <a:lnSpc>
                <a:spcPct val="114000"/>
              </a:lnSpc>
              <a:spcBef>
                <a:spcPts val="600"/>
              </a:spcBef>
              <a:buNone/>
            </a:pPr>
            <a:r>
              <a:rPr lang="tr-TR" sz="1800" dirty="0">
                <a:solidFill>
                  <a:prstClr val="black"/>
                </a:solidFill>
                <a:latin typeface="Garamond" panose="02020404030301010803" pitchFamily="18" charset="0"/>
                <a:cs typeface="Times New Roman" panose="02020603050405020304" pitchFamily="18" charset="0"/>
              </a:rPr>
              <a:t>Hafta tatili izni kesintisiz </a:t>
            </a:r>
            <a:r>
              <a:rPr lang="tr-TR" sz="1800" b="1" dirty="0">
                <a:solidFill>
                  <a:prstClr val="black"/>
                </a:solidFill>
                <a:latin typeface="Garamond" panose="02020404030301010803" pitchFamily="18" charset="0"/>
                <a:cs typeface="Times New Roman" panose="02020603050405020304" pitchFamily="18" charset="0"/>
              </a:rPr>
              <a:t>en az 24 saa</a:t>
            </a:r>
            <a:r>
              <a:rPr lang="tr-TR" sz="1800" dirty="0">
                <a:solidFill>
                  <a:prstClr val="black"/>
                </a:solidFill>
                <a:latin typeface="Garamond" panose="02020404030301010803" pitchFamily="18" charset="0"/>
                <a:cs typeface="Times New Roman" panose="02020603050405020304" pitchFamily="18" charset="0"/>
              </a:rPr>
              <a:t>ttir. Buna göre hafta tatilinin </a:t>
            </a:r>
            <a:r>
              <a:rPr lang="tr-TR" sz="1800" b="1" dirty="0">
                <a:solidFill>
                  <a:prstClr val="black"/>
                </a:solidFill>
                <a:latin typeface="Garamond" panose="02020404030301010803" pitchFamily="18" charset="0"/>
                <a:cs typeface="Times New Roman" panose="02020603050405020304" pitchFamily="18" charset="0"/>
              </a:rPr>
              <a:t>24 saatten az olarak kullandırılması hâlinde hafta tatili hiç kullandırılmamış sayılır. </a:t>
            </a:r>
          </a:p>
          <a:p>
            <a:pPr marL="0" lvl="0" indent="0" algn="just" defTabSz="685800">
              <a:lnSpc>
                <a:spcPct val="114000"/>
              </a:lnSpc>
              <a:spcBef>
                <a:spcPts val="600"/>
              </a:spcBef>
              <a:buNone/>
            </a:pPr>
            <a:r>
              <a:rPr lang="tr-TR" sz="1800" dirty="0">
                <a:solidFill>
                  <a:prstClr val="black"/>
                </a:solidFill>
                <a:latin typeface="Garamond" panose="02020404030301010803" pitchFamily="18" charset="0"/>
                <a:cs typeface="Times New Roman" panose="02020603050405020304" pitchFamily="18" charset="0"/>
              </a:rPr>
              <a:t>İşçinin hangi gün hafta tatilini kullanacağı işverenin yönetim hakkı kapsamında olup işveren tarafından belirlenir. </a:t>
            </a:r>
            <a:endParaRPr lang="tr-TR" sz="1800" dirty="0" smtClean="0">
              <a:solidFill>
                <a:prstClr val="black"/>
              </a:solidFill>
              <a:latin typeface="Garamond" panose="02020404030301010803" pitchFamily="18" charset="0"/>
              <a:cs typeface="Times New Roman" panose="02020603050405020304" pitchFamily="18" charset="0"/>
            </a:endParaRPr>
          </a:p>
          <a:p>
            <a:pPr marL="0" lvl="0" indent="0" algn="just" defTabSz="685800">
              <a:lnSpc>
                <a:spcPct val="114000"/>
              </a:lnSpc>
              <a:spcBef>
                <a:spcPts val="600"/>
              </a:spcBef>
              <a:buNone/>
            </a:pPr>
            <a:r>
              <a:rPr lang="tr-TR" sz="1800" b="1" dirty="0">
                <a:solidFill>
                  <a:prstClr val="black"/>
                </a:solidFill>
                <a:latin typeface="Garamond" panose="02020404030301010803" pitchFamily="18" charset="0"/>
                <a:cs typeface="Times New Roman" panose="02020603050405020304" pitchFamily="18" charset="0"/>
              </a:rPr>
              <a:t>*</a:t>
            </a:r>
            <a:r>
              <a:rPr lang="tr-TR" sz="1800" b="1" i="1" dirty="0" err="1">
                <a:solidFill>
                  <a:prstClr val="black"/>
                </a:solidFill>
                <a:latin typeface="Garamond" panose="02020404030301010803" pitchFamily="18" charset="0"/>
                <a:cs typeface="Times New Roman" panose="02020603050405020304" pitchFamily="18" charset="0"/>
              </a:rPr>
              <a:t>TİS’in</a:t>
            </a:r>
            <a:r>
              <a:rPr lang="tr-TR" sz="1800" b="1" i="1" dirty="0">
                <a:solidFill>
                  <a:prstClr val="black"/>
                </a:solidFill>
                <a:latin typeface="Garamond" panose="02020404030301010803" pitchFamily="18" charset="0"/>
                <a:cs typeface="Times New Roman" panose="02020603050405020304" pitchFamily="18" charset="0"/>
              </a:rPr>
              <a:t> </a:t>
            </a:r>
            <a:r>
              <a:rPr lang="tr-TR" sz="1800" b="1" i="1" dirty="0" smtClean="0">
                <a:solidFill>
                  <a:prstClr val="black"/>
                </a:solidFill>
                <a:latin typeface="Garamond" panose="02020404030301010803" pitchFamily="18" charset="0"/>
                <a:cs typeface="Times New Roman" panose="02020603050405020304" pitchFamily="18" charset="0"/>
              </a:rPr>
              <a:t>12 </a:t>
            </a:r>
            <a:r>
              <a:rPr lang="tr-TR" sz="1800" b="1" i="1" dirty="0">
                <a:solidFill>
                  <a:prstClr val="black"/>
                </a:solidFill>
                <a:latin typeface="Garamond" panose="02020404030301010803" pitchFamily="18" charset="0"/>
                <a:cs typeface="Times New Roman" panose="02020603050405020304" pitchFamily="18" charset="0"/>
              </a:rPr>
              <a:t>uncu maddesi gereği </a:t>
            </a:r>
            <a:r>
              <a:rPr lang="tr-TR" sz="1800" b="1" i="1" dirty="0" smtClean="0">
                <a:solidFill>
                  <a:prstClr val="black"/>
                </a:solidFill>
                <a:latin typeface="Garamond" panose="02020404030301010803" pitchFamily="18" charset="0"/>
                <a:cs typeface="Times New Roman" panose="02020603050405020304" pitchFamily="18" charset="0"/>
              </a:rPr>
              <a:t>hafta tatili Pazar günü olup, </a:t>
            </a:r>
            <a:r>
              <a:rPr lang="tr-TR" sz="1800" i="1" dirty="0" smtClean="0">
                <a:solidFill>
                  <a:prstClr val="black"/>
                </a:solidFill>
                <a:latin typeface="Garamond" panose="02020404030301010803" pitchFamily="18" charset="0"/>
                <a:cs typeface="Times New Roman" panose="02020603050405020304" pitchFamily="18" charset="0"/>
              </a:rPr>
              <a:t>hafta tatili </a:t>
            </a:r>
            <a:r>
              <a:rPr lang="tr-TR" sz="1800" i="1" dirty="0">
                <a:solidFill>
                  <a:prstClr val="black"/>
                </a:solidFill>
                <a:latin typeface="Garamond" panose="02020404030301010803" pitchFamily="18" charset="0"/>
                <a:cs typeface="Times New Roman" panose="02020603050405020304" pitchFamily="18" charset="0"/>
              </a:rPr>
              <a:t>günlerinde çalıştırılan işçilere çalıştıkları her bir gün için toplam 3 (üç) yevmiye ödeneceği </a:t>
            </a:r>
            <a:r>
              <a:rPr lang="tr-TR" sz="1800" i="1" dirty="0" smtClean="0">
                <a:solidFill>
                  <a:prstClr val="black"/>
                </a:solidFill>
                <a:latin typeface="Garamond" panose="02020404030301010803" pitchFamily="18" charset="0"/>
                <a:cs typeface="Times New Roman" panose="02020603050405020304" pitchFamily="18" charset="0"/>
              </a:rPr>
              <a:t>düzenlenmiştir. Haftada 5 gün çalışanlar Cumartesi de çalışırsa fazla çalışma ücreti alır hükmü vardır. Ana Bina ve Mal Bakıcısı pozisyonunda çalışanlar vardiyalı çalışmalarda hafta tatili, çalışılan altıncı iş gününden sonraki yedinci gündür. İş gereği hafta tatili günü çalışılmasına karşın başka bir gün izin verilmiyorsa kanunen verilmesi gereken bir gündelik dahil toplam 3 gündelik ödenir</a:t>
            </a:r>
            <a:endParaRPr lang="tr-TR" sz="1800" i="1" dirty="0">
              <a:solidFill>
                <a:prstClr val="black"/>
              </a:solidFill>
              <a:latin typeface="Garamond" panose="02020404030301010803" pitchFamily="18" charset="0"/>
              <a:cs typeface="Times New Roman" panose="02020603050405020304" pitchFamily="18" charset="0"/>
            </a:endParaRPr>
          </a:p>
          <a:p>
            <a:pPr marL="0" lvl="0" indent="0" algn="just" defTabSz="685800">
              <a:lnSpc>
                <a:spcPct val="114000"/>
              </a:lnSpc>
              <a:spcBef>
                <a:spcPts val="600"/>
              </a:spcBef>
              <a:buNone/>
            </a:pPr>
            <a:endParaRPr lang="tr-TR" sz="2000" dirty="0" smtClean="0">
              <a:solidFill>
                <a:prstClr val="black"/>
              </a:solidFill>
              <a:latin typeface="Garamond" panose="02020404030301010803" pitchFamily="18" charset="0"/>
              <a:cs typeface="Times New Roman" panose="02020603050405020304" pitchFamily="18" charset="0"/>
            </a:endParaRPr>
          </a:p>
          <a:p>
            <a:pPr marL="0" lvl="0" indent="0" defTabSz="685800">
              <a:lnSpc>
                <a:spcPct val="114000"/>
              </a:lnSpc>
              <a:spcBef>
                <a:spcPts val="600"/>
              </a:spcBef>
              <a:buNone/>
            </a:pPr>
            <a:endParaRPr lang="tr-TR" sz="2000" dirty="0">
              <a:solidFill>
                <a:prstClr val="black"/>
              </a:solidFill>
              <a:latin typeface="Garamond" panose="02020404030301010803" pitchFamily="18" charset="0"/>
            </a:endParaRPr>
          </a:p>
          <a:p>
            <a:pPr marL="0" indent="0">
              <a:buNone/>
            </a:pPr>
            <a:endParaRPr lang="tr-TR" sz="2000" dirty="0"/>
          </a:p>
        </p:txBody>
      </p:sp>
    </p:spTree>
    <p:extLst>
      <p:ext uri="{BB962C8B-B14F-4D97-AF65-F5344CB8AC3E}">
        <p14:creationId xmlns:p14="http://schemas.microsoft.com/office/powerpoint/2010/main" val="163379335"/>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10055" y="491613"/>
            <a:ext cx="7833946" cy="737420"/>
          </a:xfrm>
        </p:spPr>
        <p:txBody>
          <a:bodyPr>
            <a:noAutofit/>
          </a:bodyPr>
          <a:lstStyle/>
          <a:p>
            <a:r>
              <a:rPr lang="tr-TR" sz="3300" b="1" dirty="0">
                <a:solidFill>
                  <a:prstClr val="white"/>
                </a:solidFill>
                <a:latin typeface="Garamond" panose="02020404030301010803" pitchFamily="18" charset="0"/>
                <a:cs typeface="Times New Roman" panose="02020603050405020304" pitchFamily="18" charset="0"/>
              </a:rPr>
              <a:t>Hafta Tatilinin Topluca Kullandırılması</a:t>
            </a:r>
            <a:endParaRPr lang="tr-TR" sz="2800"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134</a:t>
            </a:fld>
            <a:endParaRPr lang="tr-TR" dirty="0">
              <a:solidFill>
                <a:schemeClr val="bg1"/>
              </a:solidFill>
            </a:endParaRPr>
          </a:p>
        </p:txBody>
      </p:sp>
      <p:sp>
        <p:nvSpPr>
          <p:cNvPr id="3" name="İçerik Yer Tutucusu 2"/>
          <p:cNvSpPr>
            <a:spLocks noGrp="1"/>
          </p:cNvSpPr>
          <p:nvPr>
            <p:ph idx="1"/>
          </p:nvPr>
        </p:nvSpPr>
        <p:spPr>
          <a:xfrm>
            <a:off x="324465" y="1484671"/>
            <a:ext cx="8554063" cy="4871682"/>
          </a:xfrm>
        </p:spPr>
        <p:txBody>
          <a:bodyPr>
            <a:noAutofit/>
          </a:bodyPr>
          <a:lstStyle/>
          <a:p>
            <a:pPr marL="0" lvl="0" indent="0" algn="just" defTabSz="685800">
              <a:lnSpc>
                <a:spcPct val="114000"/>
              </a:lnSpc>
              <a:spcBef>
                <a:spcPts val="600"/>
              </a:spcBef>
              <a:buNone/>
            </a:pPr>
            <a:r>
              <a:rPr lang="tr-TR" sz="2000" dirty="0">
                <a:solidFill>
                  <a:prstClr val="black"/>
                </a:solidFill>
                <a:latin typeface="Garamond" panose="02020404030301010803" pitchFamily="18" charset="0"/>
                <a:cs typeface="Times New Roman" panose="02020603050405020304" pitchFamily="18" charset="0"/>
              </a:rPr>
              <a:t>Hafta tatilinin topluca kullandırılması 4857 sayılı Kanuna açıkça aykırılık teşkil etmektedir. Nitekim, teftişlerimizde; geçmişte toplu olarak kullandırılan izinler işverence işçilere verilen </a:t>
            </a:r>
            <a:r>
              <a:rPr lang="tr-TR" sz="2000" b="1" dirty="0">
                <a:solidFill>
                  <a:prstClr val="black"/>
                </a:solidFill>
                <a:latin typeface="Garamond" panose="02020404030301010803" pitchFamily="18" charset="0"/>
                <a:cs typeface="Times New Roman" panose="02020603050405020304" pitchFamily="18" charset="0"/>
              </a:rPr>
              <a:t>idari iz</a:t>
            </a:r>
            <a:r>
              <a:rPr lang="tr-TR" sz="2000" dirty="0">
                <a:solidFill>
                  <a:prstClr val="black"/>
                </a:solidFill>
                <a:latin typeface="Garamond" panose="02020404030301010803" pitchFamily="18" charset="0"/>
                <a:cs typeface="Times New Roman" panose="02020603050405020304" pitchFamily="18" charset="0"/>
              </a:rPr>
              <a:t>in olarak kabul edilmektedir.  </a:t>
            </a:r>
          </a:p>
          <a:p>
            <a:pPr marL="0" lvl="0" indent="0" algn="just" defTabSz="685800">
              <a:lnSpc>
                <a:spcPct val="114000"/>
              </a:lnSpc>
              <a:spcBef>
                <a:spcPts val="600"/>
              </a:spcBef>
              <a:buNone/>
            </a:pPr>
            <a:r>
              <a:rPr lang="tr-TR" sz="2000" b="1" dirty="0">
                <a:solidFill>
                  <a:prstClr val="black"/>
                </a:solidFill>
                <a:latin typeface="Garamond" panose="02020404030301010803" pitchFamily="18" charset="0"/>
                <a:cs typeface="Times New Roman" panose="02020603050405020304" pitchFamily="18" charset="0"/>
              </a:rPr>
              <a:t>İş sağlığının korunması ve işgücünün yenilenmesi</a:t>
            </a:r>
            <a:r>
              <a:rPr lang="tr-TR" sz="2000" dirty="0">
                <a:solidFill>
                  <a:prstClr val="black"/>
                </a:solidFill>
                <a:latin typeface="Garamond" panose="02020404030301010803" pitchFamily="18" charset="0"/>
                <a:cs typeface="Times New Roman" panose="02020603050405020304" pitchFamily="18" charset="0"/>
              </a:rPr>
              <a:t> açısından hafta tatilinin kullandırılmasının büyük önem arz ettiği göz önünde bulundurulmalıdır. </a:t>
            </a:r>
          </a:p>
          <a:p>
            <a:pPr marL="0" lvl="0" indent="0" algn="just" defTabSz="685800">
              <a:lnSpc>
                <a:spcPct val="114000"/>
              </a:lnSpc>
              <a:spcBef>
                <a:spcPts val="600"/>
              </a:spcBef>
              <a:buNone/>
            </a:pPr>
            <a:r>
              <a:rPr lang="tr-TR" sz="2000" dirty="0">
                <a:solidFill>
                  <a:prstClr val="black"/>
                </a:solidFill>
                <a:latin typeface="Garamond" panose="02020404030301010803" pitchFamily="18" charset="0"/>
                <a:cs typeface="Times New Roman" panose="02020603050405020304" pitchFamily="18" charset="0"/>
              </a:rPr>
              <a:t>Hafta tatili günü çalışan işçi, haftalık çalışma süresini aştığı için hafta tatili günü yaptığı çalışma fazla çalışma olarak kabul edilmektedir. </a:t>
            </a:r>
            <a:r>
              <a:rPr lang="tr-TR" sz="2000" b="1" dirty="0">
                <a:solidFill>
                  <a:prstClr val="black"/>
                </a:solidFill>
                <a:latin typeface="Garamond" panose="02020404030301010803" pitchFamily="18" charset="0"/>
                <a:cs typeface="Times New Roman" panose="02020603050405020304" pitchFamily="18" charset="0"/>
              </a:rPr>
              <a:t>Bu nedenle, hafta tatilinde çalışan işçiye o gün için 2,5 günlük ücret ödenmelidir. </a:t>
            </a:r>
          </a:p>
          <a:p>
            <a:pPr marL="0" lvl="0" indent="0" algn="just" defTabSz="685800">
              <a:lnSpc>
                <a:spcPct val="114000"/>
              </a:lnSpc>
              <a:spcBef>
                <a:spcPts val="600"/>
              </a:spcBef>
              <a:buNone/>
            </a:pPr>
            <a:r>
              <a:rPr lang="tr-TR" sz="2000" dirty="0">
                <a:solidFill>
                  <a:prstClr val="black"/>
                </a:solidFill>
                <a:latin typeface="Garamond" panose="02020404030301010803" pitchFamily="18" charset="0"/>
                <a:cs typeface="Times New Roman" panose="02020603050405020304" pitchFamily="18" charset="0"/>
              </a:rPr>
              <a:t>Şöyle ki;</a:t>
            </a:r>
          </a:p>
          <a:p>
            <a:pPr marL="171450" lvl="0" indent="-171450" algn="just" defTabSz="685800">
              <a:lnSpc>
                <a:spcPct val="114000"/>
              </a:lnSpc>
              <a:spcBef>
                <a:spcPts val="600"/>
              </a:spcBef>
              <a:buFont typeface="Wingdings" panose="05000000000000000000" pitchFamily="2" charset="2"/>
              <a:buChar char="Ø"/>
            </a:pPr>
            <a:r>
              <a:rPr lang="tr-TR" sz="2000" dirty="0">
                <a:solidFill>
                  <a:prstClr val="black"/>
                </a:solidFill>
                <a:latin typeface="Garamond" panose="02020404030301010803" pitchFamily="18" charset="0"/>
                <a:cs typeface="Times New Roman" panose="02020603050405020304" pitchFamily="18" charset="0"/>
              </a:rPr>
              <a:t> 1 günlük ücret : hafta tatili günü çalışmaksızın yasa gereği hak kazandığı ücret </a:t>
            </a:r>
          </a:p>
          <a:p>
            <a:pPr marL="171450" lvl="0" indent="-171450" algn="just" defTabSz="685800">
              <a:lnSpc>
                <a:spcPct val="114000"/>
              </a:lnSpc>
              <a:spcBef>
                <a:spcPts val="600"/>
              </a:spcBef>
              <a:buFont typeface="Wingdings" panose="05000000000000000000" pitchFamily="2" charset="2"/>
              <a:buChar char="Ø"/>
            </a:pPr>
            <a:r>
              <a:rPr lang="tr-TR" sz="2000" dirty="0">
                <a:solidFill>
                  <a:prstClr val="black"/>
                </a:solidFill>
                <a:latin typeface="Garamond" panose="02020404030301010803" pitchFamily="18" charset="0"/>
                <a:cs typeface="Times New Roman" panose="02020603050405020304" pitchFamily="18" charset="0"/>
              </a:rPr>
              <a:t> 1 günlük ücret : çalıştığı hafta tatili günü için ödenmesi gereken ücret</a:t>
            </a:r>
          </a:p>
          <a:p>
            <a:pPr marL="171450" lvl="0" indent="-171450" algn="just" defTabSz="685800">
              <a:lnSpc>
                <a:spcPct val="114000"/>
              </a:lnSpc>
              <a:spcBef>
                <a:spcPts val="600"/>
              </a:spcBef>
              <a:buFont typeface="Wingdings" panose="05000000000000000000" pitchFamily="2" charset="2"/>
              <a:buChar char="Ø"/>
            </a:pPr>
            <a:r>
              <a:rPr lang="tr-TR" sz="2000" dirty="0">
                <a:solidFill>
                  <a:prstClr val="black"/>
                </a:solidFill>
                <a:latin typeface="Garamond" panose="02020404030301010803" pitchFamily="18" charset="0"/>
                <a:cs typeface="Times New Roman" panose="02020603050405020304" pitchFamily="18" charset="0"/>
              </a:rPr>
              <a:t> Yarım günlük ücret: fazla çalışmaya giren ücrettir. </a:t>
            </a:r>
          </a:p>
          <a:p>
            <a:pPr marL="0" lvl="0" indent="0" defTabSz="685800">
              <a:lnSpc>
                <a:spcPct val="114000"/>
              </a:lnSpc>
              <a:spcBef>
                <a:spcPts val="750"/>
              </a:spcBef>
              <a:buNone/>
            </a:pPr>
            <a:endParaRPr lang="tr-TR" sz="2000" dirty="0">
              <a:solidFill>
                <a:prstClr val="black"/>
              </a:solidFill>
              <a:latin typeface="Garamond" panose="02020404030301010803" pitchFamily="18" charset="0"/>
            </a:endParaRPr>
          </a:p>
          <a:p>
            <a:pPr marL="0" indent="0">
              <a:buNone/>
            </a:pPr>
            <a:endParaRPr lang="tr-TR" sz="1900" dirty="0"/>
          </a:p>
        </p:txBody>
      </p:sp>
    </p:spTree>
    <p:extLst>
      <p:ext uri="{BB962C8B-B14F-4D97-AF65-F5344CB8AC3E}">
        <p14:creationId xmlns:p14="http://schemas.microsoft.com/office/powerpoint/2010/main" val="2564993288"/>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10055" y="491613"/>
            <a:ext cx="7833946" cy="737420"/>
          </a:xfrm>
        </p:spPr>
        <p:txBody>
          <a:bodyPr>
            <a:noAutofit/>
          </a:bodyPr>
          <a:lstStyle/>
          <a:p>
            <a:r>
              <a:rPr lang="tr-TR" sz="3200" b="1" dirty="0">
                <a:solidFill>
                  <a:prstClr val="white"/>
                </a:solidFill>
                <a:latin typeface="Garamond" panose="02020404030301010803" pitchFamily="18" charset="0"/>
                <a:cs typeface="Times New Roman" panose="02020603050405020304" pitchFamily="18" charset="0"/>
              </a:rPr>
              <a:t>Hafta Tatilinin Kaydırılarak Kullandırılması</a:t>
            </a:r>
            <a:endParaRPr lang="tr-TR" sz="2800"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135</a:t>
            </a:fld>
            <a:endParaRPr lang="tr-TR" dirty="0">
              <a:solidFill>
                <a:schemeClr val="bg1"/>
              </a:solidFill>
            </a:endParaRPr>
          </a:p>
        </p:txBody>
      </p:sp>
      <p:sp>
        <p:nvSpPr>
          <p:cNvPr id="3" name="İçerik Yer Tutucusu 2"/>
          <p:cNvSpPr>
            <a:spLocks noGrp="1"/>
          </p:cNvSpPr>
          <p:nvPr>
            <p:ph idx="1"/>
          </p:nvPr>
        </p:nvSpPr>
        <p:spPr>
          <a:xfrm>
            <a:off x="324465" y="1553497"/>
            <a:ext cx="8298425" cy="4802856"/>
          </a:xfrm>
        </p:spPr>
        <p:txBody>
          <a:bodyPr>
            <a:noAutofit/>
          </a:bodyPr>
          <a:lstStyle/>
          <a:p>
            <a:pPr marL="0" lvl="0" indent="0" algn="just" defTabSz="685800">
              <a:lnSpc>
                <a:spcPct val="114000"/>
              </a:lnSpc>
              <a:spcBef>
                <a:spcPts val="600"/>
              </a:spcBef>
              <a:buNone/>
            </a:pPr>
            <a:r>
              <a:rPr lang="tr-TR" sz="2400" dirty="0">
                <a:solidFill>
                  <a:prstClr val="black"/>
                </a:solidFill>
                <a:latin typeface="Garamond" panose="02020404030301010803" pitchFamily="18" charset="0"/>
                <a:cs typeface="Times New Roman" panose="02020603050405020304" pitchFamily="18" charset="0"/>
              </a:rPr>
              <a:t>Hafta tatilinin kaydırılarak kullandırılması 4857 sayılı Kanuna açıkça aykırılık teşkil etmektedir. Hafta tatilinin toplu olarak kullandırılması uygulamasından farklı olarak, hafta tatilinin kaydırılarak kullandırılması uygulamasında, takip eden hafta içinde bir gün işverence işçilere izin verilmektedir. Nitekim, teftişlerimizde; işverence verilen bu izinler, idari izin olarak değerlendirilmemekte, </a:t>
            </a:r>
            <a:r>
              <a:rPr lang="tr-TR" sz="2400" b="1" dirty="0">
                <a:solidFill>
                  <a:prstClr val="black"/>
                </a:solidFill>
                <a:latin typeface="Garamond" panose="02020404030301010803" pitchFamily="18" charset="0"/>
                <a:cs typeface="Times New Roman" panose="02020603050405020304" pitchFamily="18" charset="0"/>
              </a:rPr>
              <a:t>hafta tatili olarak kabul edilmektedir. </a:t>
            </a:r>
            <a:r>
              <a:rPr lang="tr-TR" sz="2400" dirty="0">
                <a:solidFill>
                  <a:prstClr val="black"/>
                </a:solidFill>
                <a:latin typeface="Garamond" panose="02020404030301010803" pitchFamily="18" charset="0"/>
                <a:cs typeface="Times New Roman" panose="02020603050405020304" pitchFamily="18" charset="0"/>
              </a:rPr>
              <a:t>Ancak,</a:t>
            </a:r>
            <a:r>
              <a:rPr lang="tr-TR" sz="2400" b="1" dirty="0">
                <a:solidFill>
                  <a:prstClr val="black"/>
                </a:solidFill>
                <a:latin typeface="Garamond" panose="02020404030301010803" pitchFamily="18" charset="0"/>
                <a:cs typeface="Times New Roman" panose="02020603050405020304" pitchFamily="18" charset="0"/>
              </a:rPr>
              <a:t> </a:t>
            </a:r>
            <a:r>
              <a:rPr lang="tr-TR" sz="2400" dirty="0">
                <a:solidFill>
                  <a:prstClr val="black"/>
                </a:solidFill>
                <a:latin typeface="Garamond" panose="02020404030301010803" pitchFamily="18" charset="0"/>
                <a:cs typeface="Times New Roman" panose="02020603050405020304" pitchFamily="18" charset="0"/>
              </a:rPr>
              <a:t>hafta tatili günü çalıştırılan işçiye o gün için 2,5 günlük ücret ödenmelidir. </a:t>
            </a:r>
          </a:p>
          <a:p>
            <a:pPr marL="0" indent="0">
              <a:buNone/>
            </a:pPr>
            <a:endParaRPr lang="tr-TR" sz="1900" dirty="0"/>
          </a:p>
        </p:txBody>
      </p:sp>
    </p:spTree>
    <p:extLst>
      <p:ext uri="{BB962C8B-B14F-4D97-AF65-F5344CB8AC3E}">
        <p14:creationId xmlns:p14="http://schemas.microsoft.com/office/powerpoint/2010/main" val="798904617"/>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10055" y="491613"/>
            <a:ext cx="7833946" cy="737420"/>
          </a:xfrm>
        </p:spPr>
        <p:txBody>
          <a:bodyPr>
            <a:noAutofit/>
          </a:bodyPr>
          <a:lstStyle/>
          <a:p>
            <a:r>
              <a:rPr lang="tr-TR" sz="3000" b="1" dirty="0">
                <a:solidFill>
                  <a:prstClr val="white"/>
                </a:solidFill>
                <a:latin typeface="Garamond" panose="02020404030301010803" pitchFamily="18" charset="0"/>
                <a:cs typeface="Times New Roman" panose="02020603050405020304" pitchFamily="18" charset="0"/>
              </a:rPr>
              <a:t>Hafta Tatiline Hak Kazanabilmek İçin Çalışılmış Gibi Sayılan Süreler</a:t>
            </a:r>
            <a:endParaRPr lang="tr-TR" sz="2800"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136</a:t>
            </a:fld>
            <a:endParaRPr lang="tr-TR" dirty="0">
              <a:solidFill>
                <a:schemeClr val="bg1"/>
              </a:solidFill>
            </a:endParaRPr>
          </a:p>
        </p:txBody>
      </p:sp>
      <p:sp>
        <p:nvSpPr>
          <p:cNvPr id="3" name="İçerik Yer Tutucusu 2"/>
          <p:cNvSpPr>
            <a:spLocks noGrp="1"/>
          </p:cNvSpPr>
          <p:nvPr>
            <p:ph idx="1"/>
          </p:nvPr>
        </p:nvSpPr>
        <p:spPr>
          <a:xfrm>
            <a:off x="324465" y="1553497"/>
            <a:ext cx="8423881" cy="4802856"/>
          </a:xfrm>
        </p:spPr>
        <p:txBody>
          <a:bodyPr>
            <a:noAutofit/>
          </a:bodyPr>
          <a:lstStyle/>
          <a:p>
            <a:pPr marL="0" lvl="0" indent="0" algn="just" defTabSz="685800">
              <a:lnSpc>
                <a:spcPct val="114000"/>
              </a:lnSpc>
              <a:spcBef>
                <a:spcPts val="600"/>
              </a:spcBef>
              <a:buNone/>
            </a:pPr>
            <a:r>
              <a:rPr lang="tr-TR" sz="2400" dirty="0">
                <a:solidFill>
                  <a:prstClr val="black"/>
                </a:solidFill>
                <a:latin typeface="Garamond" panose="02020404030301010803" pitchFamily="18" charset="0"/>
                <a:cs typeface="Times New Roman" panose="02020603050405020304" pitchFamily="18" charset="0"/>
              </a:rPr>
              <a:t>İşçinin hafta tatiline hak kazanabilmesi için;</a:t>
            </a:r>
          </a:p>
          <a:p>
            <a:pPr marL="0" lvl="0" indent="0" algn="just" defTabSz="685800">
              <a:lnSpc>
                <a:spcPct val="114000"/>
              </a:lnSpc>
              <a:spcBef>
                <a:spcPts val="600"/>
              </a:spcBef>
              <a:buNone/>
            </a:pPr>
            <a:r>
              <a:rPr lang="tr-TR" sz="2400" b="1" dirty="0">
                <a:solidFill>
                  <a:prstClr val="black"/>
                </a:solidFill>
                <a:latin typeface="Garamond" panose="02020404030301010803" pitchFamily="18" charset="0"/>
                <a:cs typeface="Times New Roman" panose="02020603050405020304" pitchFamily="18" charset="0"/>
              </a:rPr>
              <a:t>a) </a:t>
            </a:r>
            <a:r>
              <a:rPr lang="tr-TR" sz="2400" dirty="0">
                <a:solidFill>
                  <a:prstClr val="black"/>
                </a:solidFill>
                <a:latin typeface="Garamond" panose="02020404030301010803" pitchFamily="18" charset="0"/>
                <a:cs typeface="Times New Roman" panose="02020603050405020304" pitchFamily="18" charset="0"/>
              </a:rPr>
              <a:t>Çalışmadığı halde kanunen çalışma süresinden sayılan zamanlar ile günlük </a:t>
            </a:r>
            <a:r>
              <a:rPr lang="tr-TR" sz="2400" b="1" dirty="0">
                <a:solidFill>
                  <a:prstClr val="black"/>
                </a:solidFill>
                <a:latin typeface="Garamond" panose="02020404030301010803" pitchFamily="18" charset="0"/>
                <a:cs typeface="Times New Roman" panose="02020603050405020304" pitchFamily="18" charset="0"/>
              </a:rPr>
              <a:t>ücret ödenen veya ödenmeyen kanundan </a:t>
            </a:r>
            <a:r>
              <a:rPr lang="tr-TR" sz="2400" dirty="0">
                <a:solidFill>
                  <a:prstClr val="black"/>
                </a:solidFill>
                <a:latin typeface="Garamond" panose="02020404030301010803" pitchFamily="18" charset="0"/>
                <a:cs typeface="Times New Roman" panose="02020603050405020304" pitchFamily="18" charset="0"/>
              </a:rPr>
              <a:t>veya </a:t>
            </a:r>
            <a:r>
              <a:rPr lang="tr-TR" sz="2400" b="1" dirty="0">
                <a:solidFill>
                  <a:prstClr val="black"/>
                </a:solidFill>
                <a:latin typeface="Garamond" panose="02020404030301010803" pitchFamily="18" charset="0"/>
                <a:cs typeface="Times New Roman" panose="02020603050405020304" pitchFamily="18" charset="0"/>
              </a:rPr>
              <a:t>sözleşmeden doğan tatil günleri</a:t>
            </a:r>
            <a:r>
              <a:rPr lang="tr-TR" sz="2400" dirty="0">
                <a:solidFill>
                  <a:prstClr val="black"/>
                </a:solidFill>
                <a:latin typeface="Garamond" panose="02020404030301010803" pitchFamily="18" charset="0"/>
                <a:cs typeface="Times New Roman" panose="02020603050405020304" pitchFamily="18" charset="0"/>
              </a:rPr>
              <a:t>,</a:t>
            </a:r>
          </a:p>
          <a:p>
            <a:pPr marL="0" lvl="0" indent="0" algn="just" defTabSz="685800">
              <a:lnSpc>
                <a:spcPct val="114000"/>
              </a:lnSpc>
              <a:spcBef>
                <a:spcPts val="600"/>
              </a:spcBef>
              <a:buNone/>
            </a:pPr>
            <a:r>
              <a:rPr lang="tr-TR" sz="2400" b="1" dirty="0">
                <a:solidFill>
                  <a:prstClr val="black"/>
                </a:solidFill>
                <a:latin typeface="Garamond" panose="02020404030301010803" pitchFamily="18" charset="0"/>
                <a:cs typeface="Times New Roman" panose="02020603050405020304" pitchFamily="18" charset="0"/>
              </a:rPr>
              <a:t>b) </a:t>
            </a:r>
            <a:r>
              <a:rPr lang="tr-TR" sz="2400" dirty="0">
                <a:solidFill>
                  <a:prstClr val="black"/>
                </a:solidFill>
                <a:latin typeface="Garamond" panose="02020404030301010803" pitchFamily="18" charset="0"/>
                <a:cs typeface="Times New Roman" panose="02020603050405020304" pitchFamily="18" charset="0"/>
              </a:rPr>
              <a:t>4857 sayılı Kanun’un Ek 2 nci maddesinde (mazeret izni)  sayılan izin süreleri</a:t>
            </a:r>
            <a:r>
              <a:rPr lang="tr-TR" sz="2400" dirty="0" smtClean="0">
                <a:solidFill>
                  <a:prstClr val="black"/>
                </a:solidFill>
                <a:latin typeface="Garamond" panose="02020404030301010803" pitchFamily="18" charset="0"/>
                <a:cs typeface="Times New Roman" panose="02020603050405020304" pitchFamily="18" charset="0"/>
              </a:rPr>
              <a:t>, </a:t>
            </a:r>
            <a:r>
              <a:rPr lang="tr-TR" sz="2400" b="1" dirty="0" smtClean="0">
                <a:solidFill>
                  <a:prstClr val="black"/>
                </a:solidFill>
                <a:latin typeface="Garamond" panose="02020404030301010803" pitchFamily="18" charset="0"/>
                <a:cs typeface="Times New Roman" panose="02020603050405020304" pitchFamily="18" charset="0"/>
              </a:rPr>
              <a:t>(***</a:t>
            </a:r>
            <a:r>
              <a:rPr lang="tr-TR" sz="2400" b="1" dirty="0" err="1" smtClean="0">
                <a:solidFill>
                  <a:prstClr val="black"/>
                </a:solidFill>
                <a:latin typeface="Garamond" panose="02020404030301010803" pitchFamily="18" charset="0"/>
                <a:cs typeface="Times New Roman" panose="02020603050405020304" pitchFamily="18" charset="0"/>
              </a:rPr>
              <a:t>TİS’in</a:t>
            </a:r>
            <a:r>
              <a:rPr lang="tr-TR" sz="2400" b="1" dirty="0" smtClean="0">
                <a:solidFill>
                  <a:prstClr val="black"/>
                </a:solidFill>
                <a:latin typeface="Garamond" panose="02020404030301010803" pitchFamily="18" charset="0"/>
                <a:cs typeface="Times New Roman" panose="02020603050405020304" pitchFamily="18" charset="0"/>
              </a:rPr>
              <a:t> 17 nci maddesinde ücretli mazeret izinleri düzenlenmiştir.)</a:t>
            </a:r>
            <a:endParaRPr lang="tr-TR" sz="2400" b="1" dirty="0">
              <a:solidFill>
                <a:prstClr val="black"/>
              </a:solidFill>
              <a:latin typeface="Garamond" panose="02020404030301010803" pitchFamily="18" charset="0"/>
              <a:cs typeface="Times New Roman" panose="02020603050405020304" pitchFamily="18" charset="0"/>
            </a:endParaRPr>
          </a:p>
          <a:p>
            <a:pPr marL="0" lvl="0" indent="0" algn="just" defTabSz="685800">
              <a:lnSpc>
                <a:spcPct val="114000"/>
              </a:lnSpc>
              <a:spcBef>
                <a:spcPts val="600"/>
              </a:spcBef>
              <a:buNone/>
            </a:pPr>
            <a:r>
              <a:rPr lang="tr-TR" sz="2400" b="1" dirty="0">
                <a:solidFill>
                  <a:prstClr val="black"/>
                </a:solidFill>
                <a:latin typeface="Garamond" panose="02020404030301010803" pitchFamily="18" charset="0"/>
                <a:cs typeface="Times New Roman" panose="02020603050405020304" pitchFamily="18" charset="0"/>
              </a:rPr>
              <a:t>c) </a:t>
            </a:r>
            <a:r>
              <a:rPr lang="tr-TR" sz="2400" dirty="0">
                <a:solidFill>
                  <a:prstClr val="black"/>
                </a:solidFill>
                <a:latin typeface="Garamond" panose="02020404030301010803" pitchFamily="18" charset="0"/>
                <a:cs typeface="Times New Roman" panose="02020603050405020304" pitchFamily="18" charset="0"/>
              </a:rPr>
              <a:t>Bir haftalık süre içinde kalmak üzere </a:t>
            </a:r>
            <a:r>
              <a:rPr lang="tr-TR" sz="2400" b="1" dirty="0">
                <a:solidFill>
                  <a:prstClr val="black"/>
                </a:solidFill>
                <a:latin typeface="Garamond" panose="02020404030301010803" pitchFamily="18" charset="0"/>
                <a:cs typeface="Times New Roman" panose="02020603050405020304" pitchFamily="18" charset="0"/>
              </a:rPr>
              <a:t>işveren tarafından verilen diğer izinlerle</a:t>
            </a:r>
            <a:r>
              <a:rPr lang="tr-TR" sz="2400" dirty="0">
                <a:solidFill>
                  <a:prstClr val="black"/>
                </a:solidFill>
                <a:latin typeface="Garamond" panose="02020404030301010803" pitchFamily="18" charset="0"/>
                <a:cs typeface="Times New Roman" panose="02020603050405020304" pitchFamily="18" charset="0"/>
              </a:rPr>
              <a:t> </a:t>
            </a:r>
            <a:r>
              <a:rPr lang="tr-TR" sz="2400" b="1" dirty="0">
                <a:solidFill>
                  <a:prstClr val="black"/>
                </a:solidFill>
                <a:latin typeface="Garamond" panose="02020404030301010803" pitchFamily="18" charset="0"/>
                <a:cs typeface="Times New Roman" panose="02020603050405020304" pitchFamily="18" charset="0"/>
              </a:rPr>
              <a:t>hekim raporuyla verilen hastalık</a:t>
            </a:r>
            <a:r>
              <a:rPr lang="tr-TR" sz="2400" dirty="0">
                <a:solidFill>
                  <a:prstClr val="black"/>
                </a:solidFill>
                <a:latin typeface="Garamond" panose="02020404030301010803" pitchFamily="18" charset="0"/>
                <a:cs typeface="Times New Roman" panose="02020603050405020304" pitchFamily="18" charset="0"/>
              </a:rPr>
              <a:t> ve dinlenme izinleri,</a:t>
            </a:r>
          </a:p>
          <a:p>
            <a:pPr marL="0" lvl="0" indent="0" algn="just" defTabSz="685800">
              <a:lnSpc>
                <a:spcPct val="114000"/>
              </a:lnSpc>
              <a:spcBef>
                <a:spcPts val="600"/>
              </a:spcBef>
              <a:buNone/>
            </a:pPr>
            <a:r>
              <a:rPr lang="tr-TR" sz="2400" u="sng" dirty="0">
                <a:solidFill>
                  <a:prstClr val="black"/>
                </a:solidFill>
                <a:latin typeface="Garamond" panose="02020404030301010803" pitchFamily="18" charset="0"/>
                <a:cs typeface="Times New Roman" panose="02020603050405020304" pitchFamily="18" charset="0"/>
              </a:rPr>
              <a:t>çalışılmış günler gibi hesaba katılır. </a:t>
            </a:r>
          </a:p>
          <a:p>
            <a:pPr marL="0" lvl="0" indent="0" defTabSz="685800">
              <a:lnSpc>
                <a:spcPct val="114000"/>
              </a:lnSpc>
              <a:spcBef>
                <a:spcPts val="600"/>
              </a:spcBef>
              <a:buNone/>
            </a:pPr>
            <a:endParaRPr lang="tr-TR" sz="2300" dirty="0">
              <a:solidFill>
                <a:prstClr val="black"/>
              </a:solidFill>
              <a:latin typeface="Garamond" panose="02020404030301010803" pitchFamily="18" charset="0"/>
            </a:endParaRPr>
          </a:p>
          <a:p>
            <a:pPr marL="0" indent="0">
              <a:buNone/>
            </a:pPr>
            <a:endParaRPr lang="tr-TR" sz="1900" dirty="0"/>
          </a:p>
        </p:txBody>
      </p:sp>
    </p:spTree>
    <p:extLst>
      <p:ext uri="{BB962C8B-B14F-4D97-AF65-F5344CB8AC3E}">
        <p14:creationId xmlns:p14="http://schemas.microsoft.com/office/powerpoint/2010/main" val="2916524482"/>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10055" y="491613"/>
            <a:ext cx="7833946" cy="737420"/>
          </a:xfrm>
        </p:spPr>
        <p:txBody>
          <a:bodyPr>
            <a:noAutofit/>
          </a:bodyPr>
          <a:lstStyle/>
          <a:p>
            <a:r>
              <a:rPr lang="tr-TR" sz="3600" b="1" dirty="0">
                <a:solidFill>
                  <a:prstClr val="white"/>
                </a:solidFill>
                <a:latin typeface="Garamond" panose="02020404030301010803" pitchFamily="18" charset="0"/>
                <a:cs typeface="Times New Roman" panose="02020603050405020304" pitchFamily="18" charset="0"/>
              </a:rPr>
              <a:t>Tatil Ücretine Girmeyen Kısımlar</a:t>
            </a:r>
            <a:endParaRPr lang="tr-TR" sz="2800"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137</a:t>
            </a:fld>
            <a:endParaRPr lang="tr-TR" dirty="0">
              <a:solidFill>
                <a:schemeClr val="bg1"/>
              </a:solidFill>
            </a:endParaRPr>
          </a:p>
        </p:txBody>
      </p:sp>
      <p:sp>
        <p:nvSpPr>
          <p:cNvPr id="3" name="İçerik Yer Tutucusu 2"/>
          <p:cNvSpPr>
            <a:spLocks noGrp="1"/>
          </p:cNvSpPr>
          <p:nvPr>
            <p:ph idx="1"/>
          </p:nvPr>
        </p:nvSpPr>
        <p:spPr>
          <a:xfrm>
            <a:off x="324465" y="1553497"/>
            <a:ext cx="8298425" cy="4802856"/>
          </a:xfrm>
        </p:spPr>
        <p:txBody>
          <a:bodyPr>
            <a:noAutofit/>
          </a:bodyPr>
          <a:lstStyle/>
          <a:p>
            <a:pPr marL="0" lvl="0" indent="0" algn="just" defTabSz="685800">
              <a:lnSpc>
                <a:spcPct val="114000"/>
              </a:lnSpc>
              <a:spcBef>
                <a:spcPts val="600"/>
              </a:spcBef>
              <a:buNone/>
            </a:pPr>
            <a:r>
              <a:rPr lang="tr-TR" sz="2400" dirty="0">
                <a:solidFill>
                  <a:prstClr val="black"/>
                </a:solidFill>
                <a:latin typeface="Garamond" panose="02020404030301010803" pitchFamily="18" charset="0"/>
                <a:cs typeface="Times New Roman" panose="02020603050405020304" pitchFamily="18" charset="0"/>
              </a:rPr>
              <a:t>Ulusal bayram, hafta tatili ve genel tatil günleri için verilecek ücretlerin tespitinde aşağıdaki ücretler hesaba katılmaz. Bunlar;</a:t>
            </a:r>
          </a:p>
          <a:p>
            <a:pPr marL="171450" lvl="0" indent="-171450" algn="just" defTabSz="685800">
              <a:lnSpc>
                <a:spcPct val="114000"/>
              </a:lnSpc>
              <a:spcBef>
                <a:spcPts val="600"/>
              </a:spcBef>
              <a:buFont typeface="Wingdings" panose="05000000000000000000" pitchFamily="2" charset="2"/>
              <a:buChar char="Ø"/>
            </a:pPr>
            <a:r>
              <a:rPr lang="tr-TR" sz="2400" b="1" dirty="0">
                <a:solidFill>
                  <a:prstClr val="black"/>
                </a:solidFill>
                <a:latin typeface="Garamond" panose="02020404030301010803" pitchFamily="18" charset="0"/>
                <a:cs typeface="Times New Roman" panose="02020603050405020304" pitchFamily="18" charset="0"/>
              </a:rPr>
              <a:t>Fazla çalışma karşılığı </a:t>
            </a:r>
            <a:r>
              <a:rPr lang="tr-TR" sz="2400" dirty="0">
                <a:solidFill>
                  <a:prstClr val="black"/>
                </a:solidFill>
                <a:latin typeface="Garamond" panose="02020404030301010803" pitchFamily="18" charset="0"/>
                <a:cs typeface="Times New Roman" panose="02020603050405020304" pitchFamily="18" charset="0"/>
              </a:rPr>
              <a:t>olarak alınan ücretler, </a:t>
            </a:r>
          </a:p>
          <a:p>
            <a:pPr marL="171450" lvl="0" indent="-171450" algn="just" defTabSz="685800">
              <a:lnSpc>
                <a:spcPct val="114000"/>
              </a:lnSpc>
              <a:spcBef>
                <a:spcPts val="600"/>
              </a:spcBef>
              <a:buFont typeface="Wingdings" panose="05000000000000000000" pitchFamily="2" charset="2"/>
              <a:buChar char="Ø"/>
            </a:pPr>
            <a:r>
              <a:rPr lang="tr-TR" sz="2400" dirty="0">
                <a:solidFill>
                  <a:prstClr val="black"/>
                </a:solidFill>
                <a:latin typeface="Garamond" panose="02020404030301010803" pitchFamily="18" charset="0"/>
                <a:cs typeface="Times New Roman" panose="02020603050405020304" pitchFamily="18" charset="0"/>
              </a:rPr>
              <a:t> </a:t>
            </a:r>
            <a:r>
              <a:rPr lang="tr-TR" sz="2400" b="1" dirty="0">
                <a:solidFill>
                  <a:prstClr val="black"/>
                </a:solidFill>
                <a:latin typeface="Garamond" panose="02020404030301010803" pitchFamily="18" charset="0"/>
                <a:cs typeface="Times New Roman" panose="02020603050405020304" pitchFamily="18" charset="0"/>
              </a:rPr>
              <a:t>Primler</a:t>
            </a:r>
            <a:r>
              <a:rPr lang="tr-TR" sz="2400" dirty="0">
                <a:solidFill>
                  <a:prstClr val="black"/>
                </a:solidFill>
                <a:latin typeface="Garamond" panose="02020404030301010803" pitchFamily="18" charset="0"/>
                <a:cs typeface="Times New Roman" panose="02020603050405020304" pitchFamily="18" charset="0"/>
              </a:rPr>
              <a:t>, </a:t>
            </a:r>
          </a:p>
          <a:p>
            <a:pPr marL="171450" lvl="0" indent="-171450" algn="just" defTabSz="685800">
              <a:lnSpc>
                <a:spcPct val="114000"/>
              </a:lnSpc>
              <a:spcBef>
                <a:spcPts val="600"/>
              </a:spcBef>
              <a:buFont typeface="Wingdings" panose="05000000000000000000" pitchFamily="2" charset="2"/>
              <a:buChar char="Ø"/>
            </a:pPr>
            <a:r>
              <a:rPr lang="tr-TR" sz="2400" dirty="0">
                <a:solidFill>
                  <a:prstClr val="black"/>
                </a:solidFill>
                <a:latin typeface="Garamond" panose="02020404030301010803" pitchFamily="18" charset="0"/>
                <a:cs typeface="Times New Roman" panose="02020603050405020304" pitchFamily="18" charset="0"/>
              </a:rPr>
              <a:t> İşyerinin temelli işçisi olarak normal çalışma saatleri dışında hazırlama, tamamlama, temizleme işlerinde çalışan işçilerin bu </a:t>
            </a:r>
            <a:r>
              <a:rPr lang="tr-TR" sz="2400" b="1" dirty="0">
                <a:solidFill>
                  <a:prstClr val="black"/>
                </a:solidFill>
                <a:latin typeface="Garamond" panose="02020404030301010803" pitchFamily="18" charset="0"/>
                <a:cs typeface="Times New Roman" panose="02020603050405020304" pitchFamily="18" charset="0"/>
              </a:rPr>
              <a:t>işler için aldıkları ücretler</a:t>
            </a:r>
            <a:r>
              <a:rPr lang="tr-TR" sz="2400" dirty="0">
                <a:solidFill>
                  <a:prstClr val="black"/>
                </a:solidFill>
                <a:latin typeface="Garamond" panose="02020404030301010803" pitchFamily="18" charset="0"/>
                <a:cs typeface="Times New Roman" panose="02020603050405020304" pitchFamily="18" charset="0"/>
              </a:rPr>
              <a:t>,</a:t>
            </a:r>
          </a:p>
          <a:p>
            <a:pPr marL="171450" lvl="0" indent="-171450" algn="just" defTabSz="685800">
              <a:lnSpc>
                <a:spcPct val="114000"/>
              </a:lnSpc>
              <a:spcBef>
                <a:spcPts val="600"/>
              </a:spcBef>
              <a:buFont typeface="Wingdings" panose="05000000000000000000" pitchFamily="2" charset="2"/>
              <a:buChar char="Ø"/>
            </a:pPr>
            <a:r>
              <a:rPr lang="tr-TR" sz="2400" dirty="0">
                <a:solidFill>
                  <a:prstClr val="black"/>
                </a:solidFill>
                <a:latin typeface="Garamond" panose="02020404030301010803" pitchFamily="18" charset="0"/>
                <a:cs typeface="Times New Roman" panose="02020603050405020304" pitchFamily="18" charset="0"/>
              </a:rPr>
              <a:t> </a:t>
            </a:r>
            <a:r>
              <a:rPr lang="tr-TR" sz="2400" b="1" dirty="0">
                <a:solidFill>
                  <a:prstClr val="black"/>
                </a:solidFill>
                <a:latin typeface="Garamond" panose="02020404030301010803" pitchFamily="18" charset="0"/>
                <a:cs typeface="Times New Roman" panose="02020603050405020304" pitchFamily="18" charset="0"/>
              </a:rPr>
              <a:t>Sosyal yardımlar</a:t>
            </a:r>
            <a:r>
              <a:rPr lang="tr-TR" sz="2400" dirty="0">
                <a:solidFill>
                  <a:prstClr val="black"/>
                </a:solidFill>
                <a:latin typeface="Garamond" panose="02020404030301010803" pitchFamily="18" charset="0"/>
                <a:cs typeface="Times New Roman" panose="02020603050405020304" pitchFamily="18" charset="0"/>
              </a:rPr>
              <a:t>. </a:t>
            </a:r>
            <a:endParaRPr lang="tr-TR" sz="2400" dirty="0">
              <a:solidFill>
                <a:prstClr val="black"/>
              </a:solidFill>
              <a:latin typeface="Garamond" panose="02020404030301010803" pitchFamily="18" charset="0"/>
            </a:endParaRPr>
          </a:p>
          <a:p>
            <a:pPr marL="0" indent="0">
              <a:buNone/>
            </a:pPr>
            <a:endParaRPr lang="tr-TR" sz="1900" dirty="0"/>
          </a:p>
        </p:txBody>
      </p:sp>
    </p:spTree>
    <p:extLst>
      <p:ext uri="{BB962C8B-B14F-4D97-AF65-F5344CB8AC3E}">
        <p14:creationId xmlns:p14="http://schemas.microsoft.com/office/powerpoint/2010/main" val="3401113614"/>
      </p:ext>
    </p:ext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10055" y="491613"/>
            <a:ext cx="7833946" cy="737420"/>
          </a:xfrm>
        </p:spPr>
        <p:txBody>
          <a:bodyPr>
            <a:noAutofit/>
          </a:bodyPr>
          <a:lstStyle/>
          <a:p>
            <a:r>
              <a:rPr lang="tr-TR" sz="3600" b="1" dirty="0">
                <a:solidFill>
                  <a:prstClr val="white"/>
                </a:solidFill>
                <a:latin typeface="Garamond" panose="02020404030301010803" pitchFamily="18" charset="0"/>
                <a:cs typeface="Times New Roman" panose="02020603050405020304" pitchFamily="18" charset="0"/>
              </a:rPr>
              <a:t>Geçici İş Göremezlik</a:t>
            </a:r>
            <a:endParaRPr lang="tr-TR" sz="2800"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138</a:t>
            </a:fld>
            <a:endParaRPr lang="tr-TR" dirty="0">
              <a:solidFill>
                <a:schemeClr val="bg1"/>
              </a:solidFill>
            </a:endParaRPr>
          </a:p>
        </p:txBody>
      </p:sp>
      <p:sp>
        <p:nvSpPr>
          <p:cNvPr id="3" name="İçerik Yer Tutucusu 2"/>
          <p:cNvSpPr>
            <a:spLocks noGrp="1"/>
          </p:cNvSpPr>
          <p:nvPr>
            <p:ph idx="1"/>
          </p:nvPr>
        </p:nvSpPr>
        <p:spPr>
          <a:xfrm>
            <a:off x="324465" y="1553497"/>
            <a:ext cx="8298425" cy="4728431"/>
          </a:xfrm>
        </p:spPr>
        <p:txBody>
          <a:bodyPr>
            <a:noAutofit/>
          </a:bodyPr>
          <a:lstStyle/>
          <a:p>
            <a:pPr marL="0" lvl="0" indent="0" algn="just" defTabSz="685800">
              <a:lnSpc>
                <a:spcPct val="114000"/>
              </a:lnSpc>
              <a:spcBef>
                <a:spcPts val="600"/>
              </a:spcBef>
              <a:buNone/>
            </a:pPr>
            <a:r>
              <a:rPr lang="tr-TR" sz="2200" dirty="0">
                <a:solidFill>
                  <a:prstClr val="black"/>
                </a:solidFill>
                <a:latin typeface="Garamond" panose="02020404030301010803" pitchFamily="18" charset="0"/>
                <a:cs typeface="Times New Roman" panose="02020603050405020304" pitchFamily="18" charset="0"/>
              </a:rPr>
              <a:t>İşçilere geçici iş göremezlik ödeneği verilmesi gerektiği zamanlarda geçici iş göremezlik süresine rastlayan </a:t>
            </a:r>
            <a:r>
              <a:rPr lang="tr-TR" sz="2200" u="sng" dirty="0">
                <a:solidFill>
                  <a:prstClr val="black"/>
                </a:solidFill>
                <a:latin typeface="Garamond" panose="02020404030301010803" pitchFamily="18" charset="0"/>
                <a:cs typeface="Times New Roman" panose="02020603050405020304" pitchFamily="18" charset="0"/>
              </a:rPr>
              <a:t>Ulusal bayram, genel tatil ve hafta tatilleri, ödeme yapılan kurum veya sandıklar tarafından geçici iş göremezlik ölçüsü üzerinden</a:t>
            </a:r>
            <a:r>
              <a:rPr lang="tr-TR" sz="2200" dirty="0">
                <a:solidFill>
                  <a:prstClr val="black"/>
                </a:solidFill>
                <a:latin typeface="Garamond" panose="02020404030301010803" pitchFamily="18" charset="0"/>
                <a:cs typeface="Times New Roman" panose="02020603050405020304" pitchFamily="18" charset="0"/>
              </a:rPr>
              <a:t> ödenir. </a:t>
            </a:r>
          </a:p>
          <a:p>
            <a:pPr marL="0" lvl="0" indent="0" algn="just" defTabSz="685800">
              <a:lnSpc>
                <a:spcPct val="114000"/>
              </a:lnSpc>
              <a:spcBef>
                <a:spcPts val="600"/>
              </a:spcBef>
              <a:buNone/>
            </a:pPr>
            <a:r>
              <a:rPr lang="tr-TR" sz="2200" dirty="0">
                <a:solidFill>
                  <a:prstClr val="black"/>
                </a:solidFill>
                <a:latin typeface="Garamond" panose="02020404030301010803" pitchFamily="18" charset="0"/>
                <a:cs typeface="Times New Roman" panose="02020603050405020304" pitchFamily="18" charset="0"/>
              </a:rPr>
              <a:t>Hastalık nedeni ile çalışılmayan günlerde SGK tarafından ödenen geçici iş göremezlik ödeneği </a:t>
            </a:r>
            <a:r>
              <a:rPr lang="tr-TR" sz="2200" b="1" dirty="0">
                <a:solidFill>
                  <a:prstClr val="black"/>
                </a:solidFill>
                <a:latin typeface="Garamond" panose="02020404030301010803" pitchFamily="18" charset="0"/>
                <a:cs typeface="Times New Roman" panose="02020603050405020304" pitchFamily="18" charset="0"/>
              </a:rPr>
              <a:t>aylık ücretli</a:t>
            </a:r>
            <a:r>
              <a:rPr lang="tr-TR" sz="2200" dirty="0">
                <a:solidFill>
                  <a:prstClr val="black"/>
                </a:solidFill>
                <a:latin typeface="Garamond" panose="02020404030301010803" pitchFamily="18" charset="0"/>
                <a:cs typeface="Times New Roman" panose="02020603050405020304" pitchFamily="18" charset="0"/>
              </a:rPr>
              <a:t> işçilerin ücretlerinden mahsup edilir. </a:t>
            </a:r>
            <a:endParaRPr lang="tr-TR" sz="2200" dirty="0" smtClean="0">
              <a:solidFill>
                <a:prstClr val="black"/>
              </a:solidFill>
              <a:latin typeface="Garamond" panose="02020404030301010803" pitchFamily="18" charset="0"/>
              <a:cs typeface="Times New Roman" panose="02020603050405020304" pitchFamily="18" charset="0"/>
            </a:endParaRPr>
          </a:p>
          <a:p>
            <a:pPr marL="0" lvl="0" indent="0" algn="just" defTabSz="685800">
              <a:lnSpc>
                <a:spcPct val="114000"/>
              </a:lnSpc>
              <a:spcBef>
                <a:spcPts val="600"/>
              </a:spcBef>
              <a:buNone/>
            </a:pPr>
            <a:r>
              <a:rPr lang="tr-TR" sz="2200" b="1" dirty="0" smtClean="0">
                <a:solidFill>
                  <a:prstClr val="black"/>
                </a:solidFill>
                <a:latin typeface="Garamond" panose="02020404030301010803" pitchFamily="18" charset="0"/>
                <a:cs typeface="Times New Roman" panose="02020603050405020304" pitchFamily="18" charset="0"/>
              </a:rPr>
              <a:t>*</a:t>
            </a:r>
            <a:r>
              <a:rPr lang="tr-TR" sz="2200" b="1" dirty="0" err="1" smtClean="0">
                <a:solidFill>
                  <a:prstClr val="black"/>
                </a:solidFill>
                <a:latin typeface="Garamond" panose="02020404030301010803" pitchFamily="18" charset="0"/>
                <a:cs typeface="Times New Roman" panose="02020603050405020304" pitchFamily="18" charset="0"/>
              </a:rPr>
              <a:t>TİS’e</a:t>
            </a:r>
            <a:r>
              <a:rPr lang="tr-TR" sz="2200" b="1" dirty="0" smtClean="0">
                <a:solidFill>
                  <a:prstClr val="black"/>
                </a:solidFill>
                <a:latin typeface="Garamond" panose="02020404030301010803" pitchFamily="18" charset="0"/>
                <a:cs typeface="Times New Roman" panose="02020603050405020304" pitchFamily="18" charset="0"/>
              </a:rPr>
              <a:t> göre işçilerin ücret ödemeleri günlük hesaplanmaktadır.</a:t>
            </a:r>
            <a:endParaRPr lang="tr-TR" sz="2200" b="1" dirty="0">
              <a:solidFill>
                <a:prstClr val="black"/>
              </a:solidFill>
              <a:latin typeface="Garamond" panose="02020404030301010803" pitchFamily="18" charset="0"/>
              <a:cs typeface="Times New Roman" panose="02020603050405020304" pitchFamily="18" charset="0"/>
            </a:endParaRPr>
          </a:p>
          <a:p>
            <a:pPr marL="0" lvl="0" indent="0" algn="just" defTabSz="685800">
              <a:lnSpc>
                <a:spcPct val="114000"/>
              </a:lnSpc>
              <a:spcBef>
                <a:spcPts val="600"/>
              </a:spcBef>
              <a:buNone/>
            </a:pPr>
            <a:r>
              <a:rPr lang="tr-TR" sz="2200" b="1" dirty="0" smtClean="0">
                <a:solidFill>
                  <a:prstClr val="black"/>
                </a:solidFill>
                <a:latin typeface="Garamond" panose="02020404030301010803" pitchFamily="18" charset="0"/>
                <a:cs typeface="Times New Roman" panose="02020603050405020304" pitchFamily="18" charset="0"/>
              </a:rPr>
              <a:t>*</a:t>
            </a:r>
            <a:r>
              <a:rPr lang="tr-TR" sz="2200" b="1" dirty="0" err="1" smtClean="0">
                <a:solidFill>
                  <a:prstClr val="black"/>
                </a:solidFill>
                <a:latin typeface="Garamond" panose="02020404030301010803" pitchFamily="18" charset="0"/>
                <a:cs typeface="Times New Roman" panose="02020603050405020304" pitchFamily="18" charset="0"/>
              </a:rPr>
              <a:t>TİS’in</a:t>
            </a:r>
            <a:r>
              <a:rPr lang="tr-TR" sz="2200" b="1" dirty="0" smtClean="0">
                <a:solidFill>
                  <a:prstClr val="black"/>
                </a:solidFill>
                <a:latin typeface="Garamond" panose="02020404030301010803" pitchFamily="18" charset="0"/>
                <a:cs typeface="Times New Roman" panose="02020603050405020304" pitchFamily="18" charset="0"/>
              </a:rPr>
              <a:t> 23 uncu maddesinde, h</a:t>
            </a:r>
            <a:r>
              <a:rPr lang="tr-TR" sz="2200" dirty="0" smtClean="0">
                <a:solidFill>
                  <a:prstClr val="black"/>
                </a:solidFill>
                <a:latin typeface="Garamond" panose="02020404030301010803" pitchFamily="18" charset="0"/>
                <a:cs typeface="Times New Roman" panose="02020603050405020304" pitchFamily="18" charset="0"/>
              </a:rPr>
              <a:t>astalık </a:t>
            </a:r>
            <a:r>
              <a:rPr lang="tr-TR" sz="2200" dirty="0">
                <a:solidFill>
                  <a:prstClr val="black"/>
                </a:solidFill>
                <a:latin typeface="Garamond" panose="02020404030301010803" pitchFamily="18" charset="0"/>
                <a:cs typeface="Times New Roman" panose="02020603050405020304" pitchFamily="18" charset="0"/>
              </a:rPr>
              <a:t>nedeni ile iş göremezliğe uğrayan </a:t>
            </a:r>
            <a:r>
              <a:rPr lang="tr-TR" sz="2200" dirty="0" smtClean="0">
                <a:solidFill>
                  <a:prstClr val="black"/>
                </a:solidFill>
                <a:latin typeface="Garamond" panose="02020404030301010803" pitchFamily="18" charset="0"/>
                <a:cs typeface="Times New Roman" panose="02020603050405020304" pitchFamily="18" charset="0"/>
              </a:rPr>
              <a:t>işçilerin, </a:t>
            </a:r>
            <a:r>
              <a:rPr lang="tr-TR" sz="2200" b="1" dirty="0" smtClean="0">
                <a:solidFill>
                  <a:prstClr val="black"/>
                </a:solidFill>
                <a:latin typeface="Garamond" panose="02020404030301010803" pitchFamily="18" charset="0"/>
                <a:cs typeface="Times New Roman" panose="02020603050405020304" pitchFamily="18" charset="0"/>
              </a:rPr>
              <a:t>3 gün </a:t>
            </a:r>
            <a:r>
              <a:rPr lang="tr-TR" sz="2200" dirty="0" smtClean="0">
                <a:solidFill>
                  <a:prstClr val="black"/>
                </a:solidFill>
                <a:latin typeface="Garamond" panose="02020404030301010803" pitchFamily="18" charset="0"/>
                <a:cs typeface="Times New Roman" panose="02020603050405020304" pitchFamily="18" charset="0"/>
              </a:rPr>
              <a:t>ve </a:t>
            </a:r>
            <a:r>
              <a:rPr lang="tr-TR" sz="2200" b="1" dirty="0" smtClean="0">
                <a:solidFill>
                  <a:prstClr val="black"/>
                </a:solidFill>
                <a:latin typeface="Garamond" panose="02020404030301010803" pitchFamily="18" charset="0"/>
                <a:cs typeface="Times New Roman" panose="02020603050405020304" pitchFamily="18" charset="0"/>
              </a:rPr>
              <a:t>daha fazla istirahatli olmaları halinde </a:t>
            </a:r>
            <a:r>
              <a:rPr lang="tr-TR" sz="2200" dirty="0" smtClean="0">
                <a:solidFill>
                  <a:prstClr val="black"/>
                </a:solidFill>
                <a:latin typeface="Garamond" panose="02020404030301010803" pitchFamily="18" charset="0"/>
                <a:cs typeface="Times New Roman" panose="02020603050405020304" pitchFamily="18" charset="0"/>
              </a:rPr>
              <a:t>SGK tarafından </a:t>
            </a:r>
            <a:r>
              <a:rPr lang="tr-TR" sz="2200" dirty="0">
                <a:solidFill>
                  <a:prstClr val="black"/>
                </a:solidFill>
                <a:latin typeface="Garamond" panose="02020404030301010803" pitchFamily="18" charset="0"/>
                <a:cs typeface="Times New Roman" panose="02020603050405020304" pitchFamily="18" charset="0"/>
              </a:rPr>
              <a:t>ödeme yapılmayan günlere ait </a:t>
            </a:r>
            <a:r>
              <a:rPr lang="tr-TR" sz="2200" dirty="0" smtClean="0">
                <a:solidFill>
                  <a:prstClr val="black"/>
                </a:solidFill>
                <a:latin typeface="Garamond" panose="02020404030301010803" pitchFamily="18" charset="0"/>
                <a:cs typeface="Times New Roman" panose="02020603050405020304" pitchFamily="18" charset="0"/>
              </a:rPr>
              <a:t>ücretlerin tamamı </a:t>
            </a:r>
            <a:r>
              <a:rPr lang="tr-TR" sz="2200" b="1" dirty="0" smtClean="0">
                <a:solidFill>
                  <a:prstClr val="black"/>
                </a:solidFill>
                <a:latin typeface="Garamond" panose="02020404030301010803" pitchFamily="18" charset="0"/>
                <a:cs typeface="Times New Roman" panose="02020603050405020304" pitchFamily="18" charset="0"/>
              </a:rPr>
              <a:t>yılda 4 defayı geçmemek </a:t>
            </a:r>
            <a:r>
              <a:rPr lang="tr-TR" sz="2200" dirty="0" smtClean="0">
                <a:solidFill>
                  <a:prstClr val="black"/>
                </a:solidFill>
                <a:latin typeface="Garamond" panose="02020404030301010803" pitchFamily="18" charset="0"/>
                <a:cs typeface="Times New Roman" panose="02020603050405020304" pitchFamily="18" charset="0"/>
              </a:rPr>
              <a:t>üzere işverence ödeneceği düzenlenmiştir.</a:t>
            </a:r>
            <a:endParaRPr lang="tr-TR" sz="2200" dirty="0">
              <a:solidFill>
                <a:prstClr val="black"/>
              </a:solidFill>
              <a:latin typeface="Garamond" panose="02020404030301010803" pitchFamily="18" charset="0"/>
              <a:cs typeface="Times New Roman" panose="02020603050405020304" pitchFamily="18" charset="0"/>
            </a:endParaRPr>
          </a:p>
          <a:p>
            <a:pPr marL="0" lvl="0" indent="0" defTabSz="685800">
              <a:lnSpc>
                <a:spcPct val="114000"/>
              </a:lnSpc>
              <a:spcBef>
                <a:spcPts val="600"/>
              </a:spcBef>
              <a:buNone/>
            </a:pPr>
            <a:endParaRPr lang="tr-TR" sz="2200" dirty="0">
              <a:solidFill>
                <a:prstClr val="black"/>
              </a:solidFill>
              <a:latin typeface="Garamond" panose="02020404030301010803" pitchFamily="18" charset="0"/>
            </a:endParaRPr>
          </a:p>
          <a:p>
            <a:pPr marL="0" indent="0">
              <a:buNone/>
            </a:pPr>
            <a:endParaRPr lang="tr-TR" sz="2200" dirty="0">
              <a:latin typeface="Garamond" panose="02020404030301010803" pitchFamily="18" charset="0"/>
            </a:endParaRPr>
          </a:p>
        </p:txBody>
      </p:sp>
    </p:spTree>
    <p:extLst>
      <p:ext uri="{BB962C8B-B14F-4D97-AF65-F5344CB8AC3E}">
        <p14:creationId xmlns:p14="http://schemas.microsoft.com/office/powerpoint/2010/main" val="3510968068"/>
      </p:ext>
    </p:extLst>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139</a:t>
            </a:fld>
            <a:endParaRPr lang="tr-TR" dirty="0">
              <a:solidFill>
                <a:schemeClr val="bg1"/>
              </a:solidFill>
            </a:endParaRPr>
          </a:p>
        </p:txBody>
      </p:sp>
      <p:sp>
        <p:nvSpPr>
          <p:cNvPr id="3" name="İçerik Yer Tutucusu 2"/>
          <p:cNvSpPr>
            <a:spLocks noGrp="1"/>
          </p:cNvSpPr>
          <p:nvPr>
            <p:ph idx="1"/>
          </p:nvPr>
        </p:nvSpPr>
        <p:spPr>
          <a:xfrm>
            <a:off x="324465" y="1553497"/>
            <a:ext cx="8298425" cy="4802856"/>
          </a:xfrm>
        </p:spPr>
        <p:txBody>
          <a:bodyPr>
            <a:noAutofit/>
          </a:bodyPr>
          <a:lstStyle/>
          <a:p>
            <a:pPr marL="0" lvl="0" indent="0" algn="ctr" defTabSz="685800">
              <a:lnSpc>
                <a:spcPct val="114000"/>
              </a:lnSpc>
              <a:spcBef>
                <a:spcPts val="600"/>
              </a:spcBef>
              <a:buNone/>
            </a:pPr>
            <a:endParaRPr lang="tr-TR" sz="4500" b="1" dirty="0" smtClean="0">
              <a:solidFill>
                <a:prstClr val="black"/>
              </a:solidFill>
              <a:latin typeface="Garamond" panose="02020404030301010803" pitchFamily="18" charset="0"/>
              <a:cs typeface="Times New Roman" panose="02020603050405020304" pitchFamily="18" charset="0"/>
            </a:endParaRPr>
          </a:p>
          <a:p>
            <a:pPr marL="0" lvl="0" indent="0" algn="ctr" defTabSz="685800">
              <a:lnSpc>
                <a:spcPct val="114000"/>
              </a:lnSpc>
              <a:spcBef>
                <a:spcPts val="600"/>
              </a:spcBef>
              <a:buNone/>
            </a:pPr>
            <a:endParaRPr lang="tr-TR" sz="4500" b="1" dirty="0">
              <a:solidFill>
                <a:prstClr val="black"/>
              </a:solidFill>
              <a:latin typeface="Garamond" panose="02020404030301010803" pitchFamily="18" charset="0"/>
              <a:cs typeface="Times New Roman" panose="02020603050405020304" pitchFamily="18" charset="0"/>
            </a:endParaRPr>
          </a:p>
          <a:p>
            <a:pPr marL="0" lvl="0" indent="0" algn="ctr" defTabSz="685800">
              <a:lnSpc>
                <a:spcPct val="114000"/>
              </a:lnSpc>
              <a:spcBef>
                <a:spcPts val="600"/>
              </a:spcBef>
              <a:buNone/>
            </a:pPr>
            <a:r>
              <a:rPr lang="tr-TR" sz="4500" b="1" dirty="0" smtClean="0">
                <a:solidFill>
                  <a:prstClr val="black"/>
                </a:solidFill>
                <a:latin typeface="Garamond" panose="02020404030301010803" pitchFamily="18" charset="0"/>
                <a:cs typeface="Times New Roman" panose="02020603050405020304" pitchFamily="18" charset="0"/>
              </a:rPr>
              <a:t>Yıllık </a:t>
            </a:r>
            <a:r>
              <a:rPr lang="tr-TR" sz="4500" b="1" dirty="0">
                <a:solidFill>
                  <a:prstClr val="black"/>
                </a:solidFill>
                <a:latin typeface="Garamond" panose="02020404030301010803" pitchFamily="18" charset="0"/>
                <a:cs typeface="Times New Roman" panose="02020603050405020304" pitchFamily="18" charset="0"/>
              </a:rPr>
              <a:t>Ücretli İzin Hakkı ve İzin Süreleri</a:t>
            </a:r>
            <a:endParaRPr lang="tr-TR" sz="4500" dirty="0">
              <a:solidFill>
                <a:prstClr val="black"/>
              </a:solidFill>
              <a:latin typeface="Garamond" panose="02020404030301010803" pitchFamily="18" charset="0"/>
            </a:endParaRPr>
          </a:p>
          <a:p>
            <a:pPr marL="0" indent="0">
              <a:buNone/>
            </a:pPr>
            <a:endParaRPr lang="tr-TR" sz="4500" dirty="0">
              <a:latin typeface="Garamond" panose="02020404030301010803" pitchFamily="18" charset="0"/>
            </a:endParaRPr>
          </a:p>
        </p:txBody>
      </p:sp>
    </p:spTree>
    <p:extLst>
      <p:ext uri="{BB962C8B-B14F-4D97-AF65-F5344CB8AC3E}">
        <p14:creationId xmlns:p14="http://schemas.microsoft.com/office/powerpoint/2010/main" val="275047489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pPr algn="ctr"/>
            <a:r>
              <a:rPr lang="tr-TR" dirty="0">
                <a:solidFill>
                  <a:schemeClr val="bg1"/>
                </a:solidFill>
                <a:effectLst>
                  <a:outerShdw blurRad="38100" dist="38100" dir="2700000" algn="tl">
                    <a:srgbClr val="C0C0C0"/>
                  </a:outerShdw>
                </a:effectLst>
              </a:rPr>
              <a:t>İşçi</a:t>
            </a:r>
            <a:r>
              <a:rPr lang="tr-TR" sz="4000" dirty="0">
                <a:solidFill>
                  <a:srgbClr val="FF0000"/>
                </a:solidFill>
                <a:effectLst>
                  <a:outerShdw blurRad="38100" dist="38100" dir="2700000" algn="tl">
                    <a:srgbClr val="C0C0C0"/>
                  </a:outerShdw>
                </a:effectLst>
              </a:rPr>
              <a:t/>
            </a:r>
            <a:br>
              <a:rPr lang="tr-TR" sz="4000" dirty="0">
                <a:solidFill>
                  <a:srgbClr val="FF0000"/>
                </a:solidFill>
                <a:effectLst>
                  <a:outerShdw blurRad="38100" dist="38100" dir="2700000" algn="tl">
                    <a:srgbClr val="C0C0C0"/>
                  </a:outerShdw>
                </a:effectLst>
              </a:rPr>
            </a:br>
            <a:endParaRPr lang="tr-TR" dirty="0"/>
          </a:p>
        </p:txBody>
      </p:sp>
      <p:sp>
        <p:nvSpPr>
          <p:cNvPr id="3" name="İçerik Yer Tutucusu 2"/>
          <p:cNvSpPr>
            <a:spLocks noGrp="1"/>
          </p:cNvSpPr>
          <p:nvPr>
            <p:ph idx="1"/>
          </p:nvPr>
        </p:nvSpPr>
        <p:spPr/>
        <p:txBody>
          <a:bodyPr/>
          <a:lstStyle/>
          <a:p>
            <a:pPr marL="457200" indent="-457200" algn="just">
              <a:buFont typeface="Wingdings" panose="05000000000000000000" pitchFamily="2" charset="2"/>
              <a:buChar char="Ø"/>
              <a:defRPr/>
            </a:pPr>
            <a:r>
              <a:rPr lang="tr-TR" dirty="0">
                <a:solidFill>
                  <a:srgbClr val="000000"/>
                </a:solidFill>
                <a:effectLst>
                  <a:outerShdw blurRad="38100" dist="38100" dir="2700000" algn="tl">
                    <a:srgbClr val="C0C0C0"/>
                  </a:outerShdw>
                </a:effectLst>
                <a:latin typeface="Garamond" panose="02020404030301010803" pitchFamily="18" charset="0"/>
              </a:rPr>
              <a:t>İşçi tanımı yalnızca bedeni çalışmayı değil, </a:t>
            </a:r>
            <a:r>
              <a:rPr lang="tr-TR" b="1" dirty="0">
                <a:solidFill>
                  <a:srgbClr val="000000"/>
                </a:solidFill>
                <a:effectLst>
                  <a:outerShdw blurRad="38100" dist="38100" dir="2700000" algn="tl">
                    <a:srgbClr val="C0C0C0"/>
                  </a:outerShdw>
                </a:effectLst>
                <a:latin typeface="Garamond" panose="02020404030301010803" pitchFamily="18" charset="0"/>
              </a:rPr>
              <a:t>fikri çalışmayı da kapsar.</a:t>
            </a:r>
          </a:p>
          <a:p>
            <a:pPr marL="457200" indent="-457200">
              <a:buFont typeface="Wingdings" panose="05000000000000000000" pitchFamily="2" charset="2"/>
              <a:buChar char="Ø"/>
              <a:defRPr/>
            </a:pPr>
            <a:endParaRPr lang="tr-TR" dirty="0">
              <a:solidFill>
                <a:srgbClr val="000000"/>
              </a:solidFill>
              <a:effectLst>
                <a:outerShdw blurRad="38100" dist="38100" dir="2700000" algn="tl">
                  <a:srgbClr val="C0C0C0"/>
                </a:outerShdw>
              </a:effectLst>
              <a:latin typeface="Garamond" panose="02020404030301010803" pitchFamily="18" charset="0"/>
            </a:endParaRPr>
          </a:p>
          <a:p>
            <a:pPr marL="457200" indent="-457200" algn="just">
              <a:buFont typeface="Wingdings" panose="05000000000000000000" pitchFamily="2" charset="2"/>
              <a:buChar char="Ø"/>
              <a:defRPr/>
            </a:pPr>
            <a:r>
              <a:rPr lang="tr-TR" dirty="0">
                <a:solidFill>
                  <a:srgbClr val="000000"/>
                </a:solidFill>
                <a:effectLst>
                  <a:outerShdw blurRad="38100" dist="38100" dir="2700000" algn="tl">
                    <a:srgbClr val="C0C0C0"/>
                  </a:outerShdw>
                </a:effectLst>
                <a:latin typeface="Garamond" panose="02020404030301010803" pitchFamily="18" charset="0"/>
              </a:rPr>
              <a:t>Kendi nam ve hesabına iş alıp o işi bağımsız şekilde yerine getiren kişi işçi sayılmaz.</a:t>
            </a:r>
          </a:p>
          <a:p>
            <a:pPr marL="457200" indent="-457200">
              <a:buFont typeface="Wingdings" panose="05000000000000000000" pitchFamily="2" charset="2"/>
              <a:buChar char="Ø"/>
              <a:defRPr/>
            </a:pPr>
            <a:endParaRPr lang="tr-TR" dirty="0">
              <a:solidFill>
                <a:srgbClr val="000000"/>
              </a:solidFill>
              <a:effectLst>
                <a:outerShdw blurRad="38100" dist="38100" dir="2700000" algn="tl">
                  <a:srgbClr val="C0C0C0"/>
                </a:outerShdw>
              </a:effectLst>
              <a:latin typeface="Garamond" panose="02020404030301010803" pitchFamily="18" charset="0"/>
            </a:endParaRPr>
          </a:p>
          <a:p>
            <a:pPr marL="457200" indent="-457200">
              <a:buFont typeface="Wingdings" panose="05000000000000000000" pitchFamily="2" charset="2"/>
              <a:buChar char="Ø"/>
              <a:defRPr/>
            </a:pPr>
            <a:r>
              <a:rPr lang="tr-TR" dirty="0">
                <a:solidFill>
                  <a:srgbClr val="000000"/>
                </a:solidFill>
                <a:effectLst>
                  <a:outerShdw blurRad="38100" dist="38100" dir="2700000" algn="tl">
                    <a:srgbClr val="C0C0C0"/>
                  </a:outerShdw>
                </a:effectLst>
                <a:latin typeface="Garamond" panose="02020404030301010803" pitchFamily="18" charset="0"/>
              </a:rPr>
              <a:t>Ücret karşılığı olmaksızın gönüllü çalışanlar işçi sayılmaz.</a:t>
            </a:r>
          </a:p>
          <a:p>
            <a:endParaRPr lang="tr-TR"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14</a:t>
            </a:fld>
            <a:endParaRPr lang="tr-TR" dirty="0">
              <a:solidFill>
                <a:schemeClr val="bg1"/>
              </a:solidFill>
            </a:endParaRPr>
          </a:p>
        </p:txBody>
      </p:sp>
    </p:spTree>
    <p:extLst>
      <p:ext uri="{BB962C8B-B14F-4D97-AF65-F5344CB8AC3E}">
        <p14:creationId xmlns:p14="http://schemas.microsoft.com/office/powerpoint/2010/main" val="1543295105"/>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628650" y="365129"/>
            <a:ext cx="7886700" cy="1079624"/>
          </a:xfrm>
        </p:spPr>
        <p:txBody>
          <a:bodyPr/>
          <a:lstStyle/>
          <a:p>
            <a:pPr algn="ctr"/>
            <a:r>
              <a:rPr lang="tr-TR" altLang="tr-TR" b="1" dirty="0">
                <a:solidFill>
                  <a:schemeClr val="bg1"/>
                </a:solidFill>
              </a:rPr>
              <a:t>Yıllık </a:t>
            </a:r>
            <a:r>
              <a:rPr lang="tr-TR" altLang="tr-TR" b="1" dirty="0" smtClean="0">
                <a:solidFill>
                  <a:schemeClr val="bg1"/>
                </a:solidFill>
              </a:rPr>
              <a:t>Ücretli </a:t>
            </a:r>
            <a:r>
              <a:rPr lang="tr-TR" altLang="tr-TR" b="1" dirty="0">
                <a:solidFill>
                  <a:schemeClr val="bg1"/>
                </a:solidFill>
              </a:rPr>
              <a:t>İzin</a:t>
            </a:r>
            <a:endParaRPr lang="tr-TR" dirty="0">
              <a:solidFill>
                <a:schemeClr val="bg1"/>
              </a:solidFill>
            </a:endParaRPr>
          </a:p>
        </p:txBody>
      </p:sp>
      <p:sp>
        <p:nvSpPr>
          <p:cNvPr id="3" name="İçerik Yer Tutucusu 2"/>
          <p:cNvSpPr>
            <a:spLocks noGrp="1"/>
          </p:cNvSpPr>
          <p:nvPr>
            <p:ph idx="1"/>
          </p:nvPr>
        </p:nvSpPr>
        <p:spPr/>
        <p:txBody>
          <a:bodyPr/>
          <a:lstStyle/>
          <a:p>
            <a:pPr algn="just"/>
            <a:endParaRPr lang="tr-TR" altLang="tr-TR" sz="3200" b="1" dirty="0" smtClean="0">
              <a:latin typeface="Garamond" panose="02020404030301010803" pitchFamily="18" charset="0"/>
            </a:endParaRPr>
          </a:p>
          <a:p>
            <a:pPr algn="just"/>
            <a:r>
              <a:rPr lang="tr-TR" altLang="tr-TR" sz="3200" b="1" dirty="0" smtClean="0">
                <a:latin typeface="Garamond" panose="02020404030301010803" pitchFamily="18" charset="0"/>
              </a:rPr>
              <a:t>“</a:t>
            </a:r>
            <a:r>
              <a:rPr lang="tr-TR" altLang="tr-TR" sz="3200" dirty="0">
                <a:latin typeface="Garamond" panose="02020404030301010803" pitchFamily="18" charset="0"/>
              </a:rPr>
              <a:t>Yıllık ücretli izin, belli bir </a:t>
            </a:r>
            <a:r>
              <a:rPr lang="tr-TR" altLang="tr-TR" sz="3200" b="1" dirty="0">
                <a:latin typeface="Garamond" panose="02020404030301010803" pitchFamily="18" charset="0"/>
              </a:rPr>
              <a:t>bekleme süresini doldurarak yorulan</a:t>
            </a:r>
            <a:r>
              <a:rPr lang="tr-TR" altLang="tr-TR" sz="3200" dirty="0">
                <a:latin typeface="Garamond" panose="02020404030301010803" pitchFamily="18" charset="0"/>
              </a:rPr>
              <a:t> ve halen çalışabilir nitelikteki işçiye birbirini izler şekilde ve </a:t>
            </a:r>
            <a:r>
              <a:rPr lang="tr-TR" altLang="tr-TR" sz="3200" b="1" dirty="0">
                <a:latin typeface="Garamond" panose="02020404030301010803" pitchFamily="18" charset="0"/>
              </a:rPr>
              <a:t>ilke olarak bölünmeden</a:t>
            </a:r>
            <a:r>
              <a:rPr lang="tr-TR" altLang="tr-TR" sz="3200" dirty="0">
                <a:latin typeface="Garamond" panose="02020404030301010803" pitchFamily="18" charset="0"/>
              </a:rPr>
              <a:t> ücretli bir şekilde sağlanan yıllık dinlenme olanağıdır.</a:t>
            </a:r>
            <a:r>
              <a:rPr lang="tr-TR" altLang="tr-TR" sz="3200" b="1" dirty="0">
                <a:latin typeface="Garamond" panose="02020404030301010803" pitchFamily="18" charset="0"/>
              </a:rPr>
              <a:t>”</a:t>
            </a:r>
            <a:endParaRPr lang="tr-TR" altLang="tr-TR" sz="3200" dirty="0">
              <a:latin typeface="Garamond" panose="02020404030301010803" pitchFamily="18" charset="0"/>
            </a:endParaRPr>
          </a:p>
          <a:p>
            <a:endParaRPr lang="tr-TR"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140</a:t>
            </a:fld>
            <a:endParaRPr lang="tr-TR" dirty="0">
              <a:solidFill>
                <a:schemeClr val="bg1"/>
              </a:solidFill>
            </a:endParaRPr>
          </a:p>
        </p:txBody>
      </p:sp>
    </p:spTree>
    <p:extLst>
      <p:ext uri="{BB962C8B-B14F-4D97-AF65-F5344CB8AC3E}">
        <p14:creationId xmlns:p14="http://schemas.microsoft.com/office/powerpoint/2010/main" val="3730601341"/>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628650" y="365129"/>
            <a:ext cx="7886700" cy="1070480"/>
          </a:xfrm>
        </p:spPr>
        <p:txBody>
          <a:bodyPr/>
          <a:lstStyle/>
          <a:p>
            <a:pPr algn="ctr"/>
            <a:r>
              <a:rPr lang="tr-TR" altLang="tr-TR" b="1" dirty="0">
                <a:solidFill>
                  <a:schemeClr val="bg1"/>
                </a:solidFill>
              </a:rPr>
              <a:t>Yıllık Ücret İzin Hakkı</a:t>
            </a:r>
            <a:endParaRPr lang="tr-TR" dirty="0">
              <a:solidFill>
                <a:schemeClr val="bg1"/>
              </a:solidFill>
            </a:endParaRPr>
          </a:p>
        </p:txBody>
      </p:sp>
      <p:sp>
        <p:nvSpPr>
          <p:cNvPr id="3" name="İçerik Yer Tutucusu 2"/>
          <p:cNvSpPr>
            <a:spLocks noGrp="1"/>
          </p:cNvSpPr>
          <p:nvPr>
            <p:ph idx="1"/>
          </p:nvPr>
        </p:nvSpPr>
        <p:spPr/>
        <p:txBody>
          <a:bodyPr/>
          <a:lstStyle/>
          <a:p>
            <a:endParaRPr lang="tr-TR" altLang="tr-TR" dirty="0" smtClean="0"/>
          </a:p>
          <a:p>
            <a:pPr algn="just"/>
            <a:r>
              <a:rPr lang="tr-TR" altLang="tr-TR" sz="3200" dirty="0" smtClean="0">
                <a:latin typeface="Garamond" panose="02020404030301010803" pitchFamily="18" charset="0"/>
              </a:rPr>
              <a:t>Şahsa </a:t>
            </a:r>
            <a:r>
              <a:rPr lang="tr-TR" altLang="tr-TR" sz="3200" dirty="0">
                <a:latin typeface="Garamond" panose="02020404030301010803" pitchFamily="18" charset="0"/>
              </a:rPr>
              <a:t>sıkı sıkıya bağlı, şartları kanunla düzenlenmiş ve bu şartların gerçekleşmesi ile hak kazanılan, </a:t>
            </a:r>
            <a:r>
              <a:rPr lang="tr-TR" altLang="tr-TR" sz="3200" b="1" dirty="0">
                <a:latin typeface="Garamond" panose="02020404030301010803" pitchFamily="18" charset="0"/>
              </a:rPr>
              <a:t>kıdem ve yaşa bağlı </a:t>
            </a:r>
            <a:r>
              <a:rPr lang="tr-TR" altLang="tr-TR" sz="3200" dirty="0">
                <a:latin typeface="Garamond" panose="02020404030301010803" pitchFamily="18" charset="0"/>
              </a:rPr>
              <a:t>olarak artan, ücretli ve sadece dinlenme amacıyla kullanılabilen vazgeçilmez </a:t>
            </a:r>
            <a:r>
              <a:rPr lang="tr-TR" altLang="tr-TR" sz="3200" b="1" dirty="0">
                <a:latin typeface="Garamond" panose="02020404030301010803" pitchFamily="18" charset="0"/>
              </a:rPr>
              <a:t>temel anayasal bir hak olarak</a:t>
            </a:r>
            <a:r>
              <a:rPr lang="tr-TR" altLang="tr-TR" sz="3200" dirty="0">
                <a:latin typeface="Garamond" panose="02020404030301010803" pitchFamily="18" charset="0"/>
              </a:rPr>
              <a:t> tanımlamak mümkündür. </a:t>
            </a:r>
          </a:p>
          <a:p>
            <a:endParaRPr lang="tr-TR"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141</a:t>
            </a:fld>
            <a:endParaRPr lang="tr-TR" dirty="0">
              <a:solidFill>
                <a:schemeClr val="bg1"/>
              </a:solidFill>
            </a:endParaRPr>
          </a:p>
        </p:txBody>
      </p:sp>
    </p:spTree>
    <p:extLst>
      <p:ext uri="{BB962C8B-B14F-4D97-AF65-F5344CB8AC3E}">
        <p14:creationId xmlns:p14="http://schemas.microsoft.com/office/powerpoint/2010/main" val="2625545625"/>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89304" y="365129"/>
            <a:ext cx="7644384" cy="1097912"/>
          </a:xfrm>
        </p:spPr>
        <p:txBody>
          <a:bodyPr>
            <a:normAutofit/>
          </a:bodyPr>
          <a:lstStyle/>
          <a:p>
            <a:pPr algn="ctr"/>
            <a:r>
              <a:rPr lang="tr-TR" altLang="tr-TR" sz="4000" b="1" dirty="0">
                <a:solidFill>
                  <a:schemeClr val="bg1"/>
                </a:solidFill>
              </a:rPr>
              <a:t>Yıllık Ücret İzin Hakkının Unsurları</a:t>
            </a:r>
            <a:endParaRPr lang="tr-TR" sz="4000" dirty="0">
              <a:solidFill>
                <a:schemeClr val="bg1"/>
              </a:solidFill>
            </a:endParaRPr>
          </a:p>
        </p:txBody>
      </p:sp>
      <p:sp>
        <p:nvSpPr>
          <p:cNvPr id="3" name="İçerik Yer Tutucusu 2"/>
          <p:cNvSpPr>
            <a:spLocks noGrp="1"/>
          </p:cNvSpPr>
          <p:nvPr>
            <p:ph idx="1"/>
          </p:nvPr>
        </p:nvSpPr>
        <p:spPr/>
        <p:txBody>
          <a:bodyPr>
            <a:normAutofit/>
          </a:bodyPr>
          <a:lstStyle/>
          <a:p>
            <a:pPr algn="just">
              <a:lnSpc>
                <a:spcPct val="150000"/>
              </a:lnSpc>
              <a:buFont typeface="Wingdings" panose="05000000000000000000" pitchFamily="2" charset="2"/>
              <a:buChar char="Ø"/>
              <a:defRPr/>
            </a:pPr>
            <a:r>
              <a:rPr lang="tr-TR" sz="3200" dirty="0">
                <a:latin typeface="Garamond" panose="02020404030301010803" pitchFamily="18" charset="0"/>
              </a:rPr>
              <a:t>Serbest Zaman / İzin Unsuru,</a:t>
            </a:r>
          </a:p>
          <a:p>
            <a:pPr marL="0" indent="0" algn="just">
              <a:lnSpc>
                <a:spcPct val="150000"/>
              </a:lnSpc>
              <a:buNone/>
              <a:defRPr/>
            </a:pPr>
            <a:endParaRPr lang="tr-TR" sz="3200" dirty="0">
              <a:latin typeface="Garamond" panose="02020404030301010803" pitchFamily="18" charset="0"/>
            </a:endParaRPr>
          </a:p>
          <a:p>
            <a:pPr algn="just">
              <a:lnSpc>
                <a:spcPct val="150000"/>
              </a:lnSpc>
              <a:buFont typeface="Wingdings" panose="05000000000000000000" pitchFamily="2" charset="2"/>
              <a:buChar char="Ø"/>
              <a:defRPr/>
            </a:pPr>
            <a:r>
              <a:rPr lang="tr-TR" sz="3200" dirty="0">
                <a:latin typeface="Garamond" panose="02020404030301010803" pitchFamily="18" charset="0"/>
              </a:rPr>
              <a:t>İzin Ücreti Unsuru</a:t>
            </a:r>
          </a:p>
          <a:p>
            <a:pPr marL="0" indent="0">
              <a:buNone/>
            </a:pPr>
            <a:endParaRPr lang="tr-TR" sz="3200" dirty="0">
              <a:latin typeface="Garamond" panose="02020404030301010803" pitchFamily="18" charset="0"/>
            </a:endParaRPr>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142</a:t>
            </a:fld>
            <a:endParaRPr lang="tr-TR" dirty="0">
              <a:solidFill>
                <a:schemeClr val="bg1"/>
              </a:solidFill>
            </a:endParaRPr>
          </a:p>
        </p:txBody>
      </p:sp>
    </p:spTree>
    <p:extLst>
      <p:ext uri="{BB962C8B-B14F-4D97-AF65-F5344CB8AC3E}">
        <p14:creationId xmlns:p14="http://schemas.microsoft.com/office/powerpoint/2010/main" val="3287124028"/>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444752" y="365129"/>
            <a:ext cx="7699248" cy="1043048"/>
          </a:xfrm>
        </p:spPr>
        <p:txBody>
          <a:bodyPr>
            <a:normAutofit/>
          </a:bodyPr>
          <a:lstStyle/>
          <a:p>
            <a:pPr algn="ctr"/>
            <a:r>
              <a:rPr lang="tr-TR" altLang="tr-TR" sz="3600" b="1" dirty="0">
                <a:solidFill>
                  <a:schemeClr val="bg1"/>
                </a:solidFill>
              </a:rPr>
              <a:t>Yıllık Ücret İzin Hakkının Hukuki Niteliği</a:t>
            </a:r>
            <a:endParaRPr lang="tr-TR" sz="3600" dirty="0">
              <a:solidFill>
                <a:schemeClr val="bg1"/>
              </a:solidFill>
            </a:endParaRPr>
          </a:p>
        </p:txBody>
      </p:sp>
      <p:sp>
        <p:nvSpPr>
          <p:cNvPr id="3" name="İçerik Yer Tutucusu 2"/>
          <p:cNvSpPr>
            <a:spLocks noGrp="1"/>
          </p:cNvSpPr>
          <p:nvPr>
            <p:ph idx="1"/>
          </p:nvPr>
        </p:nvSpPr>
        <p:spPr/>
        <p:txBody>
          <a:bodyPr/>
          <a:lstStyle/>
          <a:p>
            <a:endParaRPr lang="tr-TR" altLang="tr-TR" dirty="0" smtClean="0"/>
          </a:p>
          <a:p>
            <a:pPr algn="just"/>
            <a:r>
              <a:rPr lang="tr-TR" altLang="tr-TR" sz="3200" dirty="0" smtClean="0">
                <a:latin typeface="Garamond" panose="02020404030301010803" pitchFamily="18" charset="0"/>
              </a:rPr>
              <a:t>Yıllık </a:t>
            </a:r>
            <a:r>
              <a:rPr lang="tr-TR" altLang="tr-TR" sz="3200" dirty="0">
                <a:latin typeface="Garamond" panose="02020404030301010803" pitchFamily="18" charset="0"/>
              </a:rPr>
              <a:t>ücretli izin hakkı, işveren açısından kullandırmakla yükümlü olduğu, işçi açısından da </a:t>
            </a:r>
            <a:r>
              <a:rPr lang="tr-TR" altLang="tr-TR" sz="3200" b="1" dirty="0">
                <a:latin typeface="Garamond" panose="02020404030301010803" pitchFamily="18" charset="0"/>
              </a:rPr>
              <a:t>iş görme borcundan kurtarıldığı</a:t>
            </a:r>
            <a:r>
              <a:rPr lang="tr-TR" altLang="tr-TR" sz="3200" dirty="0">
                <a:latin typeface="Garamond" panose="02020404030301010803" pitchFamily="18" charset="0"/>
              </a:rPr>
              <a:t> </a:t>
            </a:r>
            <a:r>
              <a:rPr lang="tr-TR" altLang="tr-TR" sz="3200" b="1" dirty="0">
                <a:latin typeface="Garamond" panose="02020404030301010803" pitchFamily="18" charset="0"/>
              </a:rPr>
              <a:t>ekonomik ve sosyal karakterli </a:t>
            </a:r>
            <a:r>
              <a:rPr lang="tr-TR" altLang="tr-TR" sz="3200" dirty="0">
                <a:latin typeface="Garamond" panose="02020404030301010803" pitchFamily="18" charset="0"/>
              </a:rPr>
              <a:t>bir haktır.</a:t>
            </a:r>
          </a:p>
          <a:p>
            <a:endParaRPr lang="tr-TR"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143</a:t>
            </a:fld>
            <a:endParaRPr lang="tr-TR" dirty="0">
              <a:solidFill>
                <a:schemeClr val="bg1"/>
              </a:solidFill>
            </a:endParaRPr>
          </a:p>
        </p:txBody>
      </p:sp>
    </p:spTree>
    <p:extLst>
      <p:ext uri="{BB962C8B-B14F-4D97-AF65-F5344CB8AC3E}">
        <p14:creationId xmlns:p14="http://schemas.microsoft.com/office/powerpoint/2010/main" val="731890459"/>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99032" y="365129"/>
            <a:ext cx="7589520" cy="1116200"/>
          </a:xfrm>
        </p:spPr>
        <p:txBody>
          <a:bodyPr>
            <a:normAutofit/>
          </a:bodyPr>
          <a:lstStyle/>
          <a:p>
            <a:pPr algn="ctr"/>
            <a:r>
              <a:rPr lang="tr-TR" altLang="tr-TR" sz="4000" b="1" dirty="0">
                <a:solidFill>
                  <a:schemeClr val="bg1"/>
                </a:solidFill>
              </a:rPr>
              <a:t>Yıllık Ücret İzne Hak Kazanma Şartları</a:t>
            </a:r>
            <a:endParaRPr lang="tr-TR" sz="4000" dirty="0">
              <a:solidFill>
                <a:schemeClr val="bg1"/>
              </a:solidFill>
            </a:endParaRPr>
          </a:p>
        </p:txBody>
      </p:sp>
      <p:sp>
        <p:nvSpPr>
          <p:cNvPr id="3" name="İçerik Yer Tutucusu 2"/>
          <p:cNvSpPr>
            <a:spLocks noGrp="1"/>
          </p:cNvSpPr>
          <p:nvPr>
            <p:ph idx="1"/>
          </p:nvPr>
        </p:nvSpPr>
        <p:spPr/>
        <p:txBody>
          <a:bodyPr/>
          <a:lstStyle/>
          <a:p>
            <a:pPr algn="just">
              <a:lnSpc>
                <a:spcPct val="150000"/>
              </a:lnSpc>
              <a:buFont typeface="Wingdings" panose="05000000000000000000" pitchFamily="2" charset="2"/>
              <a:buChar char="Ø"/>
              <a:defRPr/>
            </a:pPr>
            <a:r>
              <a:rPr lang="tr-TR" sz="3200" dirty="0">
                <a:latin typeface="Garamond" panose="02020404030301010803" pitchFamily="18" charset="0"/>
              </a:rPr>
              <a:t>İşçiye İlişkin Şartlar,</a:t>
            </a:r>
          </a:p>
          <a:p>
            <a:pPr algn="just">
              <a:lnSpc>
                <a:spcPct val="150000"/>
              </a:lnSpc>
              <a:buFont typeface="Wingdings" panose="05000000000000000000" pitchFamily="2" charset="2"/>
              <a:buChar char="Ø"/>
              <a:defRPr/>
            </a:pPr>
            <a:r>
              <a:rPr lang="tr-TR" sz="3200" dirty="0">
                <a:latin typeface="Garamond" panose="02020404030301010803" pitchFamily="18" charset="0"/>
              </a:rPr>
              <a:t>İşyerine İlişkin Şartlar,</a:t>
            </a:r>
          </a:p>
          <a:p>
            <a:pPr marL="457200" lvl="2" indent="-457200" algn="just">
              <a:lnSpc>
                <a:spcPct val="150000"/>
              </a:lnSpc>
              <a:buFont typeface="Wingdings" panose="05000000000000000000" pitchFamily="2" charset="2"/>
              <a:buChar char="Ø"/>
              <a:defRPr/>
            </a:pPr>
            <a:r>
              <a:rPr lang="tr-TR" sz="3200" dirty="0">
                <a:latin typeface="Garamond" panose="02020404030301010803" pitchFamily="18" charset="0"/>
                <a:cs typeface="Times New Roman" panose="02020603050405020304" pitchFamily="18" charset="0"/>
              </a:rPr>
              <a:t>İşin Niteliğine İlişkin Şartlar,</a:t>
            </a:r>
          </a:p>
          <a:p>
            <a:pPr marL="457200" lvl="2" indent="-457200" algn="just">
              <a:lnSpc>
                <a:spcPct val="150000"/>
              </a:lnSpc>
              <a:buFont typeface="Wingdings" panose="05000000000000000000" pitchFamily="2" charset="2"/>
              <a:buChar char="Ø"/>
              <a:defRPr/>
            </a:pPr>
            <a:r>
              <a:rPr lang="tr-TR" sz="3200" dirty="0">
                <a:latin typeface="Garamond" panose="02020404030301010803" pitchFamily="18" charset="0"/>
                <a:cs typeface="Times New Roman" panose="02020603050405020304" pitchFamily="18" charset="0"/>
              </a:rPr>
              <a:t>İşin Süresine İlişkin Şartlar</a:t>
            </a:r>
          </a:p>
          <a:p>
            <a:endParaRPr lang="tr-TR"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144</a:t>
            </a:fld>
            <a:endParaRPr lang="tr-TR" dirty="0">
              <a:solidFill>
                <a:schemeClr val="bg1"/>
              </a:solidFill>
            </a:endParaRPr>
          </a:p>
        </p:txBody>
      </p:sp>
    </p:spTree>
    <p:extLst>
      <p:ext uri="{BB962C8B-B14F-4D97-AF65-F5344CB8AC3E}">
        <p14:creationId xmlns:p14="http://schemas.microsoft.com/office/powerpoint/2010/main" val="115103865"/>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pPr algn="ctr"/>
            <a:r>
              <a:rPr lang="tr-TR" b="1" dirty="0">
                <a:solidFill>
                  <a:schemeClr val="bg1"/>
                </a:solidFill>
              </a:rPr>
              <a:t>İşyerine İlişkin Şartlar</a:t>
            </a:r>
            <a:r>
              <a:rPr lang="tr-TR" b="1" dirty="0">
                <a:solidFill>
                  <a:srgbClr val="FF0000"/>
                </a:solidFill>
              </a:rPr>
              <a:t/>
            </a:r>
            <a:br>
              <a:rPr lang="tr-TR" b="1" dirty="0">
                <a:solidFill>
                  <a:srgbClr val="FF0000"/>
                </a:solidFill>
              </a:rPr>
            </a:br>
            <a:endParaRPr lang="tr-TR" dirty="0"/>
          </a:p>
        </p:txBody>
      </p:sp>
      <p:sp>
        <p:nvSpPr>
          <p:cNvPr id="3" name="İçerik Yer Tutucusu 2"/>
          <p:cNvSpPr>
            <a:spLocks noGrp="1"/>
          </p:cNvSpPr>
          <p:nvPr>
            <p:ph idx="1"/>
          </p:nvPr>
        </p:nvSpPr>
        <p:spPr/>
        <p:txBody>
          <a:bodyPr/>
          <a:lstStyle/>
          <a:p>
            <a:pPr algn="just">
              <a:lnSpc>
                <a:spcPct val="150000"/>
              </a:lnSpc>
              <a:buFont typeface="Wingdings" panose="05000000000000000000" pitchFamily="2" charset="2"/>
              <a:buChar char="Ø"/>
              <a:defRPr/>
            </a:pPr>
            <a:r>
              <a:rPr lang="tr-TR" dirty="0">
                <a:latin typeface="Garamond" panose="02020404030301010803" pitchFamily="18" charset="0"/>
              </a:rPr>
              <a:t>İşçinin çalıştığı </a:t>
            </a:r>
            <a:r>
              <a:rPr lang="tr-TR" b="1" dirty="0">
                <a:latin typeface="Garamond" panose="02020404030301010803" pitchFamily="18" charset="0"/>
              </a:rPr>
              <a:t>işyeri</a:t>
            </a:r>
            <a:r>
              <a:rPr lang="tr-TR" dirty="0">
                <a:latin typeface="Garamond" panose="02020404030301010803" pitchFamily="18" charset="0"/>
              </a:rPr>
              <a:t> </a:t>
            </a:r>
            <a:r>
              <a:rPr lang="tr-TR" b="1" dirty="0">
                <a:latin typeface="Garamond" panose="02020404030301010803" pitchFamily="18" charset="0"/>
              </a:rPr>
              <a:t>İş Kanunu </a:t>
            </a:r>
            <a:r>
              <a:rPr lang="tr-TR" dirty="0">
                <a:latin typeface="Garamond" panose="02020404030301010803" pitchFamily="18" charset="0"/>
              </a:rPr>
              <a:t>kapsamında olmalıdır. </a:t>
            </a:r>
          </a:p>
          <a:p>
            <a:pPr algn="just">
              <a:lnSpc>
                <a:spcPct val="150000"/>
              </a:lnSpc>
              <a:buFont typeface="Wingdings" panose="05000000000000000000" pitchFamily="2" charset="2"/>
              <a:buChar char="Ø"/>
              <a:defRPr/>
            </a:pPr>
            <a:r>
              <a:rPr lang="tr-TR" dirty="0">
                <a:latin typeface="Garamond" panose="02020404030301010803" pitchFamily="18" charset="0"/>
              </a:rPr>
              <a:t>Asıl işyerinde geçen süre ile </a:t>
            </a:r>
            <a:r>
              <a:rPr lang="tr-TR" b="1" dirty="0">
                <a:latin typeface="Garamond" panose="02020404030301010803" pitchFamily="18" charset="0"/>
              </a:rPr>
              <a:t>işyerine bağlı yerlerde </a:t>
            </a:r>
            <a:r>
              <a:rPr lang="tr-TR" dirty="0">
                <a:latin typeface="Garamond" panose="02020404030301010803" pitchFamily="18" charset="0"/>
              </a:rPr>
              <a:t>ya da </a:t>
            </a:r>
            <a:r>
              <a:rPr lang="tr-TR" b="1" dirty="0">
                <a:latin typeface="Garamond" panose="02020404030301010803" pitchFamily="18" charset="0"/>
              </a:rPr>
              <a:t>işyeri eklentilerinde </a:t>
            </a:r>
            <a:r>
              <a:rPr lang="tr-TR" dirty="0">
                <a:latin typeface="Garamond" panose="02020404030301010803" pitchFamily="18" charset="0"/>
              </a:rPr>
              <a:t>çalıştığı sürelerde bekleme süresine dahildir.</a:t>
            </a:r>
          </a:p>
          <a:p>
            <a:endParaRPr lang="tr-TR"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145</a:t>
            </a:fld>
            <a:endParaRPr lang="tr-TR" dirty="0">
              <a:solidFill>
                <a:schemeClr val="bg1"/>
              </a:solidFill>
            </a:endParaRPr>
          </a:p>
        </p:txBody>
      </p:sp>
    </p:spTree>
    <p:extLst>
      <p:ext uri="{BB962C8B-B14F-4D97-AF65-F5344CB8AC3E}">
        <p14:creationId xmlns:p14="http://schemas.microsoft.com/office/powerpoint/2010/main" val="2988724022"/>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pPr algn="ctr"/>
            <a:r>
              <a:rPr lang="tr-TR" b="1" dirty="0">
                <a:solidFill>
                  <a:schemeClr val="bg1"/>
                </a:solidFill>
              </a:rPr>
              <a:t>İşyerine İlişkin Şartlar</a:t>
            </a:r>
            <a:r>
              <a:rPr lang="tr-TR" b="1" dirty="0">
                <a:solidFill>
                  <a:srgbClr val="FF0000"/>
                </a:solidFill>
              </a:rPr>
              <a:t/>
            </a:r>
            <a:br>
              <a:rPr lang="tr-TR" b="1" dirty="0">
                <a:solidFill>
                  <a:srgbClr val="FF0000"/>
                </a:solidFill>
              </a:rPr>
            </a:br>
            <a:endParaRPr lang="tr-TR" dirty="0"/>
          </a:p>
        </p:txBody>
      </p:sp>
      <p:sp>
        <p:nvSpPr>
          <p:cNvPr id="3" name="İçerik Yer Tutucusu 2"/>
          <p:cNvSpPr>
            <a:spLocks noGrp="1"/>
          </p:cNvSpPr>
          <p:nvPr>
            <p:ph idx="1"/>
          </p:nvPr>
        </p:nvSpPr>
        <p:spPr/>
        <p:txBody>
          <a:bodyPr/>
          <a:lstStyle/>
          <a:p>
            <a:pPr algn="just">
              <a:lnSpc>
                <a:spcPct val="150000"/>
              </a:lnSpc>
              <a:buFont typeface="Wingdings" panose="05000000000000000000" pitchFamily="2" charset="2"/>
              <a:buChar char="Ø"/>
              <a:defRPr/>
            </a:pPr>
            <a:r>
              <a:rPr lang="tr-TR" dirty="0">
                <a:latin typeface="Garamond" panose="02020404030301010803" pitchFamily="18" charset="0"/>
              </a:rPr>
              <a:t>Aynı işverene bağlı olmak koşulu ile </a:t>
            </a:r>
            <a:r>
              <a:rPr lang="tr-TR" b="1" dirty="0">
                <a:latin typeface="Garamond" panose="02020404030301010803" pitchFamily="18" charset="0"/>
              </a:rPr>
              <a:t>işçinin çeşitli işyerlerinde çalıştıkları</a:t>
            </a:r>
            <a:r>
              <a:rPr lang="tr-TR" dirty="0">
                <a:latin typeface="Garamond" panose="02020404030301010803" pitchFamily="18" charset="0"/>
              </a:rPr>
              <a:t> süreler yıllık ücretli izin hakkının hesabında dikkate alınacaktır.</a:t>
            </a:r>
          </a:p>
          <a:p>
            <a:pPr algn="just">
              <a:lnSpc>
                <a:spcPct val="150000"/>
              </a:lnSpc>
              <a:buFont typeface="Wingdings" panose="05000000000000000000" pitchFamily="2" charset="2"/>
              <a:buChar char="Ø"/>
              <a:defRPr/>
            </a:pPr>
            <a:r>
              <a:rPr lang="tr-TR" dirty="0">
                <a:latin typeface="Garamond" panose="02020404030301010803" pitchFamily="18" charset="0"/>
              </a:rPr>
              <a:t>Ayrıca işçinin aynı işverenin </a:t>
            </a:r>
            <a:r>
              <a:rPr lang="tr-TR" b="1" dirty="0">
                <a:latin typeface="Garamond" panose="02020404030301010803" pitchFamily="18" charset="0"/>
              </a:rPr>
              <a:t>Kanun kapsamına girmeyen işyerlerinde geçirdiği sürelerde</a:t>
            </a:r>
            <a:r>
              <a:rPr lang="tr-TR" dirty="0">
                <a:latin typeface="Garamond" panose="02020404030301010803" pitchFamily="18" charset="0"/>
              </a:rPr>
              <a:t> bu sürelere dâhil edilecektir.</a:t>
            </a:r>
          </a:p>
          <a:p>
            <a:endParaRPr lang="tr-TR"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146</a:t>
            </a:fld>
            <a:endParaRPr lang="tr-TR" dirty="0">
              <a:solidFill>
                <a:schemeClr val="bg1"/>
              </a:solidFill>
            </a:endParaRPr>
          </a:p>
        </p:txBody>
      </p:sp>
    </p:spTree>
    <p:extLst>
      <p:ext uri="{BB962C8B-B14F-4D97-AF65-F5344CB8AC3E}">
        <p14:creationId xmlns:p14="http://schemas.microsoft.com/office/powerpoint/2010/main" val="2597473666"/>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pPr algn="ctr"/>
            <a:r>
              <a:rPr lang="tr-TR" altLang="tr-TR" b="1" dirty="0">
                <a:solidFill>
                  <a:schemeClr val="bg1"/>
                </a:solidFill>
              </a:rPr>
              <a:t>İşyerine İlişkin Şartlar</a:t>
            </a:r>
            <a:r>
              <a:rPr lang="tr-TR" altLang="tr-TR" b="1" dirty="0">
                <a:solidFill>
                  <a:srgbClr val="FF0000"/>
                </a:solidFill>
              </a:rPr>
              <a:t/>
            </a:r>
            <a:br>
              <a:rPr lang="tr-TR" altLang="tr-TR" b="1" dirty="0">
                <a:solidFill>
                  <a:srgbClr val="FF0000"/>
                </a:solidFill>
              </a:rPr>
            </a:br>
            <a:endParaRPr lang="tr-TR" dirty="0"/>
          </a:p>
        </p:txBody>
      </p:sp>
      <p:sp>
        <p:nvSpPr>
          <p:cNvPr id="3" name="İçerik Yer Tutucusu 2"/>
          <p:cNvSpPr>
            <a:spLocks noGrp="1"/>
          </p:cNvSpPr>
          <p:nvPr>
            <p:ph idx="1"/>
          </p:nvPr>
        </p:nvSpPr>
        <p:spPr/>
        <p:txBody>
          <a:bodyPr/>
          <a:lstStyle/>
          <a:p>
            <a:endParaRPr lang="tr-TR" altLang="tr-TR" dirty="0" smtClean="0"/>
          </a:p>
          <a:p>
            <a:pPr algn="just"/>
            <a:r>
              <a:rPr lang="tr-TR" altLang="tr-TR" sz="3200" dirty="0" smtClean="0">
                <a:latin typeface="Garamond" panose="02020404030301010803" pitchFamily="18" charset="0"/>
              </a:rPr>
              <a:t>Kanun </a:t>
            </a:r>
            <a:r>
              <a:rPr lang="tr-TR" altLang="tr-TR" sz="3200" dirty="0">
                <a:latin typeface="Garamond" panose="02020404030301010803" pitchFamily="18" charset="0"/>
              </a:rPr>
              <a:t>kapsamına girmeyen sürelerin hesaba dahil edilebilmesi için önceki çalışmaların İş Kanunu kapsamı dışında geçirilmesi, yani </a:t>
            </a:r>
            <a:r>
              <a:rPr lang="tr-TR" altLang="tr-TR" sz="3200" b="1" dirty="0">
                <a:latin typeface="Garamond" panose="02020404030301010803" pitchFamily="18" charset="0"/>
              </a:rPr>
              <a:t>izne hak kazanıldığında İş Kanunu kapsamına giren bir işyerinde çalışıyor</a:t>
            </a:r>
            <a:r>
              <a:rPr lang="tr-TR" altLang="tr-TR" sz="3200" dirty="0">
                <a:latin typeface="Garamond" panose="02020404030301010803" pitchFamily="18" charset="0"/>
              </a:rPr>
              <a:t> olmak gerekmektedir </a:t>
            </a:r>
          </a:p>
          <a:p>
            <a:endParaRPr lang="tr-TR"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147</a:t>
            </a:fld>
            <a:endParaRPr lang="tr-TR" dirty="0">
              <a:solidFill>
                <a:schemeClr val="bg1"/>
              </a:solidFill>
            </a:endParaRPr>
          </a:p>
        </p:txBody>
      </p:sp>
    </p:spTree>
    <p:extLst>
      <p:ext uri="{BB962C8B-B14F-4D97-AF65-F5344CB8AC3E}">
        <p14:creationId xmlns:p14="http://schemas.microsoft.com/office/powerpoint/2010/main" val="1457675444"/>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pPr algn="ctr"/>
            <a:r>
              <a:rPr lang="tr-TR" altLang="tr-TR" b="1" dirty="0">
                <a:solidFill>
                  <a:schemeClr val="bg1"/>
                </a:solidFill>
              </a:rPr>
              <a:t>İşyerine İlişkin Şartlar</a:t>
            </a:r>
            <a:r>
              <a:rPr lang="tr-TR" altLang="tr-TR" b="1" dirty="0">
                <a:solidFill>
                  <a:srgbClr val="FF0000"/>
                </a:solidFill>
              </a:rPr>
              <a:t/>
            </a:r>
            <a:br>
              <a:rPr lang="tr-TR" altLang="tr-TR" b="1" dirty="0">
                <a:solidFill>
                  <a:srgbClr val="FF0000"/>
                </a:solidFill>
              </a:rPr>
            </a:br>
            <a:endParaRPr lang="tr-TR" dirty="0"/>
          </a:p>
        </p:txBody>
      </p:sp>
      <p:sp>
        <p:nvSpPr>
          <p:cNvPr id="3" name="İçerik Yer Tutucusu 2"/>
          <p:cNvSpPr>
            <a:spLocks noGrp="1"/>
          </p:cNvSpPr>
          <p:nvPr>
            <p:ph idx="1"/>
          </p:nvPr>
        </p:nvSpPr>
        <p:spPr/>
        <p:txBody>
          <a:bodyPr>
            <a:normAutofit fontScale="85000" lnSpcReduction="10000"/>
          </a:bodyPr>
          <a:lstStyle/>
          <a:p>
            <a:pPr marL="0" indent="0" algn="ctr">
              <a:lnSpc>
                <a:spcPct val="150000"/>
              </a:lnSpc>
              <a:buFontTx/>
              <a:buNone/>
            </a:pPr>
            <a:r>
              <a:rPr lang="tr-TR" altLang="tr-TR" dirty="0">
                <a:latin typeface="Garamond" panose="02020404030301010803" pitchFamily="18" charset="0"/>
              </a:rPr>
              <a:t>Aynı işverenin işyerlerinin aranması kuralı </a:t>
            </a:r>
            <a:r>
              <a:rPr lang="tr-TR" altLang="tr-TR" b="1" dirty="0">
                <a:latin typeface="Garamond" panose="02020404030301010803" pitchFamily="18" charset="0"/>
              </a:rPr>
              <a:t>kamu kurumları için özellik</a:t>
            </a:r>
            <a:r>
              <a:rPr lang="tr-TR" altLang="tr-TR" dirty="0">
                <a:latin typeface="Garamond" panose="02020404030301010803" pitchFamily="18" charset="0"/>
              </a:rPr>
              <a:t> göstermektedir. </a:t>
            </a:r>
          </a:p>
          <a:p>
            <a:pPr marL="0" indent="0" algn="just">
              <a:lnSpc>
                <a:spcPct val="150000"/>
              </a:lnSpc>
              <a:buFontTx/>
              <a:buNone/>
            </a:pPr>
            <a:r>
              <a:rPr lang="tr-TR" altLang="tr-TR" dirty="0" smtClean="0">
                <a:latin typeface="Garamond" panose="02020404030301010803" pitchFamily="18" charset="0"/>
              </a:rPr>
              <a:t>“</a:t>
            </a:r>
            <a:r>
              <a:rPr lang="tr-TR" altLang="tr-TR" b="1" dirty="0" smtClean="0">
                <a:latin typeface="Garamond" panose="02020404030301010803" pitchFamily="18" charset="0"/>
              </a:rPr>
              <a:t>Aynı </a:t>
            </a:r>
            <a:r>
              <a:rPr lang="tr-TR" altLang="tr-TR" b="1" dirty="0">
                <a:latin typeface="Garamond" panose="02020404030301010803" pitchFamily="18" charset="0"/>
              </a:rPr>
              <a:t>bakanlığa bağlı işyerleri </a:t>
            </a:r>
            <a:r>
              <a:rPr lang="tr-TR" altLang="tr-TR" dirty="0">
                <a:latin typeface="Garamond" panose="02020404030301010803" pitchFamily="18" charset="0"/>
              </a:rPr>
              <a:t>ile </a:t>
            </a:r>
            <a:r>
              <a:rPr lang="tr-TR" altLang="tr-TR" b="1" dirty="0">
                <a:latin typeface="Garamond" panose="02020404030301010803" pitchFamily="18" charset="0"/>
              </a:rPr>
              <a:t>aynı bakanlığa bağlı tüzel kişilerin işyerlerinde geçen süreler</a:t>
            </a:r>
            <a:r>
              <a:rPr lang="tr-TR" altLang="tr-TR" dirty="0">
                <a:latin typeface="Garamond" panose="02020404030301010803" pitchFamily="18" charset="0"/>
              </a:rPr>
              <a:t> ve kamu iktisadi teşebbüsleri yahut özel kanuna veya özel kanunla verilmiş yetkiye dayanılarak kurulan banka ve kuruluşlar veya bunlara bağlı işyerlerinde geçen süreler, işçinin </a:t>
            </a:r>
            <a:r>
              <a:rPr lang="tr-TR" altLang="tr-TR" b="1" dirty="0">
                <a:latin typeface="Garamond" panose="02020404030301010803" pitchFamily="18" charset="0"/>
              </a:rPr>
              <a:t>yıllık ücretli izin hakkının hesaplanmasında göz önünde bulundurulur.</a:t>
            </a:r>
            <a:r>
              <a:rPr lang="tr-TR" altLang="tr-TR" dirty="0">
                <a:latin typeface="Garamond" panose="02020404030301010803" pitchFamily="18" charset="0"/>
              </a:rPr>
              <a:t>” (İK. MD.54)</a:t>
            </a:r>
          </a:p>
          <a:p>
            <a:endParaRPr lang="tr-TR"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148</a:t>
            </a:fld>
            <a:endParaRPr lang="tr-TR" dirty="0">
              <a:solidFill>
                <a:schemeClr val="bg1"/>
              </a:solidFill>
            </a:endParaRPr>
          </a:p>
        </p:txBody>
      </p:sp>
    </p:spTree>
    <p:extLst>
      <p:ext uri="{BB962C8B-B14F-4D97-AF65-F5344CB8AC3E}">
        <p14:creationId xmlns:p14="http://schemas.microsoft.com/office/powerpoint/2010/main" val="1778299912"/>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pPr algn="ctr"/>
            <a:r>
              <a:rPr lang="tr-TR" altLang="tr-TR" b="1" dirty="0">
                <a:solidFill>
                  <a:schemeClr val="bg1"/>
                </a:solidFill>
              </a:rPr>
              <a:t>İşyerine İlişkin Şartlar</a:t>
            </a:r>
            <a:r>
              <a:rPr lang="tr-TR" altLang="tr-TR" b="1" dirty="0">
                <a:solidFill>
                  <a:srgbClr val="FF0000"/>
                </a:solidFill>
              </a:rPr>
              <a:t/>
            </a:r>
            <a:br>
              <a:rPr lang="tr-TR" altLang="tr-TR" b="1" dirty="0">
                <a:solidFill>
                  <a:srgbClr val="FF0000"/>
                </a:solidFill>
              </a:rPr>
            </a:br>
            <a:endParaRPr lang="tr-TR" dirty="0"/>
          </a:p>
        </p:txBody>
      </p:sp>
      <p:sp>
        <p:nvSpPr>
          <p:cNvPr id="3" name="İçerik Yer Tutucusu 2"/>
          <p:cNvSpPr>
            <a:spLocks noGrp="1"/>
          </p:cNvSpPr>
          <p:nvPr>
            <p:ph idx="1"/>
          </p:nvPr>
        </p:nvSpPr>
        <p:spPr/>
        <p:txBody>
          <a:bodyPr/>
          <a:lstStyle/>
          <a:p>
            <a:endParaRPr lang="tr-TR" altLang="tr-TR" dirty="0" smtClean="0"/>
          </a:p>
          <a:p>
            <a:pPr algn="just"/>
            <a:r>
              <a:rPr lang="tr-TR" altLang="tr-TR" sz="3200" b="1" dirty="0" smtClean="0">
                <a:latin typeface="Garamond" panose="02020404030301010803" pitchFamily="18" charset="0"/>
              </a:rPr>
              <a:t>Alt </a:t>
            </a:r>
            <a:r>
              <a:rPr lang="tr-TR" altLang="tr-TR" sz="3200" b="1" dirty="0">
                <a:latin typeface="Garamond" panose="02020404030301010803" pitchFamily="18" charset="0"/>
              </a:rPr>
              <a:t>işvereni değiştiği hâlde</a:t>
            </a:r>
            <a:r>
              <a:rPr lang="tr-TR" altLang="tr-TR" sz="3200" dirty="0">
                <a:latin typeface="Garamond" panose="02020404030301010803" pitchFamily="18" charset="0"/>
              </a:rPr>
              <a:t> aynı işyerinde çalışmaya devam edenlerin yıllık ücretli izin süresi, aynı işyerinde çalıştıkları süreler dikkate alınarak hesaplanır. (</a:t>
            </a:r>
            <a:r>
              <a:rPr lang="tr-TR" altLang="tr-TR" sz="3200" dirty="0" smtClean="0">
                <a:latin typeface="Garamond" panose="02020404030301010803" pitchFamily="18" charset="0"/>
              </a:rPr>
              <a:t>6552 ile Ek fıkra </a:t>
            </a:r>
            <a:r>
              <a:rPr lang="tr-TR" altLang="tr-TR" sz="3200" dirty="0">
                <a:latin typeface="Garamond" panose="02020404030301010803" pitchFamily="18" charset="0"/>
              </a:rPr>
              <a:t>- </a:t>
            </a:r>
            <a:r>
              <a:rPr lang="tr-TR" altLang="tr-TR" sz="3200" dirty="0" smtClean="0">
                <a:latin typeface="Garamond" panose="02020404030301010803" pitchFamily="18" charset="0"/>
              </a:rPr>
              <a:t>İ.K.MD.56/7.fıkra)</a:t>
            </a:r>
            <a:endParaRPr lang="tr-TR" altLang="tr-TR" sz="3200" dirty="0">
              <a:latin typeface="Garamond" panose="02020404030301010803" pitchFamily="18" charset="0"/>
            </a:endParaRPr>
          </a:p>
          <a:p>
            <a:pPr marL="0" indent="0">
              <a:buNone/>
            </a:pPr>
            <a:endParaRPr lang="tr-TR"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149</a:t>
            </a:fld>
            <a:endParaRPr lang="tr-TR" dirty="0">
              <a:solidFill>
                <a:schemeClr val="bg1"/>
              </a:solidFill>
            </a:endParaRPr>
          </a:p>
        </p:txBody>
      </p:sp>
    </p:spTree>
    <p:extLst>
      <p:ext uri="{BB962C8B-B14F-4D97-AF65-F5344CB8AC3E}">
        <p14:creationId xmlns:p14="http://schemas.microsoft.com/office/powerpoint/2010/main" val="2279289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948690" y="530351"/>
            <a:ext cx="7886700" cy="969265"/>
          </a:xfrm>
        </p:spPr>
        <p:txBody>
          <a:bodyPr>
            <a:normAutofit fontScale="90000"/>
          </a:bodyPr>
          <a:lstStyle/>
          <a:p>
            <a:pPr algn="ctr"/>
            <a:r>
              <a:rPr lang="tr-TR" dirty="0">
                <a:solidFill>
                  <a:schemeClr val="bg1"/>
                </a:solidFill>
              </a:rPr>
              <a:t>İşveren</a:t>
            </a:r>
            <a:r>
              <a:rPr lang="tr-TR" dirty="0">
                <a:solidFill>
                  <a:srgbClr val="FF0000"/>
                </a:solidFill>
              </a:rPr>
              <a:t/>
            </a:r>
            <a:br>
              <a:rPr lang="tr-TR" dirty="0">
                <a:solidFill>
                  <a:srgbClr val="FF0000"/>
                </a:solidFill>
              </a:rPr>
            </a:br>
            <a:endParaRPr lang="tr-TR" dirty="0"/>
          </a:p>
        </p:txBody>
      </p:sp>
      <p:sp>
        <p:nvSpPr>
          <p:cNvPr id="3" name="İçerik Yer Tutucusu 2"/>
          <p:cNvSpPr>
            <a:spLocks noGrp="1"/>
          </p:cNvSpPr>
          <p:nvPr>
            <p:ph idx="1"/>
          </p:nvPr>
        </p:nvSpPr>
        <p:spPr/>
        <p:txBody>
          <a:bodyPr>
            <a:normAutofit fontScale="92500" lnSpcReduction="20000"/>
          </a:bodyPr>
          <a:lstStyle/>
          <a:p>
            <a:pPr marL="457200" indent="-457200" algn="just">
              <a:buFont typeface="Wingdings" panose="05000000000000000000" pitchFamily="2" charset="2"/>
              <a:buChar char="Ø"/>
              <a:defRPr/>
            </a:pPr>
            <a:r>
              <a:rPr lang="tr-TR" dirty="0">
                <a:solidFill>
                  <a:srgbClr val="000000"/>
                </a:solidFill>
                <a:effectLst>
                  <a:outerShdw blurRad="38100" dist="38100" dir="2700000" algn="tl">
                    <a:srgbClr val="C0C0C0"/>
                  </a:outerShdw>
                </a:effectLst>
                <a:latin typeface="Garamond" panose="02020404030301010803" pitchFamily="18" charset="0"/>
              </a:rPr>
              <a:t>İşçi çalıştıran gerçek veya tüzel kişiye yahut tüzel kişiliği olmayan kurum ve kuruluşlara işveren</a:t>
            </a:r>
            <a:r>
              <a:rPr lang="tr-TR" dirty="0">
                <a:solidFill>
                  <a:srgbClr val="000000"/>
                </a:solidFill>
                <a:latin typeface="Garamond" panose="02020404030301010803" pitchFamily="18" charset="0"/>
              </a:rPr>
              <a:t> denir.</a:t>
            </a:r>
          </a:p>
          <a:p>
            <a:pPr marL="457200" indent="-457200" algn="just">
              <a:buFont typeface="Wingdings" panose="05000000000000000000" pitchFamily="2" charset="2"/>
              <a:buChar char="Ø"/>
              <a:defRPr/>
            </a:pPr>
            <a:endParaRPr lang="tr-TR" dirty="0">
              <a:solidFill>
                <a:srgbClr val="000000"/>
              </a:solidFill>
              <a:latin typeface="Garamond" panose="02020404030301010803" pitchFamily="18" charset="0"/>
            </a:endParaRPr>
          </a:p>
          <a:p>
            <a:pPr marL="457200" indent="-457200" algn="just">
              <a:buFont typeface="Wingdings" panose="05000000000000000000" pitchFamily="2" charset="2"/>
              <a:buChar char="Ø"/>
              <a:defRPr/>
            </a:pPr>
            <a:r>
              <a:rPr lang="tr-TR" b="1" dirty="0">
                <a:solidFill>
                  <a:srgbClr val="000000"/>
                </a:solidFill>
                <a:latin typeface="Garamond" panose="02020404030301010803" pitchFamily="18" charset="0"/>
              </a:rPr>
              <a:t>İşveren olmanın yegane koşulu </a:t>
            </a:r>
            <a:r>
              <a:rPr lang="tr-TR" dirty="0">
                <a:latin typeface="Garamond" panose="02020404030301010803" pitchFamily="18" charset="0"/>
              </a:rPr>
              <a:t>“İş Kanunu anlamında </a:t>
            </a:r>
            <a:r>
              <a:rPr lang="tr-TR" b="1" dirty="0">
                <a:latin typeface="Garamond" panose="02020404030301010803" pitchFamily="18" charset="0"/>
              </a:rPr>
              <a:t>işçi </a:t>
            </a:r>
            <a:r>
              <a:rPr lang="tr-TR" b="1" dirty="0" err="1">
                <a:latin typeface="Garamond" panose="02020404030301010803" pitchFamily="18" charset="0"/>
              </a:rPr>
              <a:t>çalıştırmak”</a:t>
            </a:r>
            <a:r>
              <a:rPr lang="tr-TR" b="1" dirty="0" err="1">
                <a:solidFill>
                  <a:srgbClr val="000000"/>
                </a:solidFill>
                <a:latin typeface="Garamond" panose="02020404030301010803" pitchFamily="18" charset="0"/>
              </a:rPr>
              <a:t>tır</a:t>
            </a:r>
            <a:r>
              <a:rPr lang="tr-TR" dirty="0">
                <a:solidFill>
                  <a:srgbClr val="000000"/>
                </a:solidFill>
                <a:latin typeface="Garamond" panose="02020404030301010803" pitchFamily="18" charset="0"/>
              </a:rPr>
              <a:t>.</a:t>
            </a:r>
          </a:p>
          <a:p>
            <a:pPr marL="457200" indent="-457200" algn="just">
              <a:buFont typeface="Wingdings" panose="05000000000000000000" pitchFamily="2" charset="2"/>
              <a:buChar char="Ø"/>
              <a:defRPr/>
            </a:pPr>
            <a:endParaRPr lang="tr-TR" dirty="0">
              <a:solidFill>
                <a:srgbClr val="000000"/>
              </a:solidFill>
              <a:latin typeface="Garamond" panose="02020404030301010803" pitchFamily="18" charset="0"/>
            </a:endParaRPr>
          </a:p>
          <a:p>
            <a:pPr marL="457200" algn="just">
              <a:defRPr/>
            </a:pPr>
            <a:r>
              <a:rPr lang="tr-TR" dirty="0">
                <a:solidFill>
                  <a:srgbClr val="000000"/>
                </a:solidFill>
                <a:effectLst>
                  <a:outerShdw blurRad="38100" dist="38100" dir="2700000" algn="tl">
                    <a:srgbClr val="C0C0C0"/>
                  </a:outerShdw>
                </a:effectLst>
                <a:latin typeface="Garamond" panose="02020404030301010803" pitchFamily="18" charset="0"/>
              </a:rPr>
              <a:t> İşveren: İşçiyi çalıştıran (yani); </a:t>
            </a:r>
          </a:p>
          <a:p>
            <a:pPr marL="457200" indent="84138" algn="just">
              <a:defRPr/>
            </a:pPr>
            <a:r>
              <a:rPr lang="tr-TR" dirty="0">
                <a:solidFill>
                  <a:srgbClr val="000000"/>
                </a:solidFill>
                <a:effectLst>
                  <a:outerShdw blurRad="38100" dist="38100" dir="2700000" algn="tl">
                    <a:srgbClr val="C0C0C0"/>
                  </a:outerShdw>
                </a:effectLst>
                <a:latin typeface="Garamond" panose="02020404030301010803" pitchFamily="18" charset="0"/>
              </a:rPr>
              <a:t> Kendi nam ve hesabına iş sözleşmesinin tarafı olan,</a:t>
            </a:r>
          </a:p>
          <a:p>
            <a:pPr marL="457200" indent="84138" algn="just">
              <a:defRPr/>
            </a:pPr>
            <a:r>
              <a:rPr lang="tr-TR" dirty="0">
                <a:solidFill>
                  <a:srgbClr val="000000"/>
                </a:solidFill>
                <a:effectLst>
                  <a:outerShdw blurRad="38100" dist="38100" dir="2700000" algn="tl">
                    <a:srgbClr val="C0C0C0"/>
                  </a:outerShdw>
                </a:effectLst>
                <a:latin typeface="Garamond" panose="02020404030301010803" pitchFamily="18" charset="0"/>
              </a:rPr>
              <a:t> İşçiyi işe alma ve işten çıkarma yetkisi olan, </a:t>
            </a:r>
          </a:p>
          <a:p>
            <a:pPr marL="457200" indent="-9525" algn="just">
              <a:defRPr/>
            </a:pPr>
            <a:r>
              <a:rPr lang="tr-TR" dirty="0">
                <a:solidFill>
                  <a:srgbClr val="000000"/>
                </a:solidFill>
                <a:effectLst>
                  <a:outerShdw blurRad="38100" dist="38100" dir="2700000" algn="tl">
                    <a:srgbClr val="C0C0C0"/>
                  </a:outerShdw>
                </a:effectLst>
                <a:latin typeface="Garamond" panose="02020404030301010803" pitchFamily="18" charset="0"/>
              </a:rPr>
              <a:t> İşçinin gördüğü işi kabul ve o işten istifade eden kişi, kurum veya kuruluştur.</a:t>
            </a:r>
          </a:p>
          <a:p>
            <a:endParaRPr lang="tr-TR"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15</a:t>
            </a:fld>
            <a:endParaRPr lang="tr-TR" dirty="0">
              <a:solidFill>
                <a:schemeClr val="bg1"/>
              </a:solidFill>
            </a:endParaRPr>
          </a:p>
        </p:txBody>
      </p:sp>
    </p:spTree>
    <p:extLst>
      <p:ext uri="{BB962C8B-B14F-4D97-AF65-F5344CB8AC3E}">
        <p14:creationId xmlns:p14="http://schemas.microsoft.com/office/powerpoint/2010/main" val="680291756"/>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pPr algn="ctr"/>
            <a:r>
              <a:rPr lang="tr-TR" altLang="tr-TR" b="1" dirty="0">
                <a:solidFill>
                  <a:schemeClr val="bg1"/>
                </a:solidFill>
              </a:rPr>
              <a:t>İşyerine İlişkin Şartlar</a:t>
            </a:r>
            <a:r>
              <a:rPr lang="tr-TR" altLang="tr-TR" b="1" dirty="0">
                <a:solidFill>
                  <a:srgbClr val="FF0000"/>
                </a:solidFill>
              </a:rPr>
              <a:t/>
            </a:r>
            <a:br>
              <a:rPr lang="tr-TR" altLang="tr-TR" b="1" dirty="0">
                <a:solidFill>
                  <a:srgbClr val="FF0000"/>
                </a:solidFill>
              </a:rPr>
            </a:br>
            <a:endParaRPr lang="tr-TR" dirty="0"/>
          </a:p>
        </p:txBody>
      </p:sp>
      <p:sp>
        <p:nvSpPr>
          <p:cNvPr id="3" name="İçerik Yer Tutucusu 2"/>
          <p:cNvSpPr>
            <a:spLocks noGrp="1"/>
          </p:cNvSpPr>
          <p:nvPr>
            <p:ph idx="1"/>
          </p:nvPr>
        </p:nvSpPr>
        <p:spPr/>
        <p:txBody>
          <a:bodyPr>
            <a:normAutofit fontScale="70000" lnSpcReduction="20000"/>
          </a:bodyPr>
          <a:lstStyle/>
          <a:p>
            <a:pPr marL="0" indent="0" algn="ctr">
              <a:lnSpc>
                <a:spcPct val="150000"/>
              </a:lnSpc>
              <a:buFontTx/>
              <a:buNone/>
            </a:pPr>
            <a:r>
              <a:rPr lang="tr-TR" altLang="tr-TR" sz="3200" b="1" dirty="0">
                <a:latin typeface="Garamond" panose="02020404030301010803" pitchFamily="18" charset="0"/>
              </a:rPr>
              <a:t>İşyerinin Devri </a:t>
            </a:r>
            <a:r>
              <a:rPr lang="tr-TR" altLang="tr-TR" sz="3200" dirty="0">
                <a:latin typeface="Garamond" panose="02020404030301010803" pitchFamily="18" charset="0"/>
              </a:rPr>
              <a:t>İşçilerin yıllık ücretli izin haklarını ortadan kaldırmaz. </a:t>
            </a:r>
          </a:p>
          <a:p>
            <a:pPr marL="0" indent="0" algn="just">
              <a:lnSpc>
                <a:spcPct val="150000"/>
              </a:lnSpc>
              <a:buFontTx/>
              <a:buNone/>
            </a:pPr>
            <a:r>
              <a:rPr lang="tr-TR" altLang="tr-TR" sz="3200" dirty="0">
                <a:latin typeface="Garamond" panose="02020404030301010803" pitchFamily="18" charset="0"/>
              </a:rPr>
              <a:t>“devralan işveren, işçinin hizmet süresinin esas alındığı haklarda, işçinin devreden işveren yanında </a:t>
            </a:r>
            <a:r>
              <a:rPr lang="tr-TR" altLang="tr-TR" sz="3200" b="1" dirty="0">
                <a:latin typeface="Garamond" panose="02020404030301010803" pitchFamily="18" charset="0"/>
              </a:rPr>
              <a:t>işe başladığı tarihe göre işlem yapmakla </a:t>
            </a:r>
            <a:r>
              <a:rPr lang="tr-TR" altLang="tr-TR" sz="3200" dirty="0">
                <a:latin typeface="Garamond" panose="02020404030301010803" pitchFamily="18" charset="0"/>
              </a:rPr>
              <a:t>yükümlüdür.» (İK. MD.6)</a:t>
            </a:r>
          </a:p>
          <a:p>
            <a:pPr marL="0" indent="0" algn="just">
              <a:lnSpc>
                <a:spcPct val="150000"/>
              </a:lnSpc>
              <a:buFontTx/>
              <a:buNone/>
            </a:pPr>
            <a:endParaRPr lang="tr-TR" altLang="tr-TR" dirty="0">
              <a:latin typeface="Garamond" panose="02020404030301010803" pitchFamily="18" charset="0"/>
            </a:endParaRPr>
          </a:p>
          <a:p>
            <a:pPr marL="0" indent="0" algn="just">
              <a:lnSpc>
                <a:spcPct val="150000"/>
              </a:lnSpc>
              <a:buFontTx/>
              <a:buNone/>
            </a:pPr>
            <a:r>
              <a:rPr lang="tr-TR" altLang="tr-TR" sz="3200" dirty="0">
                <a:latin typeface="Garamond" panose="02020404030301010803" pitchFamily="18" charset="0"/>
              </a:rPr>
              <a:t>Yeni işverenin sorumluluğu işyerini </a:t>
            </a:r>
            <a:r>
              <a:rPr lang="tr-TR" altLang="tr-TR" sz="3200" b="1" dirty="0">
                <a:latin typeface="Garamond" panose="02020404030301010803" pitchFamily="18" charset="0"/>
              </a:rPr>
              <a:t>devralması</a:t>
            </a:r>
            <a:r>
              <a:rPr lang="tr-TR" altLang="tr-TR" sz="3200" dirty="0">
                <a:latin typeface="Garamond" panose="02020404030301010803" pitchFamily="18" charset="0"/>
              </a:rPr>
              <a:t> ve devir sonunda </a:t>
            </a:r>
            <a:r>
              <a:rPr lang="tr-TR" altLang="tr-TR" sz="3200" b="1" dirty="0">
                <a:latin typeface="Garamond" panose="02020404030301010803" pitchFamily="18" charset="0"/>
              </a:rPr>
              <a:t>işçinin çalışmasını sürdürmesine</a:t>
            </a:r>
            <a:r>
              <a:rPr lang="tr-TR" altLang="tr-TR" sz="3200" dirty="0">
                <a:latin typeface="Garamond" panose="02020404030301010803" pitchFamily="18" charset="0"/>
              </a:rPr>
              <a:t> bağlıdır.</a:t>
            </a:r>
          </a:p>
          <a:p>
            <a:endParaRPr lang="tr-TR"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150</a:t>
            </a:fld>
            <a:endParaRPr lang="tr-TR" dirty="0">
              <a:solidFill>
                <a:schemeClr val="bg1"/>
              </a:solidFill>
            </a:endParaRPr>
          </a:p>
        </p:txBody>
      </p:sp>
    </p:spTree>
    <p:extLst>
      <p:ext uri="{BB962C8B-B14F-4D97-AF65-F5344CB8AC3E}">
        <p14:creationId xmlns:p14="http://schemas.microsoft.com/office/powerpoint/2010/main" val="3204122050"/>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pPr algn="ctr"/>
            <a:r>
              <a:rPr lang="tr-TR" b="1" dirty="0">
                <a:solidFill>
                  <a:schemeClr val="bg1"/>
                </a:solidFill>
              </a:rPr>
              <a:t>İşin Niteliğine İlişkin Şartlar </a:t>
            </a:r>
            <a:r>
              <a:rPr lang="tr-TR" b="1" dirty="0">
                <a:solidFill>
                  <a:srgbClr val="FF0000"/>
                </a:solidFill>
              </a:rPr>
              <a:t/>
            </a:r>
            <a:br>
              <a:rPr lang="tr-TR" b="1" dirty="0">
                <a:solidFill>
                  <a:srgbClr val="FF0000"/>
                </a:solidFill>
              </a:rPr>
            </a:br>
            <a:endParaRPr lang="tr-TR" dirty="0"/>
          </a:p>
        </p:txBody>
      </p:sp>
      <p:sp>
        <p:nvSpPr>
          <p:cNvPr id="3" name="İçerik Yer Tutucusu 2"/>
          <p:cNvSpPr>
            <a:spLocks noGrp="1"/>
          </p:cNvSpPr>
          <p:nvPr>
            <p:ph idx="1"/>
          </p:nvPr>
        </p:nvSpPr>
        <p:spPr>
          <a:xfrm>
            <a:off x="628650" y="1615313"/>
            <a:ext cx="7886700" cy="4351338"/>
          </a:xfrm>
        </p:spPr>
        <p:txBody>
          <a:bodyPr/>
          <a:lstStyle/>
          <a:p>
            <a:pPr marL="0" indent="0">
              <a:lnSpc>
                <a:spcPct val="150000"/>
              </a:lnSpc>
              <a:buFontTx/>
              <a:buNone/>
              <a:defRPr/>
            </a:pPr>
            <a:r>
              <a:rPr lang="tr-TR" dirty="0">
                <a:latin typeface="Garamond" panose="02020404030301010803" pitchFamily="18" charset="0"/>
              </a:rPr>
              <a:t>İşçinin yıllık ücretli izne hak kazanması için; </a:t>
            </a:r>
          </a:p>
          <a:p>
            <a:pPr>
              <a:lnSpc>
                <a:spcPct val="150000"/>
              </a:lnSpc>
              <a:buFont typeface="Wingdings" panose="05000000000000000000" pitchFamily="2" charset="2"/>
              <a:buChar char="Ø"/>
              <a:defRPr/>
            </a:pPr>
            <a:r>
              <a:rPr lang="tr-TR" dirty="0">
                <a:latin typeface="Garamond" panose="02020404030301010803" pitchFamily="18" charset="0"/>
              </a:rPr>
              <a:t> yaptığı işin sürekli olması, </a:t>
            </a:r>
          </a:p>
          <a:p>
            <a:pPr>
              <a:lnSpc>
                <a:spcPct val="150000"/>
              </a:lnSpc>
              <a:buFont typeface="Wingdings" panose="05000000000000000000" pitchFamily="2" charset="2"/>
              <a:buChar char="Ø"/>
              <a:defRPr/>
            </a:pPr>
            <a:r>
              <a:rPr lang="tr-TR" u="sng" dirty="0">
                <a:latin typeface="Garamond" panose="02020404030301010803" pitchFamily="18" charset="0"/>
              </a:rPr>
              <a:t>mevsim ve kampanya işlerinden</a:t>
            </a:r>
            <a:r>
              <a:rPr lang="tr-TR" dirty="0">
                <a:latin typeface="Garamond" panose="02020404030301010803" pitchFamily="18" charset="0"/>
              </a:rPr>
              <a:t> olmaması </a:t>
            </a:r>
            <a:r>
              <a:rPr lang="tr-TR" dirty="0" smtClean="0">
                <a:latin typeface="Garamond" panose="02020404030301010803" pitchFamily="18" charset="0"/>
              </a:rPr>
              <a:t>gerekmektedir.</a:t>
            </a:r>
            <a:endParaRPr lang="tr-TR" sz="2000" dirty="0">
              <a:latin typeface="Garamond" panose="02020404030301010803" pitchFamily="18" charset="0"/>
            </a:endParaRPr>
          </a:p>
          <a:p>
            <a:endParaRPr lang="tr-TR"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151</a:t>
            </a:fld>
            <a:endParaRPr lang="tr-TR" dirty="0">
              <a:solidFill>
                <a:schemeClr val="bg1"/>
              </a:solidFill>
            </a:endParaRPr>
          </a:p>
        </p:txBody>
      </p:sp>
    </p:spTree>
    <p:extLst>
      <p:ext uri="{BB962C8B-B14F-4D97-AF65-F5344CB8AC3E}">
        <p14:creationId xmlns:p14="http://schemas.microsoft.com/office/powerpoint/2010/main" val="2694610088"/>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pPr algn="ctr"/>
            <a:r>
              <a:rPr lang="tr-TR" altLang="tr-TR" b="1" dirty="0">
                <a:solidFill>
                  <a:schemeClr val="bg1"/>
                </a:solidFill>
              </a:rPr>
              <a:t>İşin Süresine İlişkin Şartlar </a:t>
            </a:r>
            <a:r>
              <a:rPr lang="tr-TR" altLang="tr-TR" b="1" dirty="0">
                <a:solidFill>
                  <a:srgbClr val="FF0000"/>
                </a:solidFill>
              </a:rPr>
              <a:t/>
            </a:r>
            <a:br>
              <a:rPr lang="tr-TR" altLang="tr-TR" b="1" dirty="0">
                <a:solidFill>
                  <a:srgbClr val="FF0000"/>
                </a:solidFill>
              </a:rPr>
            </a:br>
            <a:endParaRPr lang="tr-TR" dirty="0"/>
          </a:p>
        </p:txBody>
      </p:sp>
      <p:sp>
        <p:nvSpPr>
          <p:cNvPr id="3" name="İçerik Yer Tutucusu 2"/>
          <p:cNvSpPr>
            <a:spLocks noGrp="1"/>
          </p:cNvSpPr>
          <p:nvPr>
            <p:ph idx="1"/>
          </p:nvPr>
        </p:nvSpPr>
        <p:spPr/>
        <p:txBody>
          <a:bodyPr/>
          <a:lstStyle/>
          <a:p>
            <a:endParaRPr lang="tr-TR" altLang="tr-TR" dirty="0" smtClean="0"/>
          </a:p>
          <a:p>
            <a:pPr algn="just"/>
            <a:r>
              <a:rPr lang="tr-TR" altLang="tr-TR" sz="3200" dirty="0" smtClean="0">
                <a:latin typeface="Garamond" panose="02020404030301010803" pitchFamily="18" charset="0"/>
              </a:rPr>
              <a:t>İşyerinde </a:t>
            </a:r>
            <a:r>
              <a:rPr lang="tr-TR" altLang="tr-TR" sz="3200" dirty="0">
                <a:latin typeface="Garamond" panose="02020404030301010803" pitchFamily="18" charset="0"/>
              </a:rPr>
              <a:t>işe başladığı günden itibaren deneme süresi de içinde olmak üzere </a:t>
            </a:r>
            <a:r>
              <a:rPr lang="tr-TR" altLang="tr-TR" sz="3200" b="1" dirty="0">
                <a:latin typeface="Garamond" panose="02020404030301010803" pitchFamily="18" charset="0"/>
              </a:rPr>
              <a:t>en az bir yıl çalışmış </a:t>
            </a:r>
            <a:r>
              <a:rPr lang="tr-TR" altLang="tr-TR" sz="3200" dirty="0">
                <a:latin typeface="Garamond" panose="02020404030301010803" pitchFamily="18" charset="0"/>
              </a:rPr>
              <a:t>olması şarttır.</a:t>
            </a:r>
          </a:p>
          <a:p>
            <a:endParaRPr lang="tr-TR"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152</a:t>
            </a:fld>
            <a:endParaRPr lang="tr-TR" dirty="0">
              <a:solidFill>
                <a:schemeClr val="bg1"/>
              </a:solidFill>
            </a:endParaRPr>
          </a:p>
        </p:txBody>
      </p:sp>
    </p:spTree>
    <p:extLst>
      <p:ext uri="{BB962C8B-B14F-4D97-AF65-F5344CB8AC3E}">
        <p14:creationId xmlns:p14="http://schemas.microsoft.com/office/powerpoint/2010/main" val="3241021148"/>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pPr algn="ctr"/>
            <a:r>
              <a:rPr lang="tr-TR" b="1" dirty="0">
                <a:solidFill>
                  <a:schemeClr val="bg1"/>
                </a:solidFill>
              </a:rPr>
              <a:t>İşin Süresine İlişkin Şartlar </a:t>
            </a:r>
            <a:r>
              <a:rPr lang="tr-TR" b="1" dirty="0">
                <a:solidFill>
                  <a:srgbClr val="FF0000"/>
                </a:solidFill>
              </a:rPr>
              <a:t/>
            </a:r>
            <a:br>
              <a:rPr lang="tr-TR" b="1" dirty="0">
                <a:solidFill>
                  <a:srgbClr val="FF0000"/>
                </a:solidFill>
              </a:rPr>
            </a:br>
            <a:endParaRPr lang="tr-TR" dirty="0"/>
          </a:p>
        </p:txBody>
      </p:sp>
      <p:sp>
        <p:nvSpPr>
          <p:cNvPr id="3" name="İçerik Yer Tutucusu 2"/>
          <p:cNvSpPr>
            <a:spLocks noGrp="1"/>
          </p:cNvSpPr>
          <p:nvPr>
            <p:ph idx="1"/>
          </p:nvPr>
        </p:nvSpPr>
        <p:spPr/>
        <p:txBody>
          <a:bodyPr>
            <a:normAutofit lnSpcReduction="10000"/>
          </a:bodyPr>
          <a:lstStyle/>
          <a:p>
            <a:pPr marL="0" indent="0" algn="ctr">
              <a:lnSpc>
                <a:spcPct val="150000"/>
              </a:lnSpc>
              <a:buFontTx/>
              <a:buNone/>
              <a:defRPr/>
            </a:pPr>
            <a:r>
              <a:rPr lang="tr-TR" b="1" dirty="0" smtClean="0">
                <a:latin typeface="Garamond" panose="02020404030301010803" pitchFamily="18" charset="0"/>
              </a:rPr>
              <a:t>Hak Kazanma </a:t>
            </a:r>
            <a:r>
              <a:rPr lang="tr-TR" b="1" dirty="0">
                <a:latin typeface="Garamond" panose="02020404030301010803" pitchFamily="18" charset="0"/>
              </a:rPr>
              <a:t>Süresine</a:t>
            </a:r>
          </a:p>
          <a:p>
            <a:pPr>
              <a:lnSpc>
                <a:spcPct val="150000"/>
              </a:lnSpc>
              <a:defRPr/>
            </a:pPr>
            <a:r>
              <a:rPr lang="tr-TR" dirty="0">
                <a:latin typeface="Garamond" panose="02020404030301010803" pitchFamily="18" charset="0"/>
              </a:rPr>
              <a:t>Deneme </a:t>
            </a:r>
            <a:r>
              <a:rPr lang="tr-TR" dirty="0" smtClean="0">
                <a:latin typeface="Garamond" panose="02020404030301010803" pitchFamily="18" charset="0"/>
              </a:rPr>
              <a:t>Süresi (var ise),</a:t>
            </a:r>
            <a:endParaRPr lang="tr-TR" sz="2000" dirty="0">
              <a:latin typeface="Garamond" panose="02020404030301010803" pitchFamily="18" charset="0"/>
            </a:endParaRPr>
          </a:p>
          <a:p>
            <a:pPr>
              <a:lnSpc>
                <a:spcPct val="150000"/>
              </a:lnSpc>
              <a:defRPr/>
            </a:pPr>
            <a:r>
              <a:rPr lang="tr-TR" dirty="0">
                <a:latin typeface="Garamond" panose="02020404030301010803" pitchFamily="18" charset="0"/>
              </a:rPr>
              <a:t>Fiilen Çalışma, </a:t>
            </a:r>
          </a:p>
          <a:p>
            <a:pPr>
              <a:lnSpc>
                <a:spcPct val="150000"/>
              </a:lnSpc>
              <a:defRPr/>
            </a:pPr>
            <a:r>
              <a:rPr lang="tr-TR" dirty="0">
                <a:latin typeface="Garamond" panose="02020404030301010803" pitchFamily="18" charset="0"/>
              </a:rPr>
              <a:t>Çalışılmış gibi sayılan haller, </a:t>
            </a:r>
          </a:p>
          <a:p>
            <a:pPr marL="0" indent="0">
              <a:lnSpc>
                <a:spcPct val="150000"/>
              </a:lnSpc>
              <a:buFontTx/>
              <a:buNone/>
              <a:defRPr/>
            </a:pPr>
            <a:r>
              <a:rPr lang="tr-TR" dirty="0">
                <a:latin typeface="Garamond" panose="02020404030301010803" pitchFamily="18" charset="0"/>
              </a:rPr>
              <a:t>  dahildir.</a:t>
            </a:r>
          </a:p>
          <a:p>
            <a:pPr marL="0" indent="0">
              <a:lnSpc>
                <a:spcPct val="150000"/>
              </a:lnSpc>
              <a:buFontTx/>
              <a:buNone/>
              <a:defRPr/>
            </a:pPr>
            <a:r>
              <a:rPr lang="tr-TR" dirty="0">
                <a:latin typeface="Garamond" panose="02020404030301010803" pitchFamily="18" charset="0"/>
              </a:rPr>
              <a:t>Bekleme Süresinin ispatı işçiye düşer.</a:t>
            </a:r>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153</a:t>
            </a:fld>
            <a:endParaRPr lang="tr-TR" dirty="0">
              <a:solidFill>
                <a:schemeClr val="bg1"/>
              </a:solidFill>
            </a:endParaRPr>
          </a:p>
        </p:txBody>
      </p:sp>
    </p:spTree>
    <p:extLst>
      <p:ext uri="{BB962C8B-B14F-4D97-AF65-F5344CB8AC3E}">
        <p14:creationId xmlns:p14="http://schemas.microsoft.com/office/powerpoint/2010/main" val="2171375524"/>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10055" y="491613"/>
            <a:ext cx="7833946" cy="737420"/>
          </a:xfrm>
        </p:spPr>
        <p:txBody>
          <a:bodyPr>
            <a:noAutofit/>
          </a:bodyPr>
          <a:lstStyle/>
          <a:p>
            <a:r>
              <a:rPr lang="tr-TR" sz="3600" b="1" dirty="0">
                <a:solidFill>
                  <a:prstClr val="white"/>
                </a:solidFill>
                <a:latin typeface="Garamond" panose="02020404030301010803" pitchFamily="18" charset="0"/>
                <a:cs typeface="Times New Roman" panose="02020603050405020304" pitchFamily="18" charset="0"/>
              </a:rPr>
              <a:t>Yıllık Ücretli İzin</a:t>
            </a:r>
            <a:endParaRPr lang="tr-TR" sz="2800"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154</a:t>
            </a:fld>
            <a:endParaRPr lang="tr-TR" dirty="0">
              <a:solidFill>
                <a:schemeClr val="bg1"/>
              </a:solidFill>
            </a:endParaRPr>
          </a:p>
        </p:txBody>
      </p:sp>
      <p:sp>
        <p:nvSpPr>
          <p:cNvPr id="3" name="İçerik Yer Tutucusu 2"/>
          <p:cNvSpPr>
            <a:spLocks noGrp="1"/>
          </p:cNvSpPr>
          <p:nvPr>
            <p:ph idx="1"/>
          </p:nvPr>
        </p:nvSpPr>
        <p:spPr>
          <a:xfrm>
            <a:off x="324465" y="1337187"/>
            <a:ext cx="8298425" cy="5019166"/>
          </a:xfrm>
        </p:spPr>
        <p:txBody>
          <a:bodyPr>
            <a:noAutofit/>
          </a:bodyPr>
          <a:lstStyle/>
          <a:p>
            <a:pPr marL="0" indent="0" algn="just">
              <a:lnSpc>
                <a:spcPct val="114000"/>
              </a:lnSpc>
              <a:spcBef>
                <a:spcPts val="600"/>
              </a:spcBef>
              <a:buNone/>
            </a:pPr>
            <a:r>
              <a:rPr lang="tr-TR" sz="1900" dirty="0" smtClean="0">
                <a:latin typeface="Garamond" panose="02020404030301010803" pitchFamily="18" charset="0"/>
                <a:cs typeface="Times New Roman" panose="02020603050405020304" pitchFamily="18" charset="0"/>
              </a:rPr>
              <a:t>Anayasal </a:t>
            </a:r>
            <a:r>
              <a:rPr lang="tr-TR" sz="1900" dirty="0">
                <a:latin typeface="Garamond" panose="02020404030301010803" pitchFamily="18" charset="0"/>
                <a:cs typeface="Times New Roman" panose="02020603050405020304" pitchFamily="18" charset="0"/>
              </a:rPr>
              <a:t>bir hak olan yıllık ücretli izin hakkından </a:t>
            </a:r>
            <a:r>
              <a:rPr lang="tr-TR" sz="1900" b="1" dirty="0">
                <a:latin typeface="Garamond" panose="02020404030301010803" pitchFamily="18" charset="0"/>
                <a:cs typeface="Times New Roman" panose="02020603050405020304" pitchFamily="18" charset="0"/>
              </a:rPr>
              <a:t>vazgeçilemez</a:t>
            </a:r>
            <a:r>
              <a:rPr lang="tr-TR" sz="1900" dirty="0">
                <a:latin typeface="Garamond" panose="02020404030301010803" pitchFamily="18" charset="0"/>
                <a:cs typeface="Times New Roman" panose="02020603050405020304" pitchFamily="18" charset="0"/>
              </a:rPr>
              <a:t>. </a:t>
            </a:r>
          </a:p>
          <a:p>
            <a:pPr marL="0" indent="0" algn="just">
              <a:lnSpc>
                <a:spcPct val="114000"/>
              </a:lnSpc>
              <a:spcBef>
                <a:spcPts val="600"/>
              </a:spcBef>
              <a:buNone/>
            </a:pPr>
            <a:r>
              <a:rPr lang="tr-TR" sz="1900" dirty="0">
                <a:latin typeface="Garamond" panose="02020404030301010803" pitchFamily="18" charset="0"/>
                <a:cs typeface="Times New Roman" panose="02020603050405020304" pitchFamily="18" charset="0"/>
              </a:rPr>
              <a:t>İşyerinde işe başladığı günden itibaren, </a:t>
            </a:r>
            <a:r>
              <a:rPr lang="tr-TR" sz="1900" u="sng" dirty="0">
                <a:latin typeface="Garamond" panose="02020404030301010803" pitchFamily="18" charset="0"/>
                <a:cs typeface="Times New Roman" panose="02020603050405020304" pitchFamily="18" charset="0"/>
              </a:rPr>
              <a:t>deneme süresi de içinde olmak üzere,</a:t>
            </a:r>
            <a:r>
              <a:rPr lang="tr-TR" sz="1900" dirty="0">
                <a:latin typeface="Garamond" panose="02020404030301010803" pitchFamily="18" charset="0"/>
                <a:cs typeface="Times New Roman" panose="02020603050405020304" pitchFamily="18" charset="0"/>
              </a:rPr>
              <a:t> </a:t>
            </a:r>
            <a:r>
              <a:rPr lang="tr-TR" sz="1900" b="1" dirty="0">
                <a:latin typeface="Garamond" panose="02020404030301010803" pitchFamily="18" charset="0"/>
                <a:cs typeface="Times New Roman" panose="02020603050405020304" pitchFamily="18" charset="0"/>
              </a:rPr>
              <a:t>en az 1 yıl </a:t>
            </a:r>
            <a:r>
              <a:rPr lang="tr-TR" sz="1900" dirty="0">
                <a:latin typeface="Garamond" panose="02020404030301010803" pitchFamily="18" charset="0"/>
                <a:cs typeface="Times New Roman" panose="02020603050405020304" pitchFamily="18" charset="0"/>
              </a:rPr>
              <a:t>çalışmış olan işçilere yıllık ücretli izin verilir.  </a:t>
            </a:r>
          </a:p>
          <a:p>
            <a:pPr marL="0" indent="0" algn="just">
              <a:lnSpc>
                <a:spcPct val="114000"/>
              </a:lnSpc>
              <a:spcBef>
                <a:spcPts val="600"/>
              </a:spcBef>
              <a:buNone/>
            </a:pPr>
            <a:r>
              <a:rPr lang="tr-TR" sz="1900" dirty="0">
                <a:latin typeface="Garamond" panose="02020404030301010803" pitchFamily="18" charset="0"/>
                <a:cs typeface="Times New Roman" panose="02020603050405020304" pitchFamily="18" charset="0"/>
              </a:rPr>
              <a:t>İşçilere verilecek yıllık ücretli izin süresi, hizmet süresi; </a:t>
            </a:r>
          </a:p>
          <a:p>
            <a:pPr marL="0" indent="0" algn="just">
              <a:lnSpc>
                <a:spcPct val="114000"/>
              </a:lnSpc>
              <a:spcBef>
                <a:spcPts val="600"/>
              </a:spcBef>
              <a:buNone/>
            </a:pPr>
            <a:r>
              <a:rPr lang="tr-TR" sz="1900" b="1" dirty="0">
                <a:latin typeface="Garamond" panose="02020404030301010803" pitchFamily="18" charset="0"/>
                <a:cs typeface="Times New Roman" panose="02020603050405020304" pitchFamily="18" charset="0"/>
              </a:rPr>
              <a:t>a)</a:t>
            </a:r>
            <a:r>
              <a:rPr lang="tr-TR" sz="1900" dirty="0">
                <a:latin typeface="Garamond" panose="02020404030301010803" pitchFamily="18" charset="0"/>
                <a:cs typeface="Times New Roman" panose="02020603050405020304" pitchFamily="18" charset="0"/>
              </a:rPr>
              <a:t> 1 yıldan 5 yıla kadar (5 yıl dahil) olanlara </a:t>
            </a:r>
            <a:r>
              <a:rPr lang="tr-TR" sz="1900" b="1" dirty="0">
                <a:latin typeface="Garamond" panose="02020404030301010803" pitchFamily="18" charset="0"/>
                <a:cs typeface="Times New Roman" panose="02020603050405020304" pitchFamily="18" charset="0"/>
              </a:rPr>
              <a:t>14 günden</a:t>
            </a:r>
            <a:r>
              <a:rPr lang="tr-TR" sz="1900" dirty="0">
                <a:latin typeface="Garamond" panose="02020404030301010803" pitchFamily="18" charset="0"/>
                <a:cs typeface="Times New Roman" panose="02020603050405020304" pitchFamily="18" charset="0"/>
              </a:rPr>
              <a:t>, </a:t>
            </a:r>
          </a:p>
          <a:p>
            <a:pPr marL="0" indent="0" algn="just">
              <a:lnSpc>
                <a:spcPct val="114000"/>
              </a:lnSpc>
              <a:spcBef>
                <a:spcPts val="600"/>
              </a:spcBef>
              <a:buNone/>
            </a:pPr>
            <a:r>
              <a:rPr lang="tr-TR" sz="1900" b="1" dirty="0">
                <a:latin typeface="Garamond" panose="02020404030301010803" pitchFamily="18" charset="0"/>
                <a:cs typeface="Times New Roman" panose="02020603050405020304" pitchFamily="18" charset="0"/>
              </a:rPr>
              <a:t>b)</a:t>
            </a:r>
            <a:r>
              <a:rPr lang="tr-TR" sz="1900" dirty="0">
                <a:latin typeface="Garamond" panose="02020404030301010803" pitchFamily="18" charset="0"/>
                <a:cs typeface="Times New Roman" panose="02020603050405020304" pitchFamily="18" charset="0"/>
              </a:rPr>
              <a:t> 5 yıldan fazla 15 yıldan az olanlara </a:t>
            </a:r>
            <a:r>
              <a:rPr lang="tr-TR" sz="1900" b="1" dirty="0">
                <a:latin typeface="Garamond" panose="02020404030301010803" pitchFamily="18" charset="0"/>
                <a:cs typeface="Times New Roman" panose="02020603050405020304" pitchFamily="18" charset="0"/>
              </a:rPr>
              <a:t>20 günden</a:t>
            </a:r>
            <a:r>
              <a:rPr lang="tr-TR" sz="1900" dirty="0">
                <a:latin typeface="Garamond" panose="02020404030301010803" pitchFamily="18" charset="0"/>
                <a:cs typeface="Times New Roman" panose="02020603050405020304" pitchFamily="18" charset="0"/>
              </a:rPr>
              <a:t>, </a:t>
            </a:r>
          </a:p>
          <a:p>
            <a:pPr marL="0" indent="0" algn="just">
              <a:lnSpc>
                <a:spcPct val="114000"/>
              </a:lnSpc>
              <a:spcBef>
                <a:spcPts val="600"/>
              </a:spcBef>
              <a:buNone/>
            </a:pPr>
            <a:r>
              <a:rPr lang="tr-TR" sz="1900" b="1" dirty="0">
                <a:latin typeface="Garamond" panose="02020404030301010803" pitchFamily="18" charset="0"/>
                <a:cs typeface="Times New Roman" panose="02020603050405020304" pitchFamily="18" charset="0"/>
              </a:rPr>
              <a:t>c)</a:t>
            </a:r>
            <a:r>
              <a:rPr lang="tr-TR" sz="1900" dirty="0">
                <a:latin typeface="Garamond" panose="02020404030301010803" pitchFamily="18" charset="0"/>
                <a:cs typeface="Times New Roman" panose="02020603050405020304" pitchFamily="18" charset="0"/>
              </a:rPr>
              <a:t> 15 yıl (dahil) ve daha fazla olanlara </a:t>
            </a:r>
            <a:r>
              <a:rPr lang="tr-TR" sz="1900" b="1" dirty="0">
                <a:latin typeface="Garamond" panose="02020404030301010803" pitchFamily="18" charset="0"/>
                <a:cs typeface="Times New Roman" panose="02020603050405020304" pitchFamily="18" charset="0"/>
              </a:rPr>
              <a:t>26 günden</a:t>
            </a:r>
            <a:r>
              <a:rPr lang="tr-TR" sz="1900" dirty="0">
                <a:latin typeface="Garamond" panose="02020404030301010803" pitchFamily="18" charset="0"/>
                <a:cs typeface="Times New Roman" panose="02020603050405020304" pitchFamily="18" charset="0"/>
              </a:rPr>
              <a:t>, az olamaz. </a:t>
            </a:r>
          </a:p>
          <a:p>
            <a:pPr marL="0" indent="0" algn="just">
              <a:lnSpc>
                <a:spcPct val="114000"/>
              </a:lnSpc>
              <a:spcBef>
                <a:spcPts val="600"/>
              </a:spcBef>
              <a:buNone/>
            </a:pPr>
            <a:r>
              <a:rPr lang="tr-TR" sz="1900" u="sng" dirty="0" smtClean="0">
                <a:latin typeface="Garamond" panose="02020404030301010803" pitchFamily="18" charset="0"/>
                <a:cs typeface="Times New Roman" panose="02020603050405020304" pitchFamily="18" charset="0"/>
              </a:rPr>
              <a:t>Yer </a:t>
            </a:r>
            <a:r>
              <a:rPr lang="tr-TR" sz="1900" u="sng" dirty="0">
                <a:latin typeface="Garamond" panose="02020404030301010803" pitchFamily="18" charset="0"/>
                <a:cs typeface="Times New Roman" panose="02020603050405020304" pitchFamily="18" charset="0"/>
              </a:rPr>
              <a:t>altı işlerinde</a:t>
            </a:r>
            <a:r>
              <a:rPr lang="tr-TR" sz="1900" dirty="0">
                <a:latin typeface="Garamond" panose="02020404030301010803" pitchFamily="18" charset="0"/>
                <a:cs typeface="Times New Roman" panose="02020603050405020304" pitchFamily="18" charset="0"/>
              </a:rPr>
              <a:t> çalışan işçilerin yıllık ücretli izin süreleri 4’er gün arttırılarak uygulanır.</a:t>
            </a:r>
            <a:endParaRPr lang="tr-TR" sz="1900" b="1" dirty="0">
              <a:latin typeface="Garamond" panose="02020404030301010803" pitchFamily="18" charset="0"/>
              <a:cs typeface="Times New Roman" panose="02020603050405020304" pitchFamily="18" charset="0"/>
            </a:endParaRPr>
          </a:p>
          <a:p>
            <a:pPr marL="0" indent="0" algn="just">
              <a:lnSpc>
                <a:spcPct val="114000"/>
              </a:lnSpc>
              <a:spcBef>
                <a:spcPts val="600"/>
              </a:spcBef>
              <a:buNone/>
            </a:pPr>
            <a:r>
              <a:rPr lang="tr-TR" sz="1900" dirty="0">
                <a:latin typeface="Garamond" panose="02020404030301010803" pitchFamily="18" charset="0"/>
                <a:cs typeface="Times New Roman" panose="02020603050405020304" pitchFamily="18" charset="0"/>
              </a:rPr>
              <a:t>Ancak 18 ve daha küçük yaştaki işçilerle 50 ve daha yukarı yaştaki işçilere verilecek yıllık ücretli izin süresi </a:t>
            </a:r>
            <a:r>
              <a:rPr lang="tr-TR" sz="1900" b="1" dirty="0">
                <a:latin typeface="Garamond" panose="02020404030301010803" pitchFamily="18" charset="0"/>
                <a:cs typeface="Times New Roman" panose="02020603050405020304" pitchFamily="18" charset="0"/>
              </a:rPr>
              <a:t>20 günden az olamaz</a:t>
            </a:r>
            <a:r>
              <a:rPr lang="tr-TR" sz="1900" dirty="0">
                <a:latin typeface="Garamond" panose="02020404030301010803" pitchFamily="18" charset="0"/>
                <a:cs typeface="Times New Roman" panose="02020603050405020304" pitchFamily="18" charset="0"/>
              </a:rPr>
              <a:t>. </a:t>
            </a:r>
          </a:p>
          <a:p>
            <a:pPr marL="0" indent="0" algn="just">
              <a:lnSpc>
                <a:spcPct val="114000"/>
              </a:lnSpc>
              <a:spcBef>
                <a:spcPts val="600"/>
              </a:spcBef>
              <a:buNone/>
            </a:pPr>
            <a:r>
              <a:rPr lang="tr-TR" sz="1900" dirty="0">
                <a:latin typeface="Garamond" panose="02020404030301010803" pitchFamily="18" charset="0"/>
                <a:cs typeface="Times New Roman" panose="02020603050405020304" pitchFamily="18" charset="0"/>
              </a:rPr>
              <a:t>Yıllık izin süreleri iş sözleşmeleri ve toplu iş sözleşmeleri ile artırılabilir</a:t>
            </a:r>
            <a:r>
              <a:rPr lang="tr-TR" sz="1900" dirty="0" smtClean="0">
                <a:latin typeface="Garamond" panose="02020404030301010803" pitchFamily="18" charset="0"/>
                <a:cs typeface="Times New Roman" panose="02020603050405020304" pitchFamily="18" charset="0"/>
              </a:rPr>
              <a:t>.</a:t>
            </a:r>
          </a:p>
          <a:p>
            <a:pPr marL="0" indent="0" algn="just">
              <a:lnSpc>
                <a:spcPct val="114000"/>
              </a:lnSpc>
              <a:spcBef>
                <a:spcPts val="600"/>
              </a:spcBef>
              <a:buNone/>
            </a:pPr>
            <a:r>
              <a:rPr lang="tr-TR" sz="1900" b="1" dirty="0">
                <a:latin typeface="Garamond" panose="02020404030301010803" pitchFamily="18" charset="0"/>
                <a:cs typeface="Times New Roman" panose="02020603050405020304" pitchFamily="18" charset="0"/>
              </a:rPr>
              <a:t>***</a:t>
            </a:r>
            <a:r>
              <a:rPr lang="tr-TR" sz="1900" b="1" dirty="0" err="1">
                <a:latin typeface="Garamond" panose="02020404030301010803" pitchFamily="18" charset="0"/>
                <a:cs typeface="Times New Roman" panose="02020603050405020304" pitchFamily="18" charset="0"/>
              </a:rPr>
              <a:t>TİS’in</a:t>
            </a:r>
            <a:r>
              <a:rPr lang="tr-TR" sz="1900" b="1" dirty="0">
                <a:latin typeface="Garamond" panose="02020404030301010803" pitchFamily="18" charset="0"/>
                <a:cs typeface="Times New Roman" panose="02020603050405020304" pitchFamily="18" charset="0"/>
              </a:rPr>
              <a:t> </a:t>
            </a:r>
            <a:r>
              <a:rPr lang="tr-TR" sz="1900" b="1" dirty="0" smtClean="0">
                <a:latin typeface="Garamond" panose="02020404030301010803" pitchFamily="18" charset="0"/>
                <a:cs typeface="Times New Roman" panose="02020603050405020304" pitchFamily="18" charset="0"/>
              </a:rPr>
              <a:t>16 </a:t>
            </a:r>
            <a:r>
              <a:rPr lang="tr-TR" sz="1900" b="1" dirty="0" err="1" smtClean="0">
                <a:latin typeface="Garamond" panose="02020404030301010803" pitchFamily="18" charset="0"/>
                <a:cs typeface="Times New Roman" panose="02020603050405020304" pitchFamily="18" charset="0"/>
              </a:rPr>
              <a:t>ıncı</a:t>
            </a:r>
            <a:r>
              <a:rPr lang="tr-TR" sz="1900" b="1" dirty="0" smtClean="0">
                <a:latin typeface="Garamond" panose="02020404030301010803" pitchFamily="18" charset="0"/>
                <a:cs typeface="Times New Roman" panose="02020603050405020304" pitchFamily="18" charset="0"/>
              </a:rPr>
              <a:t> </a:t>
            </a:r>
            <a:r>
              <a:rPr lang="tr-TR" sz="1900" b="1" dirty="0">
                <a:latin typeface="Garamond" panose="02020404030301010803" pitchFamily="18" charset="0"/>
                <a:cs typeface="Times New Roman" panose="02020603050405020304" pitchFamily="18" charset="0"/>
              </a:rPr>
              <a:t>maddesinde bu günler </a:t>
            </a:r>
            <a:r>
              <a:rPr lang="tr-TR" sz="1900" b="1" dirty="0" smtClean="0">
                <a:latin typeface="Garamond" panose="02020404030301010803" pitchFamily="18" charset="0"/>
                <a:cs typeface="Times New Roman" panose="02020603050405020304" pitchFamily="18" charset="0"/>
              </a:rPr>
              <a:t>16, 23 ve 28 gün </a:t>
            </a:r>
            <a:r>
              <a:rPr lang="tr-TR" sz="1900" b="1" dirty="0">
                <a:latin typeface="Garamond" panose="02020404030301010803" pitchFamily="18" charset="0"/>
                <a:cs typeface="Times New Roman" panose="02020603050405020304" pitchFamily="18" charset="0"/>
              </a:rPr>
              <a:t>olarak belirlenmiştir.</a:t>
            </a:r>
          </a:p>
          <a:p>
            <a:pPr marL="0" indent="0" algn="just">
              <a:lnSpc>
                <a:spcPct val="114000"/>
              </a:lnSpc>
              <a:spcBef>
                <a:spcPts val="600"/>
              </a:spcBef>
              <a:buNone/>
            </a:pPr>
            <a:endParaRPr lang="tr-TR" sz="1900" dirty="0">
              <a:latin typeface="Garamond" panose="02020404030301010803" pitchFamily="18" charset="0"/>
              <a:cs typeface="Times New Roman" panose="02020603050405020304" pitchFamily="18" charset="0"/>
            </a:endParaRPr>
          </a:p>
          <a:p>
            <a:pPr marL="0" indent="0">
              <a:lnSpc>
                <a:spcPct val="114000"/>
              </a:lnSpc>
              <a:spcBef>
                <a:spcPts val="600"/>
              </a:spcBef>
              <a:buNone/>
            </a:pPr>
            <a:endParaRPr lang="tr-TR" sz="1900" dirty="0">
              <a:latin typeface="Garamond" panose="02020404030301010803" pitchFamily="18" charset="0"/>
            </a:endParaRPr>
          </a:p>
          <a:p>
            <a:pPr marL="0" indent="0">
              <a:buNone/>
            </a:pPr>
            <a:endParaRPr lang="tr-TR" sz="1900" dirty="0">
              <a:latin typeface="Garamond" panose="02020404030301010803" pitchFamily="18" charset="0"/>
            </a:endParaRPr>
          </a:p>
        </p:txBody>
      </p:sp>
    </p:spTree>
    <p:extLst>
      <p:ext uri="{BB962C8B-B14F-4D97-AF65-F5344CB8AC3E}">
        <p14:creationId xmlns:p14="http://schemas.microsoft.com/office/powerpoint/2010/main" val="470080964"/>
      </p:ext>
    </p:extLst>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10055" y="491613"/>
            <a:ext cx="7833946" cy="737420"/>
          </a:xfrm>
        </p:spPr>
        <p:txBody>
          <a:bodyPr>
            <a:noAutofit/>
          </a:bodyPr>
          <a:lstStyle/>
          <a:p>
            <a:r>
              <a:rPr lang="tr-TR" sz="3600" b="1" dirty="0" smtClean="0">
                <a:solidFill>
                  <a:prstClr val="white"/>
                </a:solidFill>
                <a:latin typeface="Garamond" panose="02020404030301010803" pitchFamily="18" charset="0"/>
                <a:cs typeface="Times New Roman" panose="02020603050405020304" pitchFamily="18" charset="0"/>
              </a:rPr>
              <a:t>Yıllık Ücretli İzin Kullanma</a:t>
            </a:r>
            <a:endParaRPr lang="tr-TR" sz="2800"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155</a:t>
            </a:fld>
            <a:endParaRPr lang="tr-TR" dirty="0">
              <a:solidFill>
                <a:schemeClr val="bg1"/>
              </a:solidFill>
            </a:endParaRPr>
          </a:p>
        </p:txBody>
      </p:sp>
      <p:sp>
        <p:nvSpPr>
          <p:cNvPr id="3" name="İçerik Yer Tutucusu 2"/>
          <p:cNvSpPr>
            <a:spLocks noGrp="1"/>
          </p:cNvSpPr>
          <p:nvPr>
            <p:ph idx="1"/>
          </p:nvPr>
        </p:nvSpPr>
        <p:spPr>
          <a:xfrm>
            <a:off x="324465" y="1337187"/>
            <a:ext cx="8504903" cy="5019166"/>
          </a:xfrm>
        </p:spPr>
        <p:txBody>
          <a:bodyPr>
            <a:noAutofit/>
          </a:bodyPr>
          <a:lstStyle/>
          <a:p>
            <a:pPr marL="0" lvl="0" indent="-171450" algn="just" defTabSz="685800">
              <a:lnSpc>
                <a:spcPct val="110000"/>
              </a:lnSpc>
              <a:spcBef>
                <a:spcPts val="600"/>
              </a:spcBef>
              <a:buFont typeface="Wingdings" panose="05000000000000000000" pitchFamily="2" charset="2"/>
              <a:buChar char="Ø"/>
            </a:pPr>
            <a:r>
              <a:rPr lang="tr-TR" sz="2200" dirty="0">
                <a:solidFill>
                  <a:prstClr val="black"/>
                </a:solidFill>
                <a:latin typeface="Garamond" panose="02020404030301010803" pitchFamily="18" charset="0"/>
                <a:cs typeface="Times New Roman" panose="02020603050405020304" pitchFamily="18" charset="0"/>
              </a:rPr>
              <a:t>İşçi, her hizmet yılına karşılık, yıllık iznini gelecek hizmet yılı içinde kullanır. </a:t>
            </a:r>
          </a:p>
          <a:p>
            <a:pPr marL="0" lvl="0" indent="0" algn="just" defTabSz="685800">
              <a:lnSpc>
                <a:spcPct val="110000"/>
              </a:lnSpc>
              <a:spcBef>
                <a:spcPts val="600"/>
              </a:spcBef>
              <a:buNone/>
            </a:pPr>
            <a:r>
              <a:rPr lang="tr-TR" sz="2200" b="1" dirty="0">
                <a:solidFill>
                  <a:prstClr val="black"/>
                </a:solidFill>
                <a:latin typeface="Garamond" panose="02020404030301010803" pitchFamily="18" charset="0"/>
              </a:rPr>
              <a:t>Örneğin;</a:t>
            </a:r>
            <a:r>
              <a:rPr lang="tr-TR" sz="2200" dirty="0">
                <a:solidFill>
                  <a:prstClr val="black"/>
                </a:solidFill>
                <a:latin typeface="Garamond" panose="02020404030301010803" pitchFamily="18" charset="0"/>
              </a:rPr>
              <a:t> 2019 yılı yıllık izni 01.02.2020 tarihinde hak kazanılmış ise, izin 01.02.2020-01.02.2021 tarihleri arasında kullanılmalıdır.</a:t>
            </a:r>
            <a:endParaRPr lang="tr-TR" sz="2200" dirty="0">
              <a:solidFill>
                <a:prstClr val="black"/>
              </a:solidFill>
              <a:latin typeface="Garamond" panose="02020404030301010803" pitchFamily="18" charset="0"/>
              <a:cs typeface="Times New Roman" panose="02020603050405020304" pitchFamily="18" charset="0"/>
            </a:endParaRPr>
          </a:p>
          <a:p>
            <a:pPr marL="0" lvl="0" indent="0" algn="just" defTabSz="685800">
              <a:lnSpc>
                <a:spcPct val="110000"/>
              </a:lnSpc>
              <a:spcBef>
                <a:spcPts val="600"/>
              </a:spcBef>
              <a:buNone/>
            </a:pPr>
            <a:r>
              <a:rPr lang="tr-TR" sz="2200" b="1" dirty="0">
                <a:solidFill>
                  <a:prstClr val="black"/>
                </a:solidFill>
                <a:latin typeface="Garamond" panose="02020404030301010803" pitchFamily="18" charset="0"/>
                <a:cs typeface="Times New Roman" panose="02020603050405020304" pitchFamily="18" charset="0"/>
              </a:rPr>
              <a:t>Örneğin; </a:t>
            </a:r>
            <a:r>
              <a:rPr lang="tr-TR" sz="2200" dirty="0">
                <a:solidFill>
                  <a:prstClr val="black"/>
                </a:solidFill>
                <a:latin typeface="Garamond" panose="02020404030301010803" pitchFamily="18" charset="0"/>
                <a:cs typeface="Times New Roman" panose="02020603050405020304" pitchFamily="18" charset="0"/>
              </a:rPr>
              <a:t>01.02.2015 tarihinde işe girmiş olan bir işçi,</a:t>
            </a:r>
          </a:p>
          <a:p>
            <a:pPr marL="0" lvl="0" indent="0" algn="just" defTabSz="685800">
              <a:lnSpc>
                <a:spcPct val="110000"/>
              </a:lnSpc>
              <a:spcBef>
                <a:spcPts val="600"/>
              </a:spcBef>
              <a:buNone/>
            </a:pPr>
            <a:r>
              <a:rPr lang="tr-TR" sz="2200" dirty="0">
                <a:solidFill>
                  <a:prstClr val="black"/>
                </a:solidFill>
                <a:latin typeface="Garamond" panose="02020404030301010803" pitchFamily="18" charset="0"/>
                <a:cs typeface="Times New Roman" panose="02020603050405020304" pitchFamily="18" charset="0"/>
              </a:rPr>
              <a:t>01.02.2016’da 1 inci hizmet yılını,</a:t>
            </a:r>
          </a:p>
          <a:p>
            <a:pPr marL="0" lvl="0" indent="0" algn="just" defTabSz="685800">
              <a:lnSpc>
                <a:spcPct val="110000"/>
              </a:lnSpc>
              <a:spcBef>
                <a:spcPts val="600"/>
              </a:spcBef>
              <a:buNone/>
            </a:pPr>
            <a:r>
              <a:rPr lang="tr-TR" sz="2200" dirty="0">
                <a:solidFill>
                  <a:prstClr val="black"/>
                </a:solidFill>
                <a:latin typeface="Garamond" panose="02020404030301010803" pitchFamily="18" charset="0"/>
                <a:cs typeface="Times New Roman" panose="02020603050405020304" pitchFamily="18" charset="0"/>
              </a:rPr>
              <a:t>01.02.2017’de 2 inci hizmet yılını,</a:t>
            </a:r>
          </a:p>
          <a:p>
            <a:pPr marL="0" lvl="0" indent="0" algn="just" defTabSz="685800">
              <a:lnSpc>
                <a:spcPct val="110000"/>
              </a:lnSpc>
              <a:spcBef>
                <a:spcPts val="600"/>
              </a:spcBef>
              <a:buNone/>
            </a:pPr>
            <a:r>
              <a:rPr lang="tr-TR" sz="2200" dirty="0">
                <a:solidFill>
                  <a:prstClr val="black"/>
                </a:solidFill>
                <a:latin typeface="Garamond" panose="02020404030301010803" pitchFamily="18" charset="0"/>
                <a:cs typeface="Times New Roman" panose="02020603050405020304" pitchFamily="18" charset="0"/>
              </a:rPr>
              <a:t>01.02.2018’de 3 üncü hizmet yılını,</a:t>
            </a:r>
          </a:p>
          <a:p>
            <a:pPr marL="0" lvl="0" indent="0" algn="just" defTabSz="685800">
              <a:lnSpc>
                <a:spcPct val="110000"/>
              </a:lnSpc>
              <a:spcBef>
                <a:spcPts val="600"/>
              </a:spcBef>
              <a:buNone/>
            </a:pPr>
            <a:r>
              <a:rPr lang="tr-TR" sz="2200" dirty="0">
                <a:solidFill>
                  <a:prstClr val="black"/>
                </a:solidFill>
                <a:latin typeface="Garamond" panose="02020404030301010803" pitchFamily="18" charset="0"/>
                <a:cs typeface="Times New Roman" panose="02020603050405020304" pitchFamily="18" charset="0"/>
              </a:rPr>
              <a:t>01.02.2019’da 4 üncü hizmet yılını,</a:t>
            </a:r>
          </a:p>
          <a:p>
            <a:pPr marL="0" lvl="0" indent="0" algn="just" defTabSz="685800">
              <a:lnSpc>
                <a:spcPct val="110000"/>
              </a:lnSpc>
              <a:spcBef>
                <a:spcPts val="600"/>
              </a:spcBef>
              <a:buNone/>
            </a:pPr>
            <a:r>
              <a:rPr lang="tr-TR" sz="2200" dirty="0">
                <a:solidFill>
                  <a:prstClr val="black"/>
                </a:solidFill>
                <a:latin typeface="Garamond" panose="02020404030301010803" pitchFamily="18" charset="0"/>
                <a:cs typeface="Times New Roman" panose="02020603050405020304" pitchFamily="18" charset="0"/>
              </a:rPr>
              <a:t>01.02.2020’de 5 inci hizmet yılını doldurmuş olacaktır.</a:t>
            </a:r>
          </a:p>
          <a:p>
            <a:pPr marL="0" lvl="0" indent="0" algn="just" defTabSz="685800">
              <a:lnSpc>
                <a:spcPct val="110000"/>
              </a:lnSpc>
              <a:spcBef>
                <a:spcPts val="600"/>
              </a:spcBef>
              <a:buNone/>
            </a:pPr>
            <a:r>
              <a:rPr lang="tr-TR" sz="2200" dirty="0">
                <a:solidFill>
                  <a:prstClr val="black"/>
                </a:solidFill>
                <a:latin typeface="Garamond" panose="02020404030301010803" pitchFamily="18" charset="0"/>
                <a:cs typeface="Times New Roman" panose="02020603050405020304" pitchFamily="18" charset="0"/>
              </a:rPr>
              <a:t>Söz konusu işçi 5 yıllık hizmet süresini doldurduktan </a:t>
            </a:r>
            <a:r>
              <a:rPr lang="tr-TR" sz="2200" dirty="0" smtClean="0">
                <a:solidFill>
                  <a:prstClr val="black"/>
                </a:solidFill>
                <a:latin typeface="Garamond" panose="02020404030301010803" pitchFamily="18" charset="0"/>
                <a:cs typeface="Times New Roman" panose="02020603050405020304" pitchFamily="18" charset="0"/>
              </a:rPr>
              <a:t>sonra 6. yıl izni olan </a:t>
            </a:r>
            <a:r>
              <a:rPr lang="tr-TR" sz="2200" dirty="0">
                <a:solidFill>
                  <a:prstClr val="black"/>
                </a:solidFill>
                <a:latin typeface="Garamond" panose="02020404030301010803" pitchFamily="18" charset="0"/>
                <a:cs typeface="Times New Roman" panose="02020603050405020304" pitchFamily="18" charset="0"/>
              </a:rPr>
              <a:t>01.02.2021 tarihinde hak kazanacağı yıllık iznini 20 gün üzerinden kullanabilecektir. </a:t>
            </a:r>
          </a:p>
          <a:p>
            <a:pPr marL="0" lvl="0" indent="0" algn="just" defTabSz="685800">
              <a:lnSpc>
                <a:spcPct val="110000"/>
              </a:lnSpc>
              <a:spcBef>
                <a:spcPts val="600"/>
              </a:spcBef>
              <a:buNone/>
            </a:pPr>
            <a:r>
              <a:rPr lang="tr-TR" sz="2200" dirty="0">
                <a:solidFill>
                  <a:prstClr val="black"/>
                </a:solidFill>
                <a:latin typeface="Garamond" panose="02020404030301010803" pitchFamily="18" charset="0"/>
              </a:rPr>
              <a:t> </a:t>
            </a:r>
          </a:p>
          <a:p>
            <a:pPr marL="0" indent="0">
              <a:buNone/>
            </a:pPr>
            <a:endParaRPr lang="tr-TR" sz="1800" dirty="0">
              <a:latin typeface="Garamond" panose="02020404030301010803" pitchFamily="18" charset="0"/>
            </a:endParaRPr>
          </a:p>
        </p:txBody>
      </p:sp>
    </p:spTree>
    <p:extLst>
      <p:ext uri="{BB962C8B-B14F-4D97-AF65-F5344CB8AC3E}">
        <p14:creationId xmlns:p14="http://schemas.microsoft.com/office/powerpoint/2010/main" val="882645586"/>
      </p:ext>
    </p:extLst>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10055" y="491613"/>
            <a:ext cx="7833946" cy="737420"/>
          </a:xfrm>
        </p:spPr>
        <p:txBody>
          <a:bodyPr>
            <a:noAutofit/>
          </a:bodyPr>
          <a:lstStyle/>
          <a:p>
            <a:r>
              <a:rPr lang="tr-TR" sz="3600" b="1" dirty="0" smtClean="0">
                <a:solidFill>
                  <a:prstClr val="white"/>
                </a:solidFill>
                <a:latin typeface="Garamond" panose="02020404030301010803" pitchFamily="18" charset="0"/>
                <a:cs typeface="Times New Roman" panose="02020603050405020304" pitchFamily="18" charset="0"/>
              </a:rPr>
              <a:t>Yıllık Ücretli İzin Kullanma</a:t>
            </a:r>
            <a:endParaRPr lang="tr-TR" sz="2800"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156</a:t>
            </a:fld>
            <a:endParaRPr lang="tr-TR" dirty="0">
              <a:solidFill>
                <a:schemeClr val="bg1"/>
              </a:solidFill>
            </a:endParaRPr>
          </a:p>
        </p:txBody>
      </p:sp>
      <p:sp>
        <p:nvSpPr>
          <p:cNvPr id="3" name="İçerik Yer Tutucusu 2"/>
          <p:cNvSpPr>
            <a:spLocks noGrp="1"/>
          </p:cNvSpPr>
          <p:nvPr>
            <p:ph idx="1"/>
          </p:nvPr>
        </p:nvSpPr>
        <p:spPr>
          <a:xfrm>
            <a:off x="324465" y="1337187"/>
            <a:ext cx="8504903" cy="5019166"/>
          </a:xfrm>
        </p:spPr>
        <p:txBody>
          <a:bodyPr>
            <a:noAutofit/>
          </a:bodyPr>
          <a:lstStyle/>
          <a:p>
            <a:pPr marL="0" lvl="0" indent="-171450" algn="just" defTabSz="685800">
              <a:lnSpc>
                <a:spcPct val="114000"/>
              </a:lnSpc>
              <a:spcBef>
                <a:spcPts val="600"/>
              </a:spcBef>
              <a:buFont typeface="Wingdings" panose="05000000000000000000" pitchFamily="2" charset="2"/>
              <a:buChar char="Ø"/>
            </a:pPr>
            <a:r>
              <a:rPr lang="tr-TR" sz="2400" dirty="0">
                <a:solidFill>
                  <a:prstClr val="black"/>
                </a:solidFill>
                <a:latin typeface="Garamond" panose="02020404030301010803" pitchFamily="18" charset="0"/>
                <a:cs typeface="Times New Roman" panose="02020603050405020304" pitchFamily="18" charset="0"/>
              </a:rPr>
              <a:t>İşçi hak ettiği yıllık ücretli iznini, kullanmak istediği zamandan </a:t>
            </a:r>
            <a:r>
              <a:rPr lang="tr-TR" sz="2400" b="1" dirty="0">
                <a:solidFill>
                  <a:prstClr val="black"/>
                </a:solidFill>
                <a:latin typeface="Garamond" panose="02020404030301010803" pitchFamily="18" charset="0"/>
                <a:cs typeface="Times New Roman" panose="02020603050405020304" pitchFamily="18" charset="0"/>
              </a:rPr>
              <a:t>en az 1 ay önce </a:t>
            </a:r>
            <a:r>
              <a:rPr lang="tr-TR" sz="2400" dirty="0">
                <a:solidFill>
                  <a:prstClr val="black"/>
                </a:solidFill>
                <a:latin typeface="Garamond" panose="02020404030301010803" pitchFamily="18" charset="0"/>
                <a:cs typeface="Times New Roman" panose="02020603050405020304" pitchFamily="18" charset="0"/>
              </a:rPr>
              <a:t>işverene </a:t>
            </a:r>
            <a:r>
              <a:rPr lang="tr-TR" sz="2400" b="1" dirty="0">
                <a:solidFill>
                  <a:prstClr val="black"/>
                </a:solidFill>
                <a:latin typeface="Garamond" panose="02020404030301010803" pitchFamily="18" charset="0"/>
                <a:cs typeface="Times New Roman" panose="02020603050405020304" pitchFamily="18" charset="0"/>
              </a:rPr>
              <a:t>yazılı</a:t>
            </a:r>
            <a:r>
              <a:rPr lang="tr-TR" sz="2400" dirty="0">
                <a:solidFill>
                  <a:prstClr val="black"/>
                </a:solidFill>
                <a:latin typeface="Garamond" panose="02020404030301010803" pitchFamily="18" charset="0"/>
                <a:cs typeface="Times New Roman" panose="02020603050405020304" pitchFamily="18" charset="0"/>
              </a:rPr>
              <a:t> olarak bildirir. İşveren veya işveren vekilleri, bu istekleri </a:t>
            </a:r>
            <a:r>
              <a:rPr lang="tr-TR" sz="2400" b="1" dirty="0">
                <a:solidFill>
                  <a:prstClr val="black"/>
                </a:solidFill>
                <a:latin typeface="Garamond" panose="02020404030301010803" pitchFamily="18" charset="0"/>
                <a:cs typeface="Times New Roman" panose="02020603050405020304" pitchFamily="18" charset="0"/>
              </a:rPr>
              <a:t>izin kuruluna </a:t>
            </a:r>
            <a:r>
              <a:rPr lang="tr-TR" sz="2400" dirty="0">
                <a:solidFill>
                  <a:prstClr val="black"/>
                </a:solidFill>
                <a:latin typeface="Garamond" panose="02020404030301010803" pitchFamily="18" charset="0"/>
                <a:cs typeface="Times New Roman" panose="02020603050405020304" pitchFamily="18" charset="0"/>
              </a:rPr>
              <a:t>veya </a:t>
            </a:r>
            <a:r>
              <a:rPr lang="tr-TR" sz="2400" b="1" dirty="0">
                <a:solidFill>
                  <a:prstClr val="black"/>
                </a:solidFill>
                <a:latin typeface="Garamond" panose="02020404030301010803" pitchFamily="18" charset="0"/>
                <a:cs typeface="Times New Roman" panose="02020603050405020304" pitchFamily="18" charset="0"/>
              </a:rPr>
              <a:t>izin kurulu oluşturulması zorunlu olmayan hallerde</a:t>
            </a:r>
            <a:r>
              <a:rPr lang="tr-TR" sz="2400" dirty="0">
                <a:solidFill>
                  <a:prstClr val="black"/>
                </a:solidFill>
                <a:latin typeface="Garamond" panose="02020404030301010803" pitchFamily="18" charset="0"/>
                <a:cs typeface="Times New Roman" panose="02020603050405020304" pitchFamily="18" charset="0"/>
              </a:rPr>
              <a:t> işçi temsilcisi ile işveren temsilcisine ileterek izin isteğini yanıtlar.</a:t>
            </a:r>
          </a:p>
          <a:p>
            <a:pPr marL="0" lvl="0" indent="-171450" algn="just" defTabSz="685800">
              <a:lnSpc>
                <a:spcPct val="114000"/>
              </a:lnSpc>
              <a:spcBef>
                <a:spcPts val="600"/>
              </a:spcBef>
              <a:buFont typeface="Wingdings" panose="05000000000000000000" pitchFamily="2" charset="2"/>
              <a:buChar char="Ø"/>
            </a:pPr>
            <a:r>
              <a:rPr lang="tr-TR" sz="2400" dirty="0">
                <a:solidFill>
                  <a:prstClr val="black"/>
                </a:solidFill>
                <a:latin typeface="Garamond" panose="02020404030301010803" pitchFamily="18" charset="0"/>
                <a:cs typeface="Times New Roman" panose="02020603050405020304" pitchFamily="18" charset="0"/>
              </a:rPr>
              <a:t>İşyerinde işin durumuna, aynı tarihte istenen diğer izinlere ve bir önceki yıl kullanılan izin dönemlerine göre uygun bir zaman belirlenir. Aynı tarihe rastlayan izin isteklerinde; işyerindeki </a:t>
            </a:r>
            <a:r>
              <a:rPr lang="tr-TR" sz="2400" b="1" dirty="0">
                <a:solidFill>
                  <a:prstClr val="black"/>
                </a:solidFill>
                <a:latin typeface="Garamond" panose="02020404030301010803" pitchFamily="18" charset="0"/>
                <a:cs typeface="Times New Roman" panose="02020603050405020304" pitchFamily="18" charset="0"/>
              </a:rPr>
              <a:t>kıdem ve bir önceki yıl iznini kullandığı tarih dikkate</a:t>
            </a:r>
            <a:r>
              <a:rPr lang="tr-TR" sz="2400" dirty="0">
                <a:solidFill>
                  <a:prstClr val="black"/>
                </a:solidFill>
                <a:latin typeface="Garamond" panose="02020404030301010803" pitchFamily="18" charset="0"/>
                <a:cs typeface="Times New Roman" panose="02020603050405020304" pitchFamily="18" charset="0"/>
              </a:rPr>
              <a:t> alınarak öncelikler belirlenir. Bunu işyerinde ilan eder. </a:t>
            </a:r>
          </a:p>
          <a:p>
            <a:pPr marL="0" indent="0">
              <a:buNone/>
            </a:pPr>
            <a:endParaRPr lang="tr-TR" sz="1800" dirty="0">
              <a:latin typeface="Garamond" panose="02020404030301010803" pitchFamily="18" charset="0"/>
            </a:endParaRPr>
          </a:p>
        </p:txBody>
      </p:sp>
    </p:spTree>
    <p:extLst>
      <p:ext uri="{BB962C8B-B14F-4D97-AF65-F5344CB8AC3E}">
        <p14:creationId xmlns:p14="http://schemas.microsoft.com/office/powerpoint/2010/main" val="3341498035"/>
      </p:ext>
    </p:extLst>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10055" y="491613"/>
            <a:ext cx="7833946" cy="737420"/>
          </a:xfrm>
        </p:spPr>
        <p:txBody>
          <a:bodyPr>
            <a:noAutofit/>
          </a:bodyPr>
          <a:lstStyle/>
          <a:p>
            <a:r>
              <a:rPr lang="tr-TR" sz="3600" b="1" dirty="0">
                <a:solidFill>
                  <a:prstClr val="white"/>
                </a:solidFill>
                <a:latin typeface="Garamond" panose="02020404030301010803" pitchFamily="18" charset="0"/>
                <a:cs typeface="Times New Roman" panose="02020603050405020304" pitchFamily="18" charset="0"/>
              </a:rPr>
              <a:t>Yıllık Ücretli İzin Uygulaması</a:t>
            </a:r>
            <a:endParaRPr lang="tr-TR" sz="2800"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157</a:t>
            </a:fld>
            <a:endParaRPr lang="tr-TR" dirty="0">
              <a:solidFill>
                <a:schemeClr val="bg1"/>
              </a:solidFill>
            </a:endParaRPr>
          </a:p>
        </p:txBody>
      </p:sp>
      <p:sp>
        <p:nvSpPr>
          <p:cNvPr id="3" name="İçerik Yer Tutucusu 2"/>
          <p:cNvSpPr>
            <a:spLocks noGrp="1"/>
          </p:cNvSpPr>
          <p:nvPr>
            <p:ph idx="1"/>
          </p:nvPr>
        </p:nvSpPr>
        <p:spPr>
          <a:xfrm>
            <a:off x="324465" y="1337187"/>
            <a:ext cx="8504903" cy="5019166"/>
          </a:xfrm>
        </p:spPr>
        <p:txBody>
          <a:bodyPr>
            <a:noAutofit/>
          </a:bodyPr>
          <a:lstStyle/>
          <a:p>
            <a:pPr marL="0" lvl="0" indent="0" algn="just" defTabSz="685800">
              <a:lnSpc>
                <a:spcPct val="114000"/>
              </a:lnSpc>
              <a:spcBef>
                <a:spcPts val="600"/>
              </a:spcBef>
              <a:buNone/>
            </a:pPr>
            <a:r>
              <a:rPr lang="tr-TR" sz="2500" dirty="0">
                <a:solidFill>
                  <a:prstClr val="black"/>
                </a:solidFill>
                <a:latin typeface="Garamond" panose="02020404030301010803" pitchFamily="18" charset="0"/>
                <a:cs typeface="Times New Roman" panose="02020603050405020304" pitchFamily="18" charset="0"/>
              </a:rPr>
              <a:t>İşveren tarafından yıl içinde verilmiş bulunan </a:t>
            </a:r>
            <a:r>
              <a:rPr lang="tr-TR" sz="2500" b="1" dirty="0">
                <a:solidFill>
                  <a:prstClr val="black"/>
                </a:solidFill>
                <a:latin typeface="Garamond" panose="02020404030301010803" pitchFamily="18" charset="0"/>
                <a:cs typeface="Times New Roman" panose="02020603050405020304" pitchFamily="18" charset="0"/>
              </a:rPr>
              <a:t>diğer ücretli ve ücretsiz izinler </a:t>
            </a:r>
            <a:r>
              <a:rPr lang="tr-TR" sz="2500" dirty="0">
                <a:solidFill>
                  <a:prstClr val="black"/>
                </a:solidFill>
                <a:latin typeface="Garamond" panose="02020404030301010803" pitchFamily="18" charset="0"/>
                <a:cs typeface="Times New Roman" panose="02020603050405020304" pitchFamily="18" charset="0"/>
              </a:rPr>
              <a:t>veya </a:t>
            </a:r>
            <a:r>
              <a:rPr lang="tr-TR" sz="2500" b="1" dirty="0">
                <a:solidFill>
                  <a:prstClr val="black"/>
                </a:solidFill>
                <a:latin typeface="Garamond" panose="02020404030301010803" pitchFamily="18" charset="0"/>
                <a:cs typeface="Times New Roman" panose="02020603050405020304" pitchFamily="18" charset="0"/>
              </a:rPr>
              <a:t>dinlenme ve hastalık izinleri </a:t>
            </a:r>
            <a:r>
              <a:rPr lang="tr-TR" sz="2500" dirty="0">
                <a:solidFill>
                  <a:prstClr val="black"/>
                </a:solidFill>
                <a:latin typeface="Garamond" panose="02020404030301010803" pitchFamily="18" charset="0"/>
                <a:cs typeface="Times New Roman" panose="02020603050405020304" pitchFamily="18" charset="0"/>
              </a:rPr>
              <a:t>yıllık izne mahsup edilemez.</a:t>
            </a:r>
          </a:p>
          <a:p>
            <a:pPr marL="0" lvl="0" indent="0" algn="just" defTabSz="685800">
              <a:lnSpc>
                <a:spcPct val="114000"/>
              </a:lnSpc>
              <a:spcBef>
                <a:spcPts val="600"/>
              </a:spcBef>
              <a:buNone/>
            </a:pPr>
            <a:r>
              <a:rPr lang="tr-TR" sz="2500" dirty="0">
                <a:solidFill>
                  <a:prstClr val="black"/>
                </a:solidFill>
                <a:latin typeface="Garamond" panose="02020404030301010803" pitchFamily="18" charset="0"/>
                <a:cs typeface="Times New Roman" panose="02020603050405020304" pitchFamily="18" charset="0"/>
              </a:rPr>
              <a:t>Yıllık ücretli izin günlerinin hesabında izin süresine rastlayan </a:t>
            </a:r>
            <a:r>
              <a:rPr lang="tr-TR" sz="2500" b="1" dirty="0">
                <a:solidFill>
                  <a:prstClr val="black"/>
                </a:solidFill>
                <a:latin typeface="Garamond" panose="02020404030301010803" pitchFamily="18" charset="0"/>
                <a:cs typeface="Times New Roman" panose="02020603050405020304" pitchFamily="18" charset="0"/>
              </a:rPr>
              <a:t>ulusal bayram, hafta tatili ve genel tatil günleri izin süresinden</a:t>
            </a:r>
            <a:r>
              <a:rPr lang="tr-TR" sz="2500" dirty="0">
                <a:solidFill>
                  <a:prstClr val="black"/>
                </a:solidFill>
                <a:latin typeface="Garamond" panose="02020404030301010803" pitchFamily="18" charset="0"/>
                <a:cs typeface="Times New Roman" panose="02020603050405020304" pitchFamily="18" charset="0"/>
              </a:rPr>
              <a:t> sayılmaz.</a:t>
            </a:r>
          </a:p>
          <a:p>
            <a:pPr marL="0" lvl="0" indent="0" algn="just" defTabSz="685800">
              <a:lnSpc>
                <a:spcPct val="114000"/>
              </a:lnSpc>
              <a:spcBef>
                <a:spcPts val="600"/>
              </a:spcBef>
              <a:buNone/>
            </a:pPr>
            <a:r>
              <a:rPr lang="tr-TR" sz="2500" dirty="0">
                <a:solidFill>
                  <a:prstClr val="black"/>
                </a:solidFill>
                <a:latin typeface="Garamond" panose="02020404030301010803" pitchFamily="18" charset="0"/>
                <a:cs typeface="Times New Roman" panose="02020603050405020304" pitchFamily="18" charset="0"/>
              </a:rPr>
              <a:t>İşveren tarafından iş sözleşmesinin feshedilmesi halinde 17 </a:t>
            </a:r>
            <a:r>
              <a:rPr lang="tr-TR" sz="2500" dirty="0" err="1">
                <a:solidFill>
                  <a:prstClr val="black"/>
                </a:solidFill>
                <a:latin typeface="Garamond" panose="02020404030301010803" pitchFamily="18" charset="0"/>
                <a:cs typeface="Times New Roman" panose="02020603050405020304" pitchFamily="18" charset="0"/>
              </a:rPr>
              <a:t>nci</a:t>
            </a:r>
            <a:r>
              <a:rPr lang="tr-TR" sz="2500" dirty="0">
                <a:solidFill>
                  <a:prstClr val="black"/>
                </a:solidFill>
                <a:latin typeface="Garamond" panose="02020404030301010803" pitchFamily="18" charset="0"/>
                <a:cs typeface="Times New Roman" panose="02020603050405020304" pitchFamily="18" charset="0"/>
              </a:rPr>
              <a:t> maddede belirtilen </a:t>
            </a:r>
            <a:r>
              <a:rPr lang="tr-TR" sz="2500" b="1" dirty="0">
                <a:solidFill>
                  <a:prstClr val="black"/>
                </a:solidFill>
                <a:latin typeface="Garamond" panose="02020404030301010803" pitchFamily="18" charset="0"/>
                <a:cs typeface="Times New Roman" panose="02020603050405020304" pitchFamily="18" charset="0"/>
              </a:rPr>
              <a:t>bildirim süresiyle</a:t>
            </a:r>
            <a:r>
              <a:rPr lang="tr-TR" sz="2500" dirty="0">
                <a:solidFill>
                  <a:prstClr val="black"/>
                </a:solidFill>
                <a:latin typeface="Garamond" panose="02020404030301010803" pitchFamily="18" charset="0"/>
                <a:cs typeface="Times New Roman" panose="02020603050405020304" pitchFamily="18" charset="0"/>
              </a:rPr>
              <a:t>, 27 </a:t>
            </a:r>
            <a:r>
              <a:rPr lang="tr-TR" sz="2500" dirty="0" err="1">
                <a:solidFill>
                  <a:prstClr val="black"/>
                </a:solidFill>
                <a:latin typeface="Garamond" panose="02020404030301010803" pitchFamily="18" charset="0"/>
                <a:cs typeface="Times New Roman" panose="02020603050405020304" pitchFamily="18" charset="0"/>
              </a:rPr>
              <a:t>nci</a:t>
            </a:r>
            <a:r>
              <a:rPr lang="tr-TR" sz="2500" dirty="0">
                <a:solidFill>
                  <a:prstClr val="black"/>
                </a:solidFill>
                <a:latin typeface="Garamond" panose="02020404030301010803" pitchFamily="18" charset="0"/>
                <a:cs typeface="Times New Roman" panose="02020603050405020304" pitchFamily="18" charset="0"/>
              </a:rPr>
              <a:t> madde gereğince işçiye verilmesi zorunlu </a:t>
            </a:r>
            <a:r>
              <a:rPr lang="tr-TR" sz="2500" b="1" dirty="0">
                <a:solidFill>
                  <a:prstClr val="black"/>
                </a:solidFill>
                <a:latin typeface="Garamond" panose="02020404030301010803" pitchFamily="18" charset="0"/>
                <a:cs typeface="Times New Roman" panose="02020603050405020304" pitchFamily="18" charset="0"/>
              </a:rPr>
              <a:t>yeni iş arama izinleri</a:t>
            </a:r>
            <a:r>
              <a:rPr lang="tr-TR" sz="2500" dirty="0">
                <a:solidFill>
                  <a:prstClr val="black"/>
                </a:solidFill>
                <a:latin typeface="Garamond" panose="02020404030301010803" pitchFamily="18" charset="0"/>
                <a:cs typeface="Times New Roman" panose="02020603050405020304" pitchFamily="18" charset="0"/>
              </a:rPr>
              <a:t> yıllık ücretli izin süreleri ile iç içe giremez.</a:t>
            </a:r>
          </a:p>
          <a:p>
            <a:pPr marL="0" lvl="0" indent="0" defTabSz="685800">
              <a:lnSpc>
                <a:spcPct val="114000"/>
              </a:lnSpc>
              <a:spcBef>
                <a:spcPts val="600"/>
              </a:spcBef>
              <a:buNone/>
            </a:pPr>
            <a:endParaRPr lang="tr-TR" sz="2500" dirty="0">
              <a:solidFill>
                <a:prstClr val="black"/>
              </a:solidFill>
            </a:endParaRPr>
          </a:p>
          <a:p>
            <a:pPr marL="0" indent="0">
              <a:buNone/>
            </a:pPr>
            <a:endParaRPr lang="tr-TR" sz="1800" dirty="0">
              <a:latin typeface="Garamond" panose="02020404030301010803" pitchFamily="18" charset="0"/>
            </a:endParaRPr>
          </a:p>
        </p:txBody>
      </p:sp>
    </p:spTree>
    <p:extLst>
      <p:ext uri="{BB962C8B-B14F-4D97-AF65-F5344CB8AC3E}">
        <p14:creationId xmlns:p14="http://schemas.microsoft.com/office/powerpoint/2010/main" val="1169069793"/>
      </p:ext>
    </p:extLst>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10055" y="491613"/>
            <a:ext cx="7833946" cy="737420"/>
          </a:xfrm>
        </p:spPr>
        <p:txBody>
          <a:bodyPr>
            <a:noAutofit/>
          </a:bodyPr>
          <a:lstStyle/>
          <a:p>
            <a:r>
              <a:rPr lang="tr-TR" sz="3000" b="1" dirty="0">
                <a:solidFill>
                  <a:prstClr val="white"/>
                </a:solidFill>
                <a:latin typeface="Times New Roman" panose="02020603050405020304" pitchFamily="18" charset="0"/>
                <a:cs typeface="Times New Roman" panose="02020603050405020304" pitchFamily="18" charset="0"/>
              </a:rPr>
              <a:t>Yıllık İznin Bölümler Halinde Kullanılması</a:t>
            </a:r>
            <a:endParaRPr lang="tr-TR" sz="2800"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158</a:t>
            </a:fld>
            <a:endParaRPr lang="tr-TR" dirty="0">
              <a:solidFill>
                <a:schemeClr val="bg1"/>
              </a:solidFill>
            </a:endParaRPr>
          </a:p>
        </p:txBody>
      </p:sp>
      <p:sp>
        <p:nvSpPr>
          <p:cNvPr id="3" name="İçerik Yer Tutucusu 2"/>
          <p:cNvSpPr>
            <a:spLocks noGrp="1"/>
          </p:cNvSpPr>
          <p:nvPr>
            <p:ph idx="1"/>
          </p:nvPr>
        </p:nvSpPr>
        <p:spPr>
          <a:xfrm>
            <a:off x="324465" y="1337187"/>
            <a:ext cx="8504903" cy="5019166"/>
          </a:xfrm>
        </p:spPr>
        <p:txBody>
          <a:bodyPr>
            <a:noAutofit/>
          </a:bodyPr>
          <a:lstStyle/>
          <a:p>
            <a:pPr marL="0" lvl="0" indent="0" algn="just" defTabSz="685800">
              <a:lnSpc>
                <a:spcPct val="114000"/>
              </a:lnSpc>
              <a:spcBef>
                <a:spcPts val="600"/>
              </a:spcBef>
              <a:buNone/>
            </a:pPr>
            <a:r>
              <a:rPr lang="tr-TR" sz="2500" dirty="0">
                <a:solidFill>
                  <a:prstClr val="black"/>
                </a:solidFill>
                <a:latin typeface="Garamond" panose="02020404030301010803" pitchFamily="18" charset="0"/>
                <a:cs typeface="Times New Roman" panose="02020603050405020304" pitchFamily="18" charset="0"/>
              </a:rPr>
              <a:t>Yıllık ücretli izin işveren tarafından bölünemez. İşveren tarafından </a:t>
            </a:r>
            <a:r>
              <a:rPr lang="tr-TR" sz="2500" b="1" dirty="0">
                <a:solidFill>
                  <a:prstClr val="black"/>
                </a:solidFill>
                <a:latin typeface="Garamond" panose="02020404030301010803" pitchFamily="18" charset="0"/>
                <a:cs typeface="Times New Roman" panose="02020603050405020304" pitchFamily="18" charset="0"/>
              </a:rPr>
              <a:t>sürekli </a:t>
            </a:r>
            <a:r>
              <a:rPr lang="tr-TR" sz="2500" dirty="0">
                <a:solidFill>
                  <a:prstClr val="black"/>
                </a:solidFill>
                <a:latin typeface="Garamond" panose="02020404030301010803" pitchFamily="18" charset="0"/>
                <a:cs typeface="Times New Roman" panose="02020603050405020304" pitchFamily="18" charset="0"/>
              </a:rPr>
              <a:t>bir şekilde verilmesi </a:t>
            </a:r>
            <a:r>
              <a:rPr lang="tr-TR" sz="2500" b="1" dirty="0">
                <a:solidFill>
                  <a:prstClr val="black"/>
                </a:solidFill>
                <a:latin typeface="Garamond" panose="02020404030301010803" pitchFamily="18" charset="0"/>
                <a:cs typeface="Times New Roman" panose="02020603050405020304" pitchFamily="18" charset="0"/>
              </a:rPr>
              <a:t>zorunludur</a:t>
            </a:r>
            <a:r>
              <a:rPr lang="tr-TR" sz="2500" dirty="0">
                <a:solidFill>
                  <a:prstClr val="black"/>
                </a:solidFill>
                <a:latin typeface="Garamond" panose="02020404030301010803" pitchFamily="18" charset="0"/>
                <a:cs typeface="Times New Roman" panose="02020603050405020304" pitchFamily="18" charset="0"/>
              </a:rPr>
              <a:t>. </a:t>
            </a:r>
          </a:p>
          <a:p>
            <a:pPr marL="0" lvl="0" indent="0" algn="just" defTabSz="685800">
              <a:lnSpc>
                <a:spcPct val="114000"/>
              </a:lnSpc>
              <a:spcBef>
                <a:spcPts val="600"/>
              </a:spcBef>
              <a:buNone/>
            </a:pPr>
            <a:r>
              <a:rPr lang="tr-TR" sz="2500" dirty="0">
                <a:solidFill>
                  <a:prstClr val="black"/>
                </a:solidFill>
                <a:latin typeface="Garamond" panose="02020404030301010803" pitchFamily="18" charset="0"/>
                <a:cs typeface="Times New Roman" panose="02020603050405020304" pitchFamily="18" charset="0"/>
              </a:rPr>
              <a:t>Ancak,</a:t>
            </a:r>
            <a:r>
              <a:rPr lang="tr-TR" sz="2500" b="1" dirty="0">
                <a:solidFill>
                  <a:prstClr val="black"/>
                </a:solidFill>
                <a:latin typeface="Garamond" panose="02020404030301010803" pitchFamily="18" charset="0"/>
                <a:cs typeface="Times New Roman" panose="02020603050405020304" pitchFamily="18" charset="0"/>
              </a:rPr>
              <a:t> tarafların anlaşması ile bir bölümü 10 günden aşağı olmamak üzere bölümler hâlinde kullanılabilir. </a:t>
            </a:r>
          </a:p>
          <a:p>
            <a:pPr marL="0" lvl="0" indent="0" algn="just" defTabSz="685800">
              <a:lnSpc>
                <a:spcPct val="114000"/>
              </a:lnSpc>
              <a:spcBef>
                <a:spcPts val="600"/>
              </a:spcBef>
              <a:buNone/>
            </a:pPr>
            <a:r>
              <a:rPr lang="tr-TR" sz="2500" b="1" dirty="0">
                <a:solidFill>
                  <a:prstClr val="black"/>
                </a:solidFill>
                <a:latin typeface="Garamond" panose="02020404030301010803" pitchFamily="18" charset="0"/>
                <a:cs typeface="Times New Roman" panose="02020603050405020304" pitchFamily="18" charset="0"/>
              </a:rPr>
              <a:t>**</a:t>
            </a:r>
            <a:r>
              <a:rPr lang="tr-TR" sz="2500" dirty="0">
                <a:solidFill>
                  <a:prstClr val="black"/>
                </a:solidFill>
                <a:latin typeface="Garamond" panose="02020404030301010803" pitchFamily="18" charset="0"/>
                <a:cs typeface="Times New Roman" panose="02020603050405020304" pitchFamily="18" charset="0"/>
              </a:rPr>
              <a:t>Yıllık ücretli izinlerin bir bölümünün 10 günden az olacak şekilde bölünerek kullandırılması halinde, kullandırılan yıllık ücretli izinlerin 10 günlük kısmının işverence verilen diğer ücretli izin olarak kabul edilmesi ve yıllık ücretli izin gün sayısından mahsup edilmemesi gerekmektedir. </a:t>
            </a:r>
          </a:p>
          <a:p>
            <a:pPr marL="0" lvl="0" indent="0" defTabSz="685800">
              <a:lnSpc>
                <a:spcPct val="114000"/>
              </a:lnSpc>
              <a:spcBef>
                <a:spcPts val="600"/>
              </a:spcBef>
              <a:buNone/>
            </a:pPr>
            <a:endParaRPr lang="tr-TR" sz="2500" dirty="0">
              <a:solidFill>
                <a:prstClr val="black"/>
              </a:solidFill>
            </a:endParaRPr>
          </a:p>
          <a:p>
            <a:pPr marL="0" indent="0">
              <a:buNone/>
            </a:pPr>
            <a:endParaRPr lang="tr-TR" sz="1800" dirty="0">
              <a:latin typeface="Garamond" panose="02020404030301010803" pitchFamily="18" charset="0"/>
            </a:endParaRPr>
          </a:p>
        </p:txBody>
      </p:sp>
    </p:spTree>
    <p:extLst>
      <p:ext uri="{BB962C8B-B14F-4D97-AF65-F5344CB8AC3E}">
        <p14:creationId xmlns:p14="http://schemas.microsoft.com/office/powerpoint/2010/main" val="2765179806"/>
      </p:ext>
    </p:extLst>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10055" y="491613"/>
            <a:ext cx="7833946" cy="737420"/>
          </a:xfrm>
        </p:spPr>
        <p:txBody>
          <a:bodyPr>
            <a:noAutofit/>
          </a:bodyPr>
          <a:lstStyle/>
          <a:p>
            <a:r>
              <a:rPr lang="tr-TR" sz="3600" b="1" dirty="0">
                <a:solidFill>
                  <a:prstClr val="white"/>
                </a:solidFill>
                <a:latin typeface="Garamond" panose="02020404030301010803" pitchFamily="18" charset="0"/>
                <a:cs typeface="Times New Roman" panose="02020603050405020304" pitchFamily="18" charset="0"/>
              </a:rPr>
              <a:t>Yol İzni</a:t>
            </a:r>
            <a:endParaRPr lang="tr-TR" sz="2800"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159</a:t>
            </a:fld>
            <a:endParaRPr lang="tr-TR" dirty="0">
              <a:solidFill>
                <a:schemeClr val="bg1"/>
              </a:solidFill>
            </a:endParaRPr>
          </a:p>
        </p:txBody>
      </p:sp>
      <p:sp>
        <p:nvSpPr>
          <p:cNvPr id="3" name="İçerik Yer Tutucusu 2"/>
          <p:cNvSpPr>
            <a:spLocks noGrp="1"/>
          </p:cNvSpPr>
          <p:nvPr>
            <p:ph idx="1"/>
          </p:nvPr>
        </p:nvSpPr>
        <p:spPr>
          <a:xfrm>
            <a:off x="324465" y="1337187"/>
            <a:ext cx="8504903" cy="5019166"/>
          </a:xfrm>
        </p:spPr>
        <p:txBody>
          <a:bodyPr>
            <a:noAutofit/>
          </a:bodyPr>
          <a:lstStyle/>
          <a:p>
            <a:pPr marL="0" lvl="0" indent="0" algn="just" defTabSz="685800">
              <a:lnSpc>
                <a:spcPct val="114000"/>
              </a:lnSpc>
              <a:spcBef>
                <a:spcPts val="600"/>
              </a:spcBef>
              <a:buNone/>
            </a:pPr>
            <a:r>
              <a:rPr lang="tr-TR" sz="2500" dirty="0">
                <a:solidFill>
                  <a:prstClr val="black"/>
                </a:solidFill>
                <a:latin typeface="Garamond" panose="02020404030301010803" pitchFamily="18" charset="0"/>
                <a:cs typeface="Times New Roman" panose="02020603050405020304" pitchFamily="18" charset="0"/>
              </a:rPr>
              <a:t>Yıllık ücretli izinleri işyerinin kurulu bulunduğu yerden başka bir yerde geçirecek olanlara istemde bulunmaları ve bu hususu </a:t>
            </a:r>
            <a:r>
              <a:rPr lang="tr-TR" sz="2500" u="sng" dirty="0">
                <a:solidFill>
                  <a:prstClr val="black"/>
                </a:solidFill>
                <a:latin typeface="Garamond" panose="02020404030301010803" pitchFamily="18" charset="0"/>
                <a:cs typeface="Times New Roman" panose="02020603050405020304" pitchFamily="18" charset="0"/>
              </a:rPr>
              <a:t>belgelemeleri koşulu</a:t>
            </a:r>
            <a:r>
              <a:rPr lang="tr-TR" sz="2500" dirty="0">
                <a:solidFill>
                  <a:prstClr val="black"/>
                </a:solidFill>
                <a:latin typeface="Garamond" panose="02020404030301010803" pitchFamily="18" charset="0"/>
                <a:cs typeface="Times New Roman" panose="02020603050405020304" pitchFamily="18" charset="0"/>
              </a:rPr>
              <a:t> ile gidiş ve dönüşlerinde yolda geçecek süreleri karşılamak üzere işveren </a:t>
            </a:r>
            <a:r>
              <a:rPr lang="tr-TR" sz="2500" b="1" dirty="0">
                <a:solidFill>
                  <a:prstClr val="black"/>
                </a:solidFill>
                <a:latin typeface="Garamond" panose="02020404030301010803" pitchFamily="18" charset="0"/>
                <a:cs typeface="Times New Roman" panose="02020603050405020304" pitchFamily="18" charset="0"/>
              </a:rPr>
              <a:t>toplam 4 güne kadar </a:t>
            </a:r>
            <a:r>
              <a:rPr lang="tr-TR" sz="2500" b="1" dirty="0">
                <a:solidFill>
                  <a:schemeClr val="accent1"/>
                </a:solidFill>
                <a:latin typeface="Garamond" panose="02020404030301010803" pitchFamily="18" charset="0"/>
                <a:cs typeface="Times New Roman" panose="02020603050405020304" pitchFamily="18" charset="0"/>
              </a:rPr>
              <a:t>ücretsiz</a:t>
            </a:r>
            <a:r>
              <a:rPr lang="tr-TR" sz="2500" b="1" dirty="0">
                <a:solidFill>
                  <a:prstClr val="black"/>
                </a:solidFill>
                <a:latin typeface="Garamond" panose="02020404030301010803" pitchFamily="18" charset="0"/>
                <a:cs typeface="Times New Roman" panose="02020603050405020304" pitchFamily="18" charset="0"/>
              </a:rPr>
              <a:t> </a:t>
            </a:r>
            <a:r>
              <a:rPr lang="tr-TR" sz="2500" b="1" dirty="0">
                <a:solidFill>
                  <a:schemeClr val="accent1"/>
                </a:solidFill>
                <a:latin typeface="Garamond" panose="02020404030301010803" pitchFamily="18" charset="0"/>
                <a:cs typeface="Times New Roman" panose="02020603050405020304" pitchFamily="18" charset="0"/>
              </a:rPr>
              <a:t>yol izni </a:t>
            </a:r>
            <a:r>
              <a:rPr lang="tr-TR" sz="2500" b="1" dirty="0">
                <a:solidFill>
                  <a:prstClr val="black"/>
                </a:solidFill>
                <a:latin typeface="Garamond" panose="02020404030301010803" pitchFamily="18" charset="0"/>
                <a:cs typeface="Times New Roman" panose="02020603050405020304" pitchFamily="18" charset="0"/>
              </a:rPr>
              <a:t>vermek zorundadır</a:t>
            </a:r>
            <a:r>
              <a:rPr lang="tr-TR" sz="2500" dirty="0">
                <a:solidFill>
                  <a:prstClr val="black"/>
                </a:solidFill>
                <a:latin typeface="Garamond" panose="02020404030301010803" pitchFamily="18" charset="0"/>
                <a:cs typeface="Times New Roman" panose="02020603050405020304" pitchFamily="18" charset="0"/>
              </a:rPr>
              <a:t>.</a:t>
            </a:r>
          </a:p>
          <a:p>
            <a:pPr marL="0" lvl="0" indent="0" algn="just" defTabSz="685800">
              <a:lnSpc>
                <a:spcPct val="114000"/>
              </a:lnSpc>
              <a:spcBef>
                <a:spcPts val="600"/>
              </a:spcBef>
              <a:buNone/>
            </a:pPr>
            <a:r>
              <a:rPr lang="tr-TR" sz="2500" dirty="0">
                <a:solidFill>
                  <a:prstClr val="black"/>
                </a:solidFill>
                <a:latin typeface="Garamond" panose="02020404030301010803" pitchFamily="18" charset="0"/>
                <a:cs typeface="Times New Roman" panose="02020603050405020304" pitchFamily="18" charset="0"/>
              </a:rPr>
              <a:t>Yol izni alanlar bu süreyi kullanmadan işe dönerlerse, işveren bunları anılan sürenin bitiminden önce işe başlatmayabilir.</a:t>
            </a:r>
          </a:p>
          <a:p>
            <a:pPr marL="0" lvl="0" indent="0" defTabSz="685800">
              <a:lnSpc>
                <a:spcPct val="114000"/>
              </a:lnSpc>
              <a:spcBef>
                <a:spcPts val="600"/>
              </a:spcBef>
              <a:buNone/>
            </a:pPr>
            <a:endParaRPr lang="tr-TR" sz="2500" dirty="0">
              <a:solidFill>
                <a:prstClr val="black"/>
              </a:solidFill>
            </a:endParaRPr>
          </a:p>
          <a:p>
            <a:pPr marL="0" indent="0">
              <a:buNone/>
            </a:pPr>
            <a:endParaRPr lang="tr-TR" sz="1800" dirty="0">
              <a:latin typeface="Garamond" panose="02020404030301010803" pitchFamily="18" charset="0"/>
            </a:endParaRPr>
          </a:p>
        </p:txBody>
      </p:sp>
    </p:spTree>
    <p:extLst>
      <p:ext uri="{BB962C8B-B14F-4D97-AF65-F5344CB8AC3E}">
        <p14:creationId xmlns:p14="http://schemas.microsoft.com/office/powerpoint/2010/main" val="209715334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628650" y="475489"/>
            <a:ext cx="7886700" cy="649224"/>
          </a:xfrm>
        </p:spPr>
        <p:txBody>
          <a:bodyPr>
            <a:normAutofit fontScale="90000"/>
          </a:bodyPr>
          <a:lstStyle/>
          <a:p>
            <a:pPr algn="ctr"/>
            <a:r>
              <a:rPr lang="tr-TR" dirty="0">
                <a:solidFill>
                  <a:schemeClr val="bg1"/>
                </a:solidFill>
                <a:effectLst>
                  <a:outerShdw blurRad="38100" dist="38100" dir="2700000" algn="tl">
                    <a:srgbClr val="C0C0C0"/>
                  </a:outerShdw>
                </a:effectLst>
              </a:rPr>
              <a:t>İşveren</a:t>
            </a:r>
            <a:endParaRPr lang="tr-TR" dirty="0">
              <a:solidFill>
                <a:schemeClr val="bg1"/>
              </a:solidFill>
            </a:endParaRPr>
          </a:p>
        </p:txBody>
      </p:sp>
      <p:sp>
        <p:nvSpPr>
          <p:cNvPr id="3" name="İçerik Yer Tutucusu 2"/>
          <p:cNvSpPr>
            <a:spLocks noGrp="1"/>
          </p:cNvSpPr>
          <p:nvPr>
            <p:ph idx="1"/>
          </p:nvPr>
        </p:nvSpPr>
        <p:spPr/>
        <p:txBody>
          <a:bodyPr/>
          <a:lstStyle/>
          <a:p>
            <a:pPr>
              <a:defRPr/>
            </a:pPr>
            <a:r>
              <a:rPr lang="tr-TR" sz="3200" dirty="0">
                <a:solidFill>
                  <a:srgbClr val="000000"/>
                </a:solidFill>
                <a:effectLst>
                  <a:outerShdw blurRad="38100" dist="38100" dir="2700000" algn="tl">
                    <a:srgbClr val="C0C0C0"/>
                  </a:outerShdw>
                </a:effectLst>
                <a:latin typeface="Garamond" panose="02020404030301010803" pitchFamily="18" charset="0"/>
              </a:rPr>
              <a:t>1- Gerçek kişi,</a:t>
            </a:r>
          </a:p>
          <a:p>
            <a:pPr>
              <a:defRPr/>
            </a:pPr>
            <a:endParaRPr lang="tr-TR" sz="3200" dirty="0">
              <a:solidFill>
                <a:srgbClr val="000000"/>
              </a:solidFill>
              <a:effectLst>
                <a:outerShdw blurRad="38100" dist="38100" dir="2700000" algn="tl">
                  <a:srgbClr val="C0C0C0"/>
                </a:outerShdw>
              </a:effectLst>
              <a:latin typeface="Garamond" panose="02020404030301010803" pitchFamily="18" charset="0"/>
            </a:endParaRPr>
          </a:p>
          <a:p>
            <a:pPr>
              <a:defRPr/>
            </a:pPr>
            <a:r>
              <a:rPr lang="tr-TR" sz="3200" dirty="0">
                <a:solidFill>
                  <a:srgbClr val="000000"/>
                </a:solidFill>
                <a:effectLst>
                  <a:outerShdw blurRad="38100" dist="38100" dir="2700000" algn="tl">
                    <a:srgbClr val="C0C0C0"/>
                  </a:outerShdw>
                </a:effectLst>
                <a:latin typeface="Garamond" panose="02020404030301010803" pitchFamily="18" charset="0"/>
              </a:rPr>
              <a:t>2- Tüzel kişi (şirket, dernek, vakıf, parti, </a:t>
            </a:r>
            <a:r>
              <a:rPr lang="tr-TR" sz="3200" dirty="0" err="1">
                <a:solidFill>
                  <a:srgbClr val="000000"/>
                </a:solidFill>
                <a:effectLst>
                  <a:outerShdw blurRad="38100" dist="38100" dir="2700000" algn="tl">
                    <a:srgbClr val="C0C0C0"/>
                  </a:outerShdw>
                </a:effectLst>
                <a:latin typeface="Garamond" panose="02020404030301010803" pitchFamily="18" charset="0"/>
              </a:rPr>
              <a:t>kooperarif</a:t>
            </a:r>
            <a:r>
              <a:rPr lang="tr-TR" sz="3200" dirty="0">
                <a:solidFill>
                  <a:srgbClr val="000000"/>
                </a:solidFill>
                <a:effectLst>
                  <a:outerShdw blurRad="38100" dist="38100" dir="2700000" algn="tl">
                    <a:srgbClr val="C0C0C0"/>
                  </a:outerShdw>
                </a:effectLst>
                <a:latin typeface="Garamond" panose="02020404030301010803" pitchFamily="18" charset="0"/>
              </a:rPr>
              <a:t>),</a:t>
            </a:r>
          </a:p>
          <a:p>
            <a:pPr>
              <a:defRPr/>
            </a:pPr>
            <a:endParaRPr lang="tr-TR" sz="3200" dirty="0">
              <a:solidFill>
                <a:srgbClr val="000000"/>
              </a:solidFill>
              <a:effectLst>
                <a:outerShdw blurRad="38100" dist="38100" dir="2700000" algn="tl">
                  <a:srgbClr val="C0C0C0"/>
                </a:outerShdw>
              </a:effectLst>
              <a:latin typeface="Garamond" panose="02020404030301010803" pitchFamily="18" charset="0"/>
            </a:endParaRPr>
          </a:p>
          <a:p>
            <a:pPr algn="just">
              <a:defRPr/>
            </a:pPr>
            <a:r>
              <a:rPr lang="tr-TR" sz="3200" dirty="0">
                <a:solidFill>
                  <a:srgbClr val="000000"/>
                </a:solidFill>
                <a:effectLst>
                  <a:outerShdw blurRad="38100" dist="38100" dir="2700000" algn="tl">
                    <a:srgbClr val="C0C0C0"/>
                  </a:outerShdw>
                </a:effectLst>
                <a:latin typeface="Garamond" panose="02020404030301010803" pitchFamily="18" charset="0"/>
              </a:rPr>
              <a:t>3- Tüzel kişiliği olmayan kurum veya kuruluş (Bakanlık, adi ortaklık, iş ortaklığı gibi) (4857/md.2).</a:t>
            </a:r>
          </a:p>
          <a:p>
            <a:endParaRPr lang="tr-TR"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16</a:t>
            </a:fld>
            <a:endParaRPr lang="tr-TR" dirty="0">
              <a:solidFill>
                <a:schemeClr val="bg1"/>
              </a:solidFill>
            </a:endParaRPr>
          </a:p>
        </p:txBody>
      </p:sp>
    </p:spTree>
    <p:extLst>
      <p:ext uri="{BB962C8B-B14F-4D97-AF65-F5344CB8AC3E}">
        <p14:creationId xmlns:p14="http://schemas.microsoft.com/office/powerpoint/2010/main" val="264140149"/>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10055" y="491613"/>
            <a:ext cx="7833946" cy="737420"/>
          </a:xfrm>
        </p:spPr>
        <p:txBody>
          <a:bodyPr>
            <a:noAutofit/>
          </a:bodyPr>
          <a:lstStyle/>
          <a:p>
            <a:r>
              <a:rPr lang="tr-TR" sz="2900" b="1" dirty="0">
                <a:solidFill>
                  <a:prstClr val="white"/>
                </a:solidFill>
                <a:latin typeface="Garamond" panose="02020404030301010803" pitchFamily="18" charset="0"/>
                <a:cs typeface="Times New Roman" panose="02020603050405020304" pitchFamily="18" charset="0"/>
              </a:rPr>
              <a:t>Yıllık Ücretli İzine Hak Kazanmayan </a:t>
            </a:r>
            <a:br>
              <a:rPr lang="tr-TR" sz="2900" b="1" dirty="0">
                <a:solidFill>
                  <a:prstClr val="white"/>
                </a:solidFill>
                <a:latin typeface="Garamond" panose="02020404030301010803" pitchFamily="18" charset="0"/>
                <a:cs typeface="Times New Roman" panose="02020603050405020304" pitchFamily="18" charset="0"/>
              </a:rPr>
            </a:br>
            <a:r>
              <a:rPr lang="tr-TR" sz="2900" b="1" dirty="0">
                <a:solidFill>
                  <a:prstClr val="white"/>
                </a:solidFill>
                <a:latin typeface="Garamond" panose="02020404030301010803" pitchFamily="18" charset="0"/>
                <a:cs typeface="Times New Roman" panose="02020603050405020304" pitchFamily="18" charset="0"/>
              </a:rPr>
              <a:t>İşçiye İzin Kullandırılması </a:t>
            </a:r>
            <a:endParaRPr lang="tr-TR" sz="2800"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160</a:t>
            </a:fld>
            <a:endParaRPr lang="tr-TR" dirty="0">
              <a:solidFill>
                <a:schemeClr val="bg1"/>
              </a:solidFill>
            </a:endParaRPr>
          </a:p>
        </p:txBody>
      </p:sp>
      <p:sp>
        <p:nvSpPr>
          <p:cNvPr id="3" name="İçerik Yer Tutucusu 2"/>
          <p:cNvSpPr>
            <a:spLocks noGrp="1"/>
          </p:cNvSpPr>
          <p:nvPr>
            <p:ph idx="1"/>
          </p:nvPr>
        </p:nvSpPr>
        <p:spPr>
          <a:xfrm>
            <a:off x="324465" y="1337187"/>
            <a:ext cx="8504903" cy="5019166"/>
          </a:xfrm>
        </p:spPr>
        <p:txBody>
          <a:bodyPr>
            <a:noAutofit/>
          </a:bodyPr>
          <a:lstStyle/>
          <a:p>
            <a:pPr marL="0" lvl="0" indent="0" algn="just" defTabSz="685800">
              <a:lnSpc>
                <a:spcPct val="114000"/>
              </a:lnSpc>
              <a:spcBef>
                <a:spcPts val="600"/>
              </a:spcBef>
              <a:buNone/>
            </a:pPr>
            <a:endParaRPr lang="tr-TR" sz="2600" dirty="0" smtClean="0">
              <a:solidFill>
                <a:prstClr val="black"/>
              </a:solidFill>
              <a:latin typeface="Garamond" panose="02020404030301010803" pitchFamily="18" charset="0"/>
              <a:cs typeface="Times New Roman" panose="02020603050405020304" pitchFamily="18" charset="0"/>
            </a:endParaRPr>
          </a:p>
          <a:p>
            <a:pPr marL="0" lvl="0" indent="0" algn="just" defTabSz="685800">
              <a:lnSpc>
                <a:spcPct val="114000"/>
              </a:lnSpc>
              <a:spcBef>
                <a:spcPts val="600"/>
              </a:spcBef>
              <a:buNone/>
            </a:pPr>
            <a:r>
              <a:rPr lang="tr-TR" sz="2600" dirty="0" smtClean="0">
                <a:solidFill>
                  <a:prstClr val="black"/>
                </a:solidFill>
                <a:latin typeface="Garamond" panose="02020404030301010803" pitchFamily="18" charset="0"/>
                <a:cs typeface="Times New Roman" panose="02020603050405020304" pitchFamily="18" charset="0"/>
              </a:rPr>
              <a:t>İşçilerin </a:t>
            </a:r>
            <a:r>
              <a:rPr lang="tr-TR" sz="2600" dirty="0">
                <a:solidFill>
                  <a:prstClr val="black"/>
                </a:solidFill>
                <a:latin typeface="Garamond" panose="02020404030301010803" pitchFamily="18" charset="0"/>
                <a:cs typeface="Times New Roman" panose="02020603050405020304" pitchFamily="18" charset="0"/>
              </a:rPr>
              <a:t>yıllık izne hak kazanmaları için en az bir yıl çalışmaları gerekmektedir. Bu doğrultuda bir yıllık hizmet süresini </a:t>
            </a:r>
            <a:r>
              <a:rPr lang="tr-TR" sz="2600" b="1" dirty="0">
                <a:solidFill>
                  <a:prstClr val="black"/>
                </a:solidFill>
                <a:latin typeface="Garamond" panose="02020404030301010803" pitchFamily="18" charset="0"/>
                <a:cs typeface="Times New Roman" panose="02020603050405020304" pitchFamily="18" charset="0"/>
              </a:rPr>
              <a:t>doldurmayan işçilere </a:t>
            </a:r>
            <a:r>
              <a:rPr lang="tr-TR" sz="2600" dirty="0">
                <a:solidFill>
                  <a:prstClr val="black"/>
                </a:solidFill>
                <a:latin typeface="Garamond" panose="02020404030301010803" pitchFamily="18" charset="0"/>
                <a:cs typeface="Times New Roman" panose="02020603050405020304" pitchFamily="18" charset="0"/>
              </a:rPr>
              <a:t>yıllık izin kullandırılması halinde kullandırılan bu sürenin hak edilen yıllık ücretli izin sürelerine mahsuplaştırılması </a:t>
            </a:r>
            <a:r>
              <a:rPr lang="tr-TR" sz="2600" b="1" dirty="0">
                <a:solidFill>
                  <a:prstClr val="black"/>
                </a:solidFill>
                <a:latin typeface="Garamond" panose="02020404030301010803" pitchFamily="18" charset="0"/>
                <a:cs typeface="Times New Roman" panose="02020603050405020304" pitchFamily="18" charset="0"/>
              </a:rPr>
              <a:t>Kanun ve Yönetmelik hükümlerine aykırılık teşkil etmemektedir.</a:t>
            </a:r>
          </a:p>
          <a:p>
            <a:pPr marL="0" lvl="0" indent="0" defTabSz="685800">
              <a:lnSpc>
                <a:spcPct val="114000"/>
              </a:lnSpc>
              <a:spcBef>
                <a:spcPts val="600"/>
              </a:spcBef>
              <a:buNone/>
            </a:pPr>
            <a:r>
              <a:rPr lang="tr-TR" sz="2600" dirty="0" smtClean="0">
                <a:solidFill>
                  <a:prstClr val="black"/>
                </a:solidFill>
              </a:rPr>
              <a:t>     </a:t>
            </a:r>
            <a:endParaRPr lang="tr-TR" sz="2600" dirty="0">
              <a:solidFill>
                <a:prstClr val="black"/>
              </a:solidFill>
            </a:endParaRPr>
          </a:p>
          <a:p>
            <a:pPr marL="0" indent="0">
              <a:buNone/>
            </a:pPr>
            <a:endParaRPr lang="tr-TR" sz="1800" dirty="0">
              <a:latin typeface="Garamond" panose="02020404030301010803" pitchFamily="18" charset="0"/>
            </a:endParaRPr>
          </a:p>
        </p:txBody>
      </p:sp>
    </p:spTree>
    <p:extLst>
      <p:ext uri="{BB962C8B-B14F-4D97-AF65-F5344CB8AC3E}">
        <p14:creationId xmlns:p14="http://schemas.microsoft.com/office/powerpoint/2010/main" val="4254456683"/>
      </p:ext>
    </p:extLst>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10055" y="491613"/>
            <a:ext cx="7833946" cy="737420"/>
          </a:xfrm>
        </p:spPr>
        <p:txBody>
          <a:bodyPr>
            <a:noAutofit/>
          </a:bodyPr>
          <a:lstStyle/>
          <a:p>
            <a:r>
              <a:rPr lang="tr-TR" sz="3600" b="1" dirty="0">
                <a:solidFill>
                  <a:prstClr val="white"/>
                </a:solidFill>
                <a:latin typeface="Garamond" panose="02020404030301010803" pitchFamily="18" charset="0"/>
                <a:cs typeface="Times New Roman" panose="02020603050405020304" pitchFamily="18" charset="0"/>
              </a:rPr>
              <a:t>Yıllık Ücretli İznin Takibi </a:t>
            </a:r>
            <a:endParaRPr lang="tr-TR" sz="2800"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161</a:t>
            </a:fld>
            <a:endParaRPr lang="tr-TR" dirty="0">
              <a:solidFill>
                <a:schemeClr val="bg1"/>
              </a:solidFill>
            </a:endParaRPr>
          </a:p>
        </p:txBody>
      </p:sp>
      <p:sp>
        <p:nvSpPr>
          <p:cNvPr id="3" name="İçerik Yer Tutucusu 2"/>
          <p:cNvSpPr>
            <a:spLocks noGrp="1"/>
          </p:cNvSpPr>
          <p:nvPr>
            <p:ph idx="1"/>
          </p:nvPr>
        </p:nvSpPr>
        <p:spPr>
          <a:xfrm>
            <a:off x="324465" y="1337187"/>
            <a:ext cx="8504903" cy="5019166"/>
          </a:xfrm>
        </p:spPr>
        <p:txBody>
          <a:bodyPr>
            <a:noAutofit/>
          </a:bodyPr>
          <a:lstStyle/>
          <a:p>
            <a:pPr marL="0" lvl="0" indent="0" algn="just" defTabSz="685800">
              <a:lnSpc>
                <a:spcPct val="114000"/>
              </a:lnSpc>
              <a:spcBef>
                <a:spcPts val="600"/>
              </a:spcBef>
              <a:buNone/>
            </a:pPr>
            <a:r>
              <a:rPr lang="tr-TR" sz="2600" dirty="0">
                <a:solidFill>
                  <a:prstClr val="black"/>
                </a:solidFill>
                <a:latin typeface="Garamond" panose="02020404030301010803" pitchFamily="18" charset="0"/>
                <a:cs typeface="Times New Roman" panose="02020603050405020304" pitchFamily="18" charset="0"/>
              </a:rPr>
              <a:t>İşveren, işyerinde çalışan işçilerin yıllık ücretli izinlerini gösterir </a:t>
            </a:r>
            <a:r>
              <a:rPr lang="tr-TR" sz="2600" b="1" dirty="0">
                <a:solidFill>
                  <a:prstClr val="black"/>
                </a:solidFill>
                <a:latin typeface="Garamond" panose="02020404030301010803" pitchFamily="18" charset="0"/>
                <a:cs typeface="Times New Roman" panose="02020603050405020304" pitchFamily="18" charset="0"/>
              </a:rPr>
              <a:t>izin kayıt belgesi </a:t>
            </a:r>
            <a:r>
              <a:rPr lang="tr-TR" sz="2600" dirty="0">
                <a:solidFill>
                  <a:prstClr val="black"/>
                </a:solidFill>
                <a:latin typeface="Garamond" panose="02020404030301010803" pitchFamily="18" charset="0"/>
                <a:cs typeface="Times New Roman" panose="02020603050405020304" pitchFamily="18" charset="0"/>
              </a:rPr>
              <a:t>tutmak zorundadır. İşveren, her işçinin yıllık izin durumunu aynı esaslara göre düzenleyeceği izin defteri veya </a:t>
            </a:r>
            <a:r>
              <a:rPr lang="tr-TR" sz="2600" dirty="0" err="1">
                <a:solidFill>
                  <a:prstClr val="black"/>
                </a:solidFill>
                <a:latin typeface="Garamond" panose="02020404030301010803" pitchFamily="18" charset="0"/>
                <a:cs typeface="Times New Roman" panose="02020603050405020304" pitchFamily="18" charset="0"/>
              </a:rPr>
              <a:t>kartoteks</a:t>
            </a:r>
            <a:r>
              <a:rPr lang="tr-TR" sz="2600" dirty="0">
                <a:solidFill>
                  <a:prstClr val="black"/>
                </a:solidFill>
                <a:latin typeface="Garamond" panose="02020404030301010803" pitchFamily="18" charset="0"/>
                <a:cs typeface="Times New Roman" panose="02020603050405020304" pitchFamily="18" charset="0"/>
              </a:rPr>
              <a:t> sistemiyle de takip edebilir.</a:t>
            </a:r>
          </a:p>
          <a:p>
            <a:pPr marL="0" lvl="0" indent="0" algn="just" defTabSz="685800">
              <a:lnSpc>
                <a:spcPct val="114000"/>
              </a:lnSpc>
              <a:spcBef>
                <a:spcPts val="600"/>
              </a:spcBef>
              <a:buNone/>
            </a:pPr>
            <a:r>
              <a:rPr lang="tr-TR" sz="2600" dirty="0">
                <a:solidFill>
                  <a:prstClr val="black"/>
                </a:solidFill>
                <a:latin typeface="Garamond" panose="02020404030301010803" pitchFamily="18" charset="0"/>
                <a:cs typeface="Times New Roman" panose="02020603050405020304" pitchFamily="18" charset="0"/>
              </a:rPr>
              <a:t>İspat yükümlülüğü açısından düzenlenen kaydın </a:t>
            </a:r>
            <a:r>
              <a:rPr lang="tr-TR" sz="2600" b="1" dirty="0">
                <a:solidFill>
                  <a:prstClr val="black"/>
                </a:solidFill>
                <a:latin typeface="Garamond" panose="02020404030301010803" pitchFamily="18" charset="0"/>
                <a:cs typeface="Times New Roman" panose="02020603050405020304" pitchFamily="18" charset="0"/>
              </a:rPr>
              <a:t>işçinin imzasını taşıması </a:t>
            </a:r>
            <a:r>
              <a:rPr lang="tr-TR" sz="2600" dirty="0">
                <a:solidFill>
                  <a:prstClr val="black"/>
                </a:solidFill>
                <a:latin typeface="Garamond" panose="02020404030301010803" pitchFamily="18" charset="0"/>
                <a:cs typeface="Times New Roman" panose="02020603050405020304" pitchFamily="18" charset="0"/>
              </a:rPr>
              <a:t>önemlidir. Yıllık Ücretli İzin Yönetmeliğinde tutulması zorunlu yıllık izin defterinin şekli belirtilmiştir.</a:t>
            </a:r>
          </a:p>
          <a:p>
            <a:pPr marL="0" lvl="0" indent="0" defTabSz="685800">
              <a:lnSpc>
                <a:spcPct val="114000"/>
              </a:lnSpc>
              <a:spcBef>
                <a:spcPts val="600"/>
              </a:spcBef>
              <a:buNone/>
            </a:pPr>
            <a:endParaRPr lang="tr-TR" sz="2600" dirty="0">
              <a:solidFill>
                <a:prstClr val="black"/>
              </a:solidFill>
              <a:latin typeface="Garamond" panose="02020404030301010803" pitchFamily="18" charset="0"/>
            </a:endParaRPr>
          </a:p>
          <a:p>
            <a:pPr marL="0" indent="0">
              <a:buNone/>
            </a:pPr>
            <a:endParaRPr lang="tr-TR" sz="1800" dirty="0">
              <a:latin typeface="Garamond" panose="02020404030301010803" pitchFamily="18" charset="0"/>
            </a:endParaRPr>
          </a:p>
        </p:txBody>
      </p:sp>
    </p:spTree>
    <p:extLst>
      <p:ext uri="{BB962C8B-B14F-4D97-AF65-F5344CB8AC3E}">
        <p14:creationId xmlns:p14="http://schemas.microsoft.com/office/powerpoint/2010/main" val="4145544745"/>
      </p:ext>
    </p:extLst>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10055" y="491613"/>
            <a:ext cx="7833946" cy="737420"/>
          </a:xfrm>
        </p:spPr>
        <p:txBody>
          <a:bodyPr>
            <a:noAutofit/>
          </a:bodyPr>
          <a:lstStyle/>
          <a:p>
            <a:r>
              <a:rPr lang="tr-TR" sz="3600" b="1" dirty="0">
                <a:solidFill>
                  <a:prstClr val="white"/>
                </a:solidFill>
                <a:latin typeface="Garamond" panose="02020404030301010803" pitchFamily="18" charset="0"/>
                <a:cs typeface="Times New Roman" panose="02020603050405020304" pitchFamily="18" charset="0"/>
              </a:rPr>
              <a:t>Yıllık İzin Ücreti</a:t>
            </a:r>
            <a:endParaRPr lang="tr-TR" sz="2800"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162</a:t>
            </a:fld>
            <a:endParaRPr lang="tr-TR" dirty="0">
              <a:solidFill>
                <a:schemeClr val="bg1"/>
              </a:solidFill>
            </a:endParaRPr>
          </a:p>
        </p:txBody>
      </p:sp>
      <p:sp>
        <p:nvSpPr>
          <p:cNvPr id="3" name="İçerik Yer Tutucusu 2"/>
          <p:cNvSpPr>
            <a:spLocks noGrp="1"/>
          </p:cNvSpPr>
          <p:nvPr>
            <p:ph idx="1"/>
          </p:nvPr>
        </p:nvSpPr>
        <p:spPr>
          <a:xfrm>
            <a:off x="324465" y="1337186"/>
            <a:ext cx="8504903" cy="5384291"/>
          </a:xfrm>
        </p:spPr>
        <p:txBody>
          <a:bodyPr>
            <a:noAutofit/>
          </a:bodyPr>
          <a:lstStyle/>
          <a:p>
            <a:pPr marL="0" lvl="0" indent="0" algn="just" defTabSz="685800">
              <a:lnSpc>
                <a:spcPct val="114000"/>
              </a:lnSpc>
              <a:spcBef>
                <a:spcPts val="600"/>
              </a:spcBef>
              <a:buNone/>
            </a:pPr>
            <a:r>
              <a:rPr lang="tr-TR" sz="2200" b="1" dirty="0">
                <a:solidFill>
                  <a:prstClr val="black"/>
                </a:solidFill>
                <a:latin typeface="Garamond" panose="02020404030301010803" pitchFamily="18" charset="0"/>
                <a:cs typeface="Times New Roman" panose="02020603050405020304" pitchFamily="18" charset="0"/>
              </a:rPr>
              <a:t>İşveren</a:t>
            </a:r>
            <a:r>
              <a:rPr lang="tr-TR" sz="2200" dirty="0">
                <a:solidFill>
                  <a:prstClr val="black"/>
                </a:solidFill>
                <a:latin typeface="Garamond" panose="02020404030301010803" pitchFamily="18" charset="0"/>
                <a:cs typeface="Times New Roman" panose="02020603050405020304" pitchFamily="18" charset="0"/>
              </a:rPr>
              <a:t> veya işveren vekili, yıllık ücretli iznini kullanan her işçiye </a:t>
            </a:r>
            <a:r>
              <a:rPr lang="tr-TR" sz="2200" b="1" dirty="0">
                <a:solidFill>
                  <a:prstClr val="black"/>
                </a:solidFill>
                <a:latin typeface="Garamond" panose="02020404030301010803" pitchFamily="18" charset="0"/>
                <a:cs typeface="Times New Roman" panose="02020603050405020304" pitchFamily="18" charset="0"/>
              </a:rPr>
              <a:t>izin dönemine ilişkin ücreti</a:t>
            </a:r>
            <a:r>
              <a:rPr lang="tr-TR" sz="2200" dirty="0">
                <a:solidFill>
                  <a:prstClr val="black"/>
                </a:solidFill>
                <a:latin typeface="Garamond" panose="02020404030301010803" pitchFamily="18" charset="0"/>
                <a:cs typeface="Times New Roman" panose="02020603050405020304" pitchFamily="18" charset="0"/>
              </a:rPr>
              <a:t> ile ödenmesi bu döneme rastlayan diğer ücret ve ücret niteliğindeki haklarını izine başlamadan önce </a:t>
            </a:r>
            <a:r>
              <a:rPr lang="tr-TR" sz="2200" b="1" dirty="0">
                <a:solidFill>
                  <a:prstClr val="black"/>
                </a:solidFill>
                <a:latin typeface="Garamond" panose="02020404030301010803" pitchFamily="18" charset="0"/>
                <a:cs typeface="Times New Roman" panose="02020603050405020304" pitchFamily="18" charset="0"/>
              </a:rPr>
              <a:t>peşin olarak vermek veya avans </a:t>
            </a:r>
            <a:r>
              <a:rPr lang="tr-TR" sz="2200" dirty="0">
                <a:solidFill>
                  <a:prstClr val="black"/>
                </a:solidFill>
                <a:latin typeface="Garamond" panose="02020404030301010803" pitchFamily="18" charset="0"/>
                <a:cs typeface="Times New Roman" panose="02020603050405020304" pitchFamily="18" charset="0"/>
              </a:rPr>
              <a:t>olarak ödemek zorundadır.</a:t>
            </a:r>
          </a:p>
          <a:p>
            <a:pPr marL="0" lvl="0" indent="0" algn="just" defTabSz="685800">
              <a:lnSpc>
                <a:spcPct val="114000"/>
              </a:lnSpc>
              <a:spcBef>
                <a:spcPts val="600"/>
              </a:spcBef>
              <a:buNone/>
            </a:pPr>
            <a:r>
              <a:rPr lang="tr-TR" sz="2200" dirty="0">
                <a:solidFill>
                  <a:prstClr val="black"/>
                </a:solidFill>
                <a:latin typeface="Garamond" panose="02020404030301010803" pitchFamily="18" charset="0"/>
                <a:cs typeface="Times New Roman" panose="02020603050405020304" pitchFamily="18" charset="0"/>
              </a:rPr>
              <a:t>İzin ücretinin belirlenmesinde; fazla çalışma karşılığı alınacak ücretler, primler, sosyal yardımlar, ulusal bayram, hafta tatili ve genel tatil günleri için verilen ücretler hesaba katılmaz. </a:t>
            </a:r>
            <a:r>
              <a:rPr lang="tr-TR" sz="2200" b="1" dirty="0" smtClean="0">
                <a:solidFill>
                  <a:prstClr val="black"/>
                </a:solidFill>
                <a:latin typeface="Garamond" panose="02020404030301010803" pitchFamily="18" charset="0"/>
                <a:cs typeface="Times New Roman" panose="02020603050405020304" pitchFamily="18" charset="0"/>
              </a:rPr>
              <a:t>(İzin ücreti </a:t>
            </a:r>
            <a:r>
              <a:rPr lang="tr-TR" sz="2200" b="1" dirty="0">
                <a:solidFill>
                  <a:prstClr val="black"/>
                </a:solidFill>
                <a:latin typeface="Garamond" panose="02020404030301010803" pitchFamily="18" charset="0"/>
                <a:cs typeface="Times New Roman" panose="02020603050405020304" pitchFamily="18" charset="0"/>
              </a:rPr>
              <a:t>“çıplak ücretten” hesaplanır</a:t>
            </a:r>
            <a:r>
              <a:rPr lang="tr-TR" sz="2200" b="1" dirty="0" smtClean="0">
                <a:solidFill>
                  <a:prstClr val="black"/>
                </a:solidFill>
                <a:latin typeface="Garamond" panose="02020404030301010803" pitchFamily="18" charset="0"/>
                <a:cs typeface="Times New Roman" panose="02020603050405020304" pitchFamily="18" charset="0"/>
              </a:rPr>
              <a:t>.)</a:t>
            </a:r>
            <a:endParaRPr lang="tr-TR" sz="2200" dirty="0">
              <a:solidFill>
                <a:prstClr val="black"/>
              </a:solidFill>
              <a:latin typeface="Garamond" panose="02020404030301010803" pitchFamily="18" charset="0"/>
              <a:cs typeface="Times New Roman" panose="02020603050405020304" pitchFamily="18" charset="0"/>
            </a:endParaRPr>
          </a:p>
          <a:p>
            <a:pPr marL="0" lvl="0" indent="0" algn="just" defTabSz="685800">
              <a:lnSpc>
                <a:spcPct val="114000"/>
              </a:lnSpc>
              <a:spcBef>
                <a:spcPts val="600"/>
              </a:spcBef>
              <a:buNone/>
            </a:pPr>
            <a:r>
              <a:rPr lang="tr-TR" sz="2200" dirty="0">
                <a:solidFill>
                  <a:prstClr val="black"/>
                </a:solidFill>
                <a:latin typeface="Garamond" panose="02020404030301010803" pitchFamily="18" charset="0"/>
                <a:cs typeface="Times New Roman" panose="02020603050405020304" pitchFamily="18" charset="0"/>
              </a:rPr>
              <a:t>Yıllık ücretli izin süresine rastlayan hafta tatili, ulusal bayram ve genel tatil ücretleri ayrıca ödenir.</a:t>
            </a:r>
          </a:p>
          <a:p>
            <a:pPr marL="0" lvl="0" indent="0" algn="just" defTabSz="685800">
              <a:lnSpc>
                <a:spcPct val="114000"/>
              </a:lnSpc>
              <a:spcBef>
                <a:spcPts val="600"/>
              </a:spcBef>
              <a:buNone/>
            </a:pPr>
            <a:r>
              <a:rPr lang="tr-TR" sz="2200" dirty="0">
                <a:solidFill>
                  <a:prstClr val="black"/>
                </a:solidFill>
                <a:latin typeface="Garamond" panose="02020404030301010803" pitchFamily="18" charset="0"/>
                <a:cs typeface="Times New Roman" panose="02020603050405020304" pitchFamily="18" charset="0"/>
              </a:rPr>
              <a:t>Yıllık ücretli iznini kullanmakta olan işçinin izin süresi içinde ücret karşılığı bir işte çalıştığı anlaşılırsa, bu izin süresi içinde kendisine </a:t>
            </a:r>
            <a:r>
              <a:rPr lang="tr-TR" sz="2200" b="1" dirty="0">
                <a:solidFill>
                  <a:prstClr val="black"/>
                </a:solidFill>
                <a:latin typeface="Garamond" panose="02020404030301010803" pitchFamily="18" charset="0"/>
                <a:cs typeface="Times New Roman" panose="02020603050405020304" pitchFamily="18" charset="0"/>
              </a:rPr>
              <a:t>ödenen ücret işveren tarafından geri</a:t>
            </a:r>
            <a:r>
              <a:rPr lang="tr-TR" sz="2200" dirty="0">
                <a:solidFill>
                  <a:prstClr val="black"/>
                </a:solidFill>
                <a:latin typeface="Garamond" panose="02020404030301010803" pitchFamily="18" charset="0"/>
                <a:cs typeface="Times New Roman" panose="02020603050405020304" pitchFamily="18" charset="0"/>
              </a:rPr>
              <a:t> alınabilir.</a:t>
            </a:r>
          </a:p>
          <a:p>
            <a:pPr marL="0" lvl="0" indent="0" defTabSz="685800">
              <a:lnSpc>
                <a:spcPct val="114000"/>
              </a:lnSpc>
              <a:spcBef>
                <a:spcPts val="600"/>
              </a:spcBef>
              <a:buNone/>
            </a:pPr>
            <a:endParaRPr lang="tr-TR" sz="2200" dirty="0">
              <a:solidFill>
                <a:prstClr val="black"/>
              </a:solidFill>
              <a:latin typeface="Garamond" panose="02020404030301010803" pitchFamily="18" charset="0"/>
            </a:endParaRPr>
          </a:p>
          <a:p>
            <a:pPr marL="0" indent="0">
              <a:buNone/>
            </a:pPr>
            <a:endParaRPr lang="tr-TR" sz="1800" dirty="0">
              <a:latin typeface="Garamond" panose="02020404030301010803" pitchFamily="18" charset="0"/>
            </a:endParaRPr>
          </a:p>
        </p:txBody>
      </p:sp>
    </p:spTree>
    <p:extLst>
      <p:ext uri="{BB962C8B-B14F-4D97-AF65-F5344CB8AC3E}">
        <p14:creationId xmlns:p14="http://schemas.microsoft.com/office/powerpoint/2010/main" val="3944652576"/>
      </p:ext>
    </p:extLst>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pPr algn="ctr"/>
            <a:r>
              <a:rPr lang="tr-TR" altLang="tr-TR" b="1" dirty="0">
                <a:solidFill>
                  <a:schemeClr val="bg1"/>
                </a:solidFill>
              </a:rPr>
              <a:t>İzin Ücreti</a:t>
            </a:r>
            <a:r>
              <a:rPr lang="tr-TR" altLang="tr-TR" b="1" dirty="0">
                <a:solidFill>
                  <a:srgbClr val="FF0000"/>
                </a:solidFill>
              </a:rPr>
              <a:t/>
            </a:r>
            <a:br>
              <a:rPr lang="tr-TR" altLang="tr-TR" b="1" dirty="0">
                <a:solidFill>
                  <a:srgbClr val="FF0000"/>
                </a:solidFill>
              </a:rPr>
            </a:br>
            <a:endParaRPr lang="tr-TR" dirty="0"/>
          </a:p>
        </p:txBody>
      </p:sp>
      <p:sp>
        <p:nvSpPr>
          <p:cNvPr id="3" name="İçerik Yer Tutucusu 2"/>
          <p:cNvSpPr>
            <a:spLocks noGrp="1"/>
          </p:cNvSpPr>
          <p:nvPr>
            <p:ph idx="1"/>
          </p:nvPr>
        </p:nvSpPr>
        <p:spPr/>
        <p:txBody>
          <a:bodyPr/>
          <a:lstStyle/>
          <a:p>
            <a:pPr algn="just"/>
            <a:endParaRPr lang="tr-TR" altLang="tr-TR" sz="3200" dirty="0" smtClean="0">
              <a:latin typeface="Garamond" panose="02020404030301010803" pitchFamily="18" charset="0"/>
            </a:endParaRPr>
          </a:p>
          <a:p>
            <a:pPr algn="just"/>
            <a:r>
              <a:rPr lang="tr-TR" altLang="tr-TR" sz="3200" dirty="0" smtClean="0">
                <a:latin typeface="Garamond" panose="02020404030301010803" pitchFamily="18" charset="0"/>
              </a:rPr>
              <a:t>Son </a:t>
            </a:r>
            <a:r>
              <a:rPr lang="tr-TR" altLang="tr-TR" sz="3200" dirty="0">
                <a:latin typeface="Garamond" panose="02020404030301010803" pitchFamily="18" charset="0"/>
              </a:rPr>
              <a:t>bir yıl içinde işçi ücretine zam yapıldığı takdirde, izin ücreti </a:t>
            </a:r>
            <a:r>
              <a:rPr lang="tr-TR" altLang="tr-TR" sz="3200" b="1" dirty="0">
                <a:latin typeface="Garamond" panose="02020404030301010803" pitchFamily="18" charset="0"/>
              </a:rPr>
              <a:t>işçinin izine çıktığı ayın başı </a:t>
            </a:r>
            <a:r>
              <a:rPr lang="tr-TR" altLang="tr-TR" sz="3200" dirty="0">
                <a:latin typeface="Garamond" panose="02020404030301010803" pitchFamily="18" charset="0"/>
              </a:rPr>
              <a:t>ile </a:t>
            </a:r>
            <a:r>
              <a:rPr lang="tr-TR" altLang="tr-TR" sz="3200" b="1" dirty="0">
                <a:latin typeface="Garamond" panose="02020404030301010803" pitchFamily="18" charset="0"/>
              </a:rPr>
              <a:t>zammın yapıldığı tarih arasında </a:t>
            </a:r>
            <a:r>
              <a:rPr lang="tr-TR" altLang="tr-TR" sz="3200" dirty="0">
                <a:latin typeface="Garamond" panose="02020404030301010803" pitchFamily="18" charset="0"/>
              </a:rPr>
              <a:t>alınan ücretin aynı süre içinde çalışılan günlere bölünmesi suretiyle hesaplanır. </a:t>
            </a:r>
          </a:p>
          <a:p>
            <a:endParaRPr lang="tr-TR"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163</a:t>
            </a:fld>
            <a:endParaRPr lang="tr-TR" dirty="0">
              <a:solidFill>
                <a:schemeClr val="bg1"/>
              </a:solidFill>
            </a:endParaRPr>
          </a:p>
        </p:txBody>
      </p:sp>
    </p:spTree>
    <p:extLst>
      <p:ext uri="{BB962C8B-B14F-4D97-AF65-F5344CB8AC3E}">
        <p14:creationId xmlns:p14="http://schemas.microsoft.com/office/powerpoint/2010/main" val="2059220546"/>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628650" y="457201"/>
            <a:ext cx="7886700" cy="1280160"/>
          </a:xfrm>
        </p:spPr>
        <p:txBody>
          <a:bodyPr>
            <a:normAutofit fontScale="90000"/>
          </a:bodyPr>
          <a:lstStyle/>
          <a:p>
            <a:pPr algn="ctr"/>
            <a:r>
              <a:rPr lang="tr-TR" altLang="tr-TR" b="1" dirty="0">
                <a:solidFill>
                  <a:schemeClr val="bg1"/>
                </a:solidFill>
              </a:rPr>
              <a:t>İznin </a:t>
            </a:r>
            <a:r>
              <a:rPr lang="tr-TR" altLang="tr-TR" b="1" dirty="0" err="1">
                <a:solidFill>
                  <a:schemeClr val="bg1"/>
                </a:solidFill>
              </a:rPr>
              <a:t>Satılmazlığı</a:t>
            </a:r>
            <a:r>
              <a:rPr lang="tr-TR" altLang="tr-TR" b="1" dirty="0">
                <a:solidFill>
                  <a:schemeClr val="bg1"/>
                </a:solidFill>
              </a:rPr>
              <a:t> Kuralı</a:t>
            </a:r>
            <a:br>
              <a:rPr lang="tr-TR" altLang="tr-TR" b="1" dirty="0">
                <a:solidFill>
                  <a:schemeClr val="bg1"/>
                </a:solidFill>
              </a:rPr>
            </a:br>
            <a:endParaRPr lang="tr-TR" dirty="0">
              <a:solidFill>
                <a:schemeClr val="bg1"/>
              </a:solidFill>
            </a:endParaRPr>
          </a:p>
        </p:txBody>
      </p:sp>
      <p:sp>
        <p:nvSpPr>
          <p:cNvPr id="3" name="İçerik Yer Tutucusu 2"/>
          <p:cNvSpPr>
            <a:spLocks noGrp="1"/>
          </p:cNvSpPr>
          <p:nvPr>
            <p:ph idx="1"/>
          </p:nvPr>
        </p:nvSpPr>
        <p:spPr/>
        <p:txBody>
          <a:bodyPr/>
          <a:lstStyle/>
          <a:p>
            <a:pPr marL="0" indent="0" algn="ctr">
              <a:lnSpc>
                <a:spcPct val="150000"/>
              </a:lnSpc>
              <a:buFontTx/>
              <a:buNone/>
            </a:pPr>
            <a:r>
              <a:rPr lang="tr-TR" altLang="tr-TR" b="1" dirty="0">
                <a:latin typeface="Garamond" panose="02020404030301010803" pitchFamily="18" charset="0"/>
              </a:rPr>
              <a:t>Tek İstisnası: </a:t>
            </a:r>
            <a:r>
              <a:rPr lang="tr-TR" altLang="tr-TR" dirty="0">
                <a:latin typeface="Garamond" panose="02020404030301010803" pitchFamily="18" charset="0"/>
              </a:rPr>
              <a:t>İş Sözleşmesinin Sona Ermesi</a:t>
            </a:r>
          </a:p>
          <a:p>
            <a:pPr marL="0" indent="0" algn="ctr">
              <a:lnSpc>
                <a:spcPct val="150000"/>
              </a:lnSpc>
              <a:buFontTx/>
              <a:buNone/>
            </a:pPr>
            <a:r>
              <a:rPr lang="tr-TR" altLang="tr-TR" dirty="0">
                <a:latin typeface="Garamond" panose="02020404030301010803" pitchFamily="18" charset="0"/>
              </a:rPr>
              <a:t>İş sözleşmesi devam ettiği sürece iznin para olarak karşılanması hususunda anlaşma </a:t>
            </a:r>
            <a:r>
              <a:rPr lang="tr-TR" altLang="tr-TR" b="1" dirty="0">
                <a:latin typeface="Garamond" panose="02020404030301010803" pitchFamily="18" charset="0"/>
              </a:rPr>
              <a:t>yapmış olsalar da bu sözleşmeler geçerli olmayacak</a:t>
            </a:r>
            <a:r>
              <a:rPr lang="tr-TR" altLang="tr-TR" dirty="0">
                <a:latin typeface="Garamond" panose="02020404030301010803" pitchFamily="18" charset="0"/>
              </a:rPr>
              <a:t> ve iznin para olarak karşılanması mümkün bulunmayacaktır.  </a:t>
            </a:r>
            <a:r>
              <a:rPr lang="tr-TR" altLang="tr-TR" b="1" dirty="0">
                <a:latin typeface="Garamond" panose="02020404030301010803" pitchFamily="18" charset="0"/>
              </a:rPr>
              <a:t>  </a:t>
            </a:r>
          </a:p>
          <a:p>
            <a:endParaRPr lang="tr-TR"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164</a:t>
            </a:fld>
            <a:endParaRPr lang="tr-TR" dirty="0">
              <a:solidFill>
                <a:schemeClr val="bg1"/>
              </a:solidFill>
            </a:endParaRPr>
          </a:p>
        </p:txBody>
      </p:sp>
    </p:spTree>
    <p:extLst>
      <p:ext uri="{BB962C8B-B14F-4D97-AF65-F5344CB8AC3E}">
        <p14:creationId xmlns:p14="http://schemas.microsoft.com/office/powerpoint/2010/main" val="2120873073"/>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62456" y="365128"/>
            <a:ext cx="7781544" cy="1325563"/>
          </a:xfrm>
        </p:spPr>
        <p:txBody>
          <a:bodyPr>
            <a:normAutofit/>
          </a:bodyPr>
          <a:lstStyle/>
          <a:p>
            <a:pPr algn="ctr"/>
            <a:r>
              <a:rPr lang="tr-TR" altLang="tr-TR" sz="4000" b="1" dirty="0">
                <a:solidFill>
                  <a:schemeClr val="bg1"/>
                </a:solidFill>
              </a:rPr>
              <a:t>İş Sözleşmesinin Sona Ermesi Halinde</a:t>
            </a:r>
            <a:r>
              <a:rPr lang="tr-TR" altLang="tr-TR" sz="3600" b="1" dirty="0">
                <a:solidFill>
                  <a:srgbClr val="FF0000"/>
                </a:solidFill>
              </a:rPr>
              <a:t/>
            </a:r>
            <a:br>
              <a:rPr lang="tr-TR" altLang="tr-TR" sz="3600" b="1" dirty="0">
                <a:solidFill>
                  <a:srgbClr val="FF0000"/>
                </a:solidFill>
              </a:rPr>
            </a:br>
            <a:endParaRPr lang="tr-TR" sz="3600" dirty="0"/>
          </a:p>
        </p:txBody>
      </p:sp>
      <p:sp>
        <p:nvSpPr>
          <p:cNvPr id="3" name="İçerik Yer Tutucusu 2"/>
          <p:cNvSpPr>
            <a:spLocks noGrp="1"/>
          </p:cNvSpPr>
          <p:nvPr>
            <p:ph idx="1"/>
          </p:nvPr>
        </p:nvSpPr>
        <p:spPr/>
        <p:txBody>
          <a:bodyPr/>
          <a:lstStyle/>
          <a:p>
            <a:pPr marL="0" indent="0" algn="ctr">
              <a:lnSpc>
                <a:spcPct val="150000"/>
              </a:lnSpc>
              <a:buFontTx/>
              <a:buNone/>
            </a:pPr>
            <a:r>
              <a:rPr lang="tr-TR" altLang="tr-TR" dirty="0">
                <a:latin typeface="Garamond" panose="02020404030301010803" pitchFamily="18" charset="0"/>
              </a:rPr>
              <a:t>Yıllık ücretli izin hakkının “ücret” olarak karşılanması gerekir. </a:t>
            </a:r>
          </a:p>
          <a:p>
            <a:pPr marL="0" indent="0" algn="ctr">
              <a:lnSpc>
                <a:spcPct val="150000"/>
              </a:lnSpc>
              <a:buFontTx/>
              <a:buNone/>
            </a:pPr>
            <a:r>
              <a:rPr lang="tr-TR" altLang="tr-TR" b="1" dirty="0">
                <a:latin typeface="Garamond" panose="02020404030301010803" pitchFamily="18" charset="0"/>
              </a:rPr>
              <a:t>Fesih şeklinin bir önemi bulunmamaktadır</a:t>
            </a:r>
            <a:r>
              <a:rPr lang="tr-TR" altLang="tr-TR" dirty="0">
                <a:latin typeface="Garamond" panose="02020404030301010803" pitchFamily="18" charset="0"/>
              </a:rPr>
              <a:t>. İşçi ya da işveren feshetmiş olabilir. </a:t>
            </a:r>
          </a:p>
          <a:p>
            <a:endParaRPr lang="tr-TR"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165</a:t>
            </a:fld>
            <a:endParaRPr lang="tr-TR" dirty="0">
              <a:solidFill>
                <a:schemeClr val="bg1"/>
              </a:solidFill>
            </a:endParaRPr>
          </a:p>
        </p:txBody>
      </p:sp>
    </p:spTree>
    <p:extLst>
      <p:ext uri="{BB962C8B-B14F-4D97-AF65-F5344CB8AC3E}">
        <p14:creationId xmlns:p14="http://schemas.microsoft.com/office/powerpoint/2010/main" val="3721657212"/>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408176" y="365128"/>
            <a:ext cx="7671816" cy="1325563"/>
          </a:xfrm>
        </p:spPr>
        <p:txBody>
          <a:bodyPr>
            <a:normAutofit/>
          </a:bodyPr>
          <a:lstStyle/>
          <a:p>
            <a:pPr algn="ctr"/>
            <a:r>
              <a:rPr lang="tr-TR" altLang="tr-TR" sz="4000" b="1" dirty="0">
                <a:solidFill>
                  <a:schemeClr val="bg1"/>
                </a:solidFill>
              </a:rPr>
              <a:t>İş Sözleşmesinin Sona Ermesi Halinde</a:t>
            </a:r>
            <a:r>
              <a:rPr lang="tr-TR" altLang="tr-TR" b="1" dirty="0">
                <a:solidFill>
                  <a:srgbClr val="FF0000"/>
                </a:solidFill>
              </a:rPr>
              <a:t/>
            </a:r>
            <a:br>
              <a:rPr lang="tr-TR" altLang="tr-TR" b="1" dirty="0">
                <a:solidFill>
                  <a:srgbClr val="FF0000"/>
                </a:solidFill>
              </a:rPr>
            </a:br>
            <a:endParaRPr lang="tr-TR" dirty="0"/>
          </a:p>
        </p:txBody>
      </p:sp>
      <p:sp>
        <p:nvSpPr>
          <p:cNvPr id="3" name="İçerik Yer Tutucusu 2"/>
          <p:cNvSpPr>
            <a:spLocks noGrp="1"/>
          </p:cNvSpPr>
          <p:nvPr>
            <p:ph idx="1"/>
          </p:nvPr>
        </p:nvSpPr>
        <p:spPr/>
        <p:txBody>
          <a:bodyPr/>
          <a:lstStyle/>
          <a:p>
            <a:endParaRPr lang="tr-TR" altLang="tr-TR" dirty="0" smtClean="0"/>
          </a:p>
          <a:p>
            <a:pPr algn="just"/>
            <a:r>
              <a:rPr lang="tr-TR" altLang="tr-TR" sz="3200" dirty="0" smtClean="0">
                <a:latin typeface="Garamond" panose="02020404030301010803" pitchFamily="18" charset="0"/>
              </a:rPr>
              <a:t>İzin </a:t>
            </a:r>
            <a:r>
              <a:rPr lang="tr-TR" altLang="tr-TR" sz="3200" dirty="0">
                <a:latin typeface="Garamond" panose="02020404030301010803" pitchFamily="18" charset="0"/>
              </a:rPr>
              <a:t>süreleri artırılmışsa </a:t>
            </a:r>
            <a:r>
              <a:rPr lang="tr-TR" altLang="tr-TR" sz="3200" b="1" dirty="0">
                <a:latin typeface="Garamond" panose="02020404030301010803" pitchFamily="18" charset="0"/>
              </a:rPr>
              <a:t>ücreti de artırılan süreler üzerinden</a:t>
            </a:r>
            <a:r>
              <a:rPr lang="tr-TR" altLang="tr-TR" sz="3200" dirty="0">
                <a:latin typeface="Garamond" panose="02020404030301010803" pitchFamily="18" charset="0"/>
              </a:rPr>
              <a:t> yapılmalıdır. </a:t>
            </a:r>
            <a:endParaRPr lang="tr-TR" altLang="tr-TR" sz="3200" dirty="0" smtClean="0">
              <a:latin typeface="Garamond" panose="02020404030301010803" pitchFamily="18" charset="0"/>
            </a:endParaRPr>
          </a:p>
          <a:p>
            <a:pPr algn="just"/>
            <a:endParaRPr lang="tr-TR" altLang="tr-TR" sz="3200" dirty="0">
              <a:latin typeface="Garamond" panose="02020404030301010803" pitchFamily="18" charset="0"/>
            </a:endParaRPr>
          </a:p>
          <a:p>
            <a:pPr algn="just"/>
            <a:r>
              <a:rPr lang="tr-TR" altLang="tr-TR" sz="3200" dirty="0">
                <a:latin typeface="Garamond" panose="02020404030301010803" pitchFamily="18" charset="0"/>
              </a:rPr>
              <a:t>Sözleşmenin </a:t>
            </a:r>
            <a:r>
              <a:rPr lang="tr-TR" altLang="tr-TR" sz="3200" b="1" dirty="0">
                <a:latin typeface="Garamond" panose="02020404030301010803" pitchFamily="18" charset="0"/>
              </a:rPr>
              <a:t>sona erdiği tarihteki ücreti üzerinden</a:t>
            </a:r>
            <a:r>
              <a:rPr lang="tr-TR" altLang="tr-TR" sz="3200" dirty="0">
                <a:latin typeface="Garamond" panose="02020404030301010803" pitchFamily="18" charset="0"/>
              </a:rPr>
              <a:t> izin ücretinin ödeneceği açıkça hükme bağlanmıştır. (İ.K.md.59)</a:t>
            </a:r>
          </a:p>
          <a:p>
            <a:endParaRPr lang="tr-TR" altLang="tr-TR" dirty="0"/>
          </a:p>
          <a:p>
            <a:endParaRPr lang="tr-TR"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166</a:t>
            </a:fld>
            <a:endParaRPr lang="tr-TR" dirty="0">
              <a:solidFill>
                <a:schemeClr val="bg1"/>
              </a:solidFill>
            </a:endParaRPr>
          </a:p>
        </p:txBody>
      </p:sp>
    </p:spTree>
    <p:extLst>
      <p:ext uri="{BB962C8B-B14F-4D97-AF65-F5344CB8AC3E}">
        <p14:creationId xmlns:p14="http://schemas.microsoft.com/office/powerpoint/2010/main" val="2467393379"/>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628650" y="475488"/>
            <a:ext cx="7886700" cy="1280160"/>
          </a:xfrm>
        </p:spPr>
        <p:txBody>
          <a:bodyPr>
            <a:normAutofit fontScale="90000"/>
          </a:bodyPr>
          <a:lstStyle/>
          <a:p>
            <a:pPr algn="ctr"/>
            <a:r>
              <a:rPr lang="tr-TR" altLang="tr-TR" b="1" dirty="0">
                <a:solidFill>
                  <a:schemeClr val="bg1"/>
                </a:solidFill>
              </a:rPr>
              <a:t>İzin Ücreti</a:t>
            </a:r>
            <a:r>
              <a:rPr lang="tr-TR" altLang="tr-TR" b="1" dirty="0">
                <a:solidFill>
                  <a:srgbClr val="FF0000"/>
                </a:solidFill>
              </a:rPr>
              <a:t/>
            </a:r>
            <a:br>
              <a:rPr lang="tr-TR" altLang="tr-TR" b="1" dirty="0">
                <a:solidFill>
                  <a:srgbClr val="FF0000"/>
                </a:solidFill>
              </a:rPr>
            </a:br>
            <a:endParaRPr lang="tr-TR" dirty="0"/>
          </a:p>
        </p:txBody>
      </p:sp>
      <p:sp>
        <p:nvSpPr>
          <p:cNvPr id="3" name="İçerik Yer Tutucusu 2"/>
          <p:cNvSpPr>
            <a:spLocks noGrp="1"/>
          </p:cNvSpPr>
          <p:nvPr>
            <p:ph idx="1"/>
          </p:nvPr>
        </p:nvSpPr>
        <p:spPr>
          <a:xfrm>
            <a:off x="628650" y="1825625"/>
            <a:ext cx="7886700" cy="4346575"/>
          </a:xfrm>
        </p:spPr>
        <p:txBody>
          <a:bodyPr>
            <a:normAutofit fontScale="92500" lnSpcReduction="20000"/>
          </a:bodyPr>
          <a:lstStyle/>
          <a:p>
            <a:pPr marL="0" indent="0" algn="just">
              <a:lnSpc>
                <a:spcPct val="150000"/>
              </a:lnSpc>
              <a:buFontTx/>
              <a:buNone/>
            </a:pPr>
            <a:r>
              <a:rPr lang="tr-TR" altLang="tr-TR" dirty="0">
                <a:latin typeface="Garamond" panose="02020404030301010803" pitchFamily="18" charset="0"/>
              </a:rPr>
              <a:t>“Bu ücretin hesabında 50 </a:t>
            </a:r>
            <a:r>
              <a:rPr lang="tr-TR" altLang="tr-TR" dirty="0" err="1">
                <a:latin typeface="Garamond" panose="02020404030301010803" pitchFamily="18" charset="0"/>
              </a:rPr>
              <a:t>nci</a:t>
            </a:r>
            <a:r>
              <a:rPr lang="tr-TR" altLang="tr-TR" dirty="0">
                <a:latin typeface="Garamond" panose="02020404030301010803" pitchFamily="18" charset="0"/>
              </a:rPr>
              <a:t> madde hükmü uygulanır.” (İK. MD.57</a:t>
            </a:r>
            <a:r>
              <a:rPr lang="tr-TR" altLang="tr-TR" dirty="0" smtClean="0">
                <a:latin typeface="Garamond" panose="02020404030301010803" pitchFamily="18" charset="0"/>
              </a:rPr>
              <a:t>)  </a:t>
            </a:r>
            <a:r>
              <a:rPr lang="tr-TR" altLang="tr-TR" b="1" dirty="0" smtClean="0">
                <a:latin typeface="Garamond" panose="02020404030301010803" pitchFamily="18" charset="0"/>
              </a:rPr>
              <a:t>Yani çıplak ücret üzerinden hesaplanır.</a:t>
            </a:r>
            <a:endParaRPr lang="tr-TR" altLang="tr-TR" b="1" dirty="0">
              <a:latin typeface="Garamond" panose="02020404030301010803" pitchFamily="18" charset="0"/>
            </a:endParaRPr>
          </a:p>
          <a:p>
            <a:pPr marL="0" indent="0" algn="just">
              <a:lnSpc>
                <a:spcPct val="150000"/>
              </a:lnSpc>
              <a:buFontTx/>
              <a:buNone/>
            </a:pPr>
            <a:r>
              <a:rPr lang="tr-TR" altLang="tr-TR" dirty="0">
                <a:latin typeface="Garamond" panose="02020404030301010803" pitchFamily="18" charset="0"/>
              </a:rPr>
              <a:t>“</a:t>
            </a:r>
            <a:r>
              <a:rPr lang="tr-TR" altLang="tr-TR" b="1" dirty="0">
                <a:latin typeface="Garamond" panose="02020404030301010803" pitchFamily="18" charset="0"/>
              </a:rPr>
              <a:t>fazla çalışma</a:t>
            </a:r>
            <a:r>
              <a:rPr lang="tr-TR" altLang="tr-TR" dirty="0">
                <a:latin typeface="Garamond" panose="02020404030301010803" pitchFamily="18" charset="0"/>
              </a:rPr>
              <a:t> karşılığı olarak alınan ücretler, </a:t>
            </a:r>
            <a:r>
              <a:rPr lang="tr-TR" altLang="tr-TR" b="1" dirty="0">
                <a:latin typeface="Garamond" panose="02020404030301010803" pitchFamily="18" charset="0"/>
              </a:rPr>
              <a:t>primler</a:t>
            </a:r>
            <a:r>
              <a:rPr lang="tr-TR" altLang="tr-TR" dirty="0">
                <a:latin typeface="Garamond" panose="02020404030301010803" pitchFamily="18" charset="0"/>
              </a:rPr>
              <a:t>, işyerinin temelli işçisi olarak normal çalışma saatleri dışında hazırlama, tamamlama, temizleme işlerinde çalışan işçilerin bu işler için aldıkları ücretler ve </a:t>
            </a:r>
            <a:r>
              <a:rPr lang="tr-TR" altLang="tr-TR" b="1" dirty="0">
                <a:latin typeface="Garamond" panose="02020404030301010803" pitchFamily="18" charset="0"/>
              </a:rPr>
              <a:t>sosyal yardımlar</a:t>
            </a:r>
            <a:r>
              <a:rPr lang="tr-TR" altLang="tr-TR" dirty="0">
                <a:latin typeface="Garamond" panose="02020404030301010803" pitchFamily="18" charset="0"/>
              </a:rPr>
              <a:t>, ulusal bayram, </a:t>
            </a:r>
            <a:r>
              <a:rPr lang="tr-TR" altLang="tr-TR" b="1" dirty="0">
                <a:latin typeface="Garamond" panose="02020404030301010803" pitchFamily="18" charset="0"/>
              </a:rPr>
              <a:t>hafta tatili ve genel tatil günleri </a:t>
            </a:r>
            <a:r>
              <a:rPr lang="tr-TR" altLang="tr-TR" dirty="0">
                <a:latin typeface="Garamond" panose="02020404030301010803" pitchFamily="18" charset="0"/>
              </a:rPr>
              <a:t>için verilen ücretlerin tespitinde hesaba katılmaz.” (İK.MD.50)</a:t>
            </a:r>
          </a:p>
          <a:p>
            <a:endParaRPr lang="tr-TR"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167</a:t>
            </a:fld>
            <a:endParaRPr lang="tr-TR">
              <a:solidFill>
                <a:schemeClr val="bg1"/>
              </a:solidFill>
            </a:endParaRPr>
          </a:p>
        </p:txBody>
      </p:sp>
    </p:spTree>
    <p:extLst>
      <p:ext uri="{BB962C8B-B14F-4D97-AF65-F5344CB8AC3E}">
        <p14:creationId xmlns:p14="http://schemas.microsoft.com/office/powerpoint/2010/main" val="1215241919"/>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pPr algn="ctr"/>
            <a:r>
              <a:rPr lang="tr-TR" altLang="tr-TR" b="1" dirty="0">
                <a:solidFill>
                  <a:schemeClr val="bg1"/>
                </a:solidFill>
              </a:rPr>
              <a:t>Zamanaşımı</a:t>
            </a:r>
            <a:r>
              <a:rPr lang="tr-TR" altLang="tr-TR" b="1" dirty="0">
                <a:solidFill>
                  <a:srgbClr val="FF0000"/>
                </a:solidFill>
              </a:rPr>
              <a:t/>
            </a:r>
            <a:br>
              <a:rPr lang="tr-TR" altLang="tr-TR" b="1" dirty="0">
                <a:solidFill>
                  <a:srgbClr val="FF0000"/>
                </a:solidFill>
              </a:rPr>
            </a:br>
            <a:endParaRPr lang="tr-TR" dirty="0"/>
          </a:p>
        </p:txBody>
      </p:sp>
      <p:sp>
        <p:nvSpPr>
          <p:cNvPr id="3" name="İçerik Yer Tutucusu 2"/>
          <p:cNvSpPr>
            <a:spLocks noGrp="1"/>
          </p:cNvSpPr>
          <p:nvPr>
            <p:ph idx="1"/>
          </p:nvPr>
        </p:nvSpPr>
        <p:spPr/>
        <p:txBody>
          <a:bodyPr>
            <a:normAutofit fontScale="77500" lnSpcReduction="20000"/>
          </a:bodyPr>
          <a:lstStyle/>
          <a:p>
            <a:pPr marL="0" indent="0" algn="just">
              <a:lnSpc>
                <a:spcPct val="150000"/>
              </a:lnSpc>
              <a:buFontTx/>
              <a:buNone/>
            </a:pPr>
            <a:r>
              <a:rPr lang="tr-TR" altLang="tr-TR" sz="3100" u="sng" dirty="0">
                <a:latin typeface="Garamond" panose="02020404030301010803" pitchFamily="18" charset="0"/>
              </a:rPr>
              <a:t>Yıllık izinlere ilişkin ücret alacakları </a:t>
            </a:r>
            <a:r>
              <a:rPr lang="tr-TR" altLang="tr-TR" sz="3100" dirty="0">
                <a:latin typeface="Garamond" panose="02020404030301010803" pitchFamily="18" charset="0"/>
              </a:rPr>
              <a:t>hukuki anlamda “ücret” olduğundan </a:t>
            </a:r>
            <a:r>
              <a:rPr lang="tr-TR" altLang="tr-TR" sz="3100" b="1" dirty="0">
                <a:latin typeface="Garamond" panose="02020404030301010803" pitchFamily="18" charset="0"/>
              </a:rPr>
              <a:t>beş yıllık </a:t>
            </a:r>
            <a:r>
              <a:rPr lang="tr-TR" altLang="tr-TR" sz="3100" dirty="0">
                <a:latin typeface="Garamond" panose="02020404030301010803" pitchFamily="18" charset="0"/>
              </a:rPr>
              <a:t>zamanaşımı süresine tabidir.</a:t>
            </a:r>
          </a:p>
          <a:p>
            <a:pPr marL="0" indent="0" algn="just">
              <a:lnSpc>
                <a:spcPct val="150000"/>
              </a:lnSpc>
              <a:buFontTx/>
              <a:buNone/>
            </a:pPr>
            <a:r>
              <a:rPr lang="tr-TR" sz="3100" dirty="0">
                <a:latin typeface="Garamond" panose="02020404030301010803" pitchFamily="18" charset="0"/>
              </a:rPr>
              <a:t>İş sözleşmesinden kaynaklanmak kaydıyla hangi kanuna tabi olursa olsun, yıllık izin ücreti ve aşağıda belirtilen tazminatların zamanaşımı süresi beş yıldır. </a:t>
            </a:r>
            <a:r>
              <a:rPr lang="tr-TR" sz="3100" dirty="0" smtClean="0">
                <a:latin typeface="Garamond" panose="02020404030301010803" pitchFamily="18" charset="0"/>
              </a:rPr>
              <a:t>4857/Ek </a:t>
            </a:r>
            <a:r>
              <a:rPr lang="tr-TR" sz="3100" dirty="0">
                <a:latin typeface="Garamond" panose="02020404030301010803" pitchFamily="18" charset="0"/>
              </a:rPr>
              <a:t>Madde 3- (Ek: 12/10/2017-7036/15 </a:t>
            </a:r>
            <a:r>
              <a:rPr lang="tr-TR" sz="3100" dirty="0" err="1">
                <a:latin typeface="Garamond" panose="02020404030301010803" pitchFamily="18" charset="0"/>
              </a:rPr>
              <a:t>md.</a:t>
            </a:r>
            <a:r>
              <a:rPr lang="tr-TR" sz="3100" dirty="0">
                <a:latin typeface="Garamond" panose="02020404030301010803" pitchFamily="18" charset="0"/>
              </a:rPr>
              <a:t>)</a:t>
            </a:r>
            <a:endParaRPr lang="tr-TR" altLang="tr-TR" sz="3100" dirty="0">
              <a:latin typeface="Garamond" panose="02020404030301010803" pitchFamily="18" charset="0"/>
            </a:endParaRPr>
          </a:p>
          <a:p>
            <a:pPr marL="0" indent="0" algn="just">
              <a:lnSpc>
                <a:spcPct val="150000"/>
              </a:lnSpc>
              <a:buFontTx/>
              <a:buNone/>
            </a:pPr>
            <a:r>
              <a:rPr lang="tr-TR" altLang="tr-TR" sz="3100" dirty="0">
                <a:latin typeface="Garamond" panose="02020404030301010803" pitchFamily="18" charset="0"/>
              </a:rPr>
              <a:t>Bu ücrete ilişkin </a:t>
            </a:r>
            <a:r>
              <a:rPr lang="tr-TR" altLang="tr-TR" sz="3100" u="sng" dirty="0">
                <a:latin typeface="Garamond" panose="02020404030301010803" pitchFamily="18" charset="0"/>
              </a:rPr>
              <a:t>zamanaşımı</a:t>
            </a:r>
            <a:r>
              <a:rPr lang="tr-TR" altLang="tr-TR" sz="3100" dirty="0">
                <a:latin typeface="Garamond" panose="02020404030301010803" pitchFamily="18" charset="0"/>
              </a:rPr>
              <a:t> </a:t>
            </a:r>
            <a:r>
              <a:rPr lang="tr-TR" altLang="tr-TR" sz="3100" b="1" u="sng" dirty="0">
                <a:latin typeface="Garamond" panose="02020404030301010803" pitchFamily="18" charset="0"/>
              </a:rPr>
              <a:t>iş sözleşmesinin sona erdiği </a:t>
            </a:r>
            <a:r>
              <a:rPr lang="tr-TR" altLang="tr-TR" sz="3100" b="1" dirty="0">
                <a:latin typeface="Garamond" panose="02020404030301010803" pitchFamily="18" charset="0"/>
              </a:rPr>
              <a:t>tarihten itibaren başlar</a:t>
            </a:r>
          </a:p>
          <a:p>
            <a:endParaRPr lang="tr-TR"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168</a:t>
            </a:fld>
            <a:endParaRPr lang="tr-TR" dirty="0">
              <a:solidFill>
                <a:schemeClr val="bg1"/>
              </a:solidFill>
            </a:endParaRPr>
          </a:p>
        </p:txBody>
      </p:sp>
    </p:spTree>
    <p:extLst>
      <p:ext uri="{BB962C8B-B14F-4D97-AF65-F5344CB8AC3E}">
        <p14:creationId xmlns:p14="http://schemas.microsoft.com/office/powerpoint/2010/main" val="781711496"/>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10055" y="491613"/>
            <a:ext cx="7833946" cy="737420"/>
          </a:xfrm>
        </p:spPr>
        <p:txBody>
          <a:bodyPr>
            <a:noAutofit/>
          </a:bodyPr>
          <a:lstStyle/>
          <a:p>
            <a:r>
              <a:rPr lang="tr-TR" sz="3200" b="1" dirty="0">
                <a:solidFill>
                  <a:prstClr val="white"/>
                </a:solidFill>
                <a:latin typeface="Garamond" panose="02020404030301010803" pitchFamily="18" charset="0"/>
                <a:cs typeface="Times New Roman" panose="02020603050405020304" pitchFamily="18" charset="0"/>
              </a:rPr>
              <a:t>Yıllık Ücretli İzinde Sigorta Primleri</a:t>
            </a:r>
            <a:endParaRPr lang="tr-TR" sz="2800"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169</a:t>
            </a:fld>
            <a:endParaRPr lang="tr-TR" dirty="0">
              <a:solidFill>
                <a:schemeClr val="bg1"/>
              </a:solidFill>
            </a:endParaRPr>
          </a:p>
        </p:txBody>
      </p:sp>
      <p:sp>
        <p:nvSpPr>
          <p:cNvPr id="3" name="İçerik Yer Tutucusu 2"/>
          <p:cNvSpPr>
            <a:spLocks noGrp="1"/>
          </p:cNvSpPr>
          <p:nvPr>
            <p:ph idx="1"/>
          </p:nvPr>
        </p:nvSpPr>
        <p:spPr>
          <a:xfrm>
            <a:off x="324465" y="1337187"/>
            <a:ext cx="8504903" cy="5019166"/>
          </a:xfrm>
        </p:spPr>
        <p:txBody>
          <a:bodyPr>
            <a:noAutofit/>
          </a:bodyPr>
          <a:lstStyle/>
          <a:p>
            <a:pPr marL="0" lvl="0" indent="0" algn="just" defTabSz="685800">
              <a:lnSpc>
                <a:spcPct val="114000"/>
              </a:lnSpc>
              <a:spcBef>
                <a:spcPts val="600"/>
              </a:spcBef>
              <a:buNone/>
            </a:pPr>
            <a:r>
              <a:rPr lang="tr-TR" sz="2600" dirty="0">
                <a:solidFill>
                  <a:prstClr val="black"/>
                </a:solidFill>
                <a:latin typeface="Garamond" panose="02020404030301010803" pitchFamily="18" charset="0"/>
                <a:cs typeface="Times New Roman" panose="02020603050405020304" pitchFamily="18" charset="0"/>
              </a:rPr>
              <a:t>Sigortalılara yıllık ücretli izin süresi için ödenecek ücretler üzerinden </a:t>
            </a:r>
            <a:r>
              <a:rPr lang="tr-TR" sz="2600" b="1" dirty="0">
                <a:solidFill>
                  <a:prstClr val="black"/>
                </a:solidFill>
                <a:latin typeface="Garamond" panose="02020404030301010803" pitchFamily="18" charset="0"/>
                <a:cs typeface="Times New Roman" panose="02020603050405020304" pitchFamily="18" charset="0"/>
              </a:rPr>
              <a:t>iş kazaları ile meslek hastalıkları primleri hariç</a:t>
            </a:r>
            <a:r>
              <a:rPr lang="tr-TR" sz="2600" dirty="0">
                <a:solidFill>
                  <a:prstClr val="black"/>
                </a:solidFill>
                <a:latin typeface="Garamond" panose="02020404030301010803" pitchFamily="18" charset="0"/>
                <a:cs typeface="Times New Roman" panose="02020603050405020304" pitchFamily="18" charset="0"/>
              </a:rPr>
              <a:t>, diğer sigorta primlerinin, 5510 sayılı Kanundaki esaslar çerçevesinde işçi ve işverenler yönünden ödenmesine devam olunur</a:t>
            </a:r>
            <a:r>
              <a:rPr lang="tr-TR" sz="2600" dirty="0" smtClean="0">
                <a:solidFill>
                  <a:prstClr val="black"/>
                </a:solidFill>
                <a:latin typeface="Garamond" panose="02020404030301010803" pitchFamily="18" charset="0"/>
                <a:cs typeface="Times New Roman" panose="02020603050405020304" pitchFamily="18" charset="0"/>
              </a:rPr>
              <a:t>.</a:t>
            </a:r>
          </a:p>
          <a:p>
            <a:pPr marL="0" lvl="0" indent="0" algn="just" defTabSz="685800">
              <a:lnSpc>
                <a:spcPct val="114000"/>
              </a:lnSpc>
              <a:spcBef>
                <a:spcPts val="600"/>
              </a:spcBef>
              <a:buNone/>
            </a:pPr>
            <a:endParaRPr lang="tr-TR" sz="2600" dirty="0">
              <a:solidFill>
                <a:prstClr val="black"/>
              </a:solidFill>
              <a:latin typeface="Garamond" panose="02020404030301010803" pitchFamily="18" charset="0"/>
              <a:cs typeface="Times New Roman" panose="02020603050405020304" pitchFamily="18" charset="0"/>
            </a:endParaRPr>
          </a:p>
          <a:p>
            <a:pPr marL="0" lvl="0" indent="0" algn="just" defTabSz="685800">
              <a:lnSpc>
                <a:spcPct val="114000"/>
              </a:lnSpc>
              <a:spcBef>
                <a:spcPts val="600"/>
              </a:spcBef>
              <a:buNone/>
            </a:pPr>
            <a:r>
              <a:rPr lang="tr-TR" sz="2600" dirty="0">
                <a:solidFill>
                  <a:prstClr val="black"/>
                </a:solidFill>
                <a:latin typeface="Garamond" panose="02020404030301010803" pitchFamily="18" charset="0"/>
                <a:cs typeface="Times New Roman" panose="02020603050405020304" pitchFamily="18" charset="0"/>
              </a:rPr>
              <a:t>Söz konusu istisnai hüküm üzerinde </a:t>
            </a:r>
            <a:r>
              <a:rPr lang="tr-TR" sz="2600" b="1" dirty="0">
                <a:solidFill>
                  <a:prstClr val="black"/>
                </a:solidFill>
                <a:latin typeface="Garamond" panose="02020404030301010803" pitchFamily="18" charset="0"/>
                <a:cs typeface="Times New Roman" panose="02020603050405020304" pitchFamily="18" charset="0"/>
              </a:rPr>
              <a:t>SGK durmaksızın yıllık izin ücretinin tamamını sigorta ve genel sağlık sigortası primine </a:t>
            </a:r>
            <a:r>
              <a:rPr lang="tr-TR" sz="2600" dirty="0">
                <a:solidFill>
                  <a:prstClr val="black"/>
                </a:solidFill>
                <a:latin typeface="Garamond" panose="02020404030301010803" pitchFamily="18" charset="0"/>
                <a:cs typeface="Times New Roman" panose="02020603050405020304" pitchFamily="18" charset="0"/>
              </a:rPr>
              <a:t>esas kazançlara dahil etmektedir.</a:t>
            </a:r>
          </a:p>
          <a:p>
            <a:pPr marL="0" lvl="0" indent="0" defTabSz="685800">
              <a:lnSpc>
                <a:spcPct val="114000"/>
              </a:lnSpc>
              <a:spcBef>
                <a:spcPts val="600"/>
              </a:spcBef>
              <a:buNone/>
            </a:pPr>
            <a:endParaRPr lang="tr-TR" sz="2600" dirty="0">
              <a:solidFill>
                <a:prstClr val="black"/>
              </a:solidFill>
              <a:latin typeface="Garamond" panose="02020404030301010803" pitchFamily="18" charset="0"/>
            </a:endParaRPr>
          </a:p>
          <a:p>
            <a:pPr marL="0" indent="0">
              <a:buNone/>
            </a:pPr>
            <a:endParaRPr lang="tr-TR" sz="1800" dirty="0">
              <a:latin typeface="Garamond" panose="02020404030301010803" pitchFamily="18" charset="0"/>
            </a:endParaRPr>
          </a:p>
        </p:txBody>
      </p:sp>
    </p:spTree>
    <p:extLst>
      <p:ext uri="{BB962C8B-B14F-4D97-AF65-F5344CB8AC3E}">
        <p14:creationId xmlns:p14="http://schemas.microsoft.com/office/powerpoint/2010/main" val="100320348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pPr algn="ctr"/>
            <a:r>
              <a:rPr lang="tr-TR" dirty="0">
                <a:solidFill>
                  <a:schemeClr val="bg1"/>
                </a:solidFill>
                <a:effectLst>
                  <a:outerShdw blurRad="38100" dist="38100" dir="2700000" algn="tl">
                    <a:srgbClr val="C0C0C0"/>
                  </a:outerShdw>
                </a:effectLst>
              </a:rPr>
              <a:t>İşveren Vekili </a:t>
            </a:r>
            <a:r>
              <a:rPr lang="tr-TR" dirty="0">
                <a:solidFill>
                  <a:srgbClr val="FF0000"/>
                </a:solidFill>
                <a:effectLst>
                  <a:outerShdw blurRad="38100" dist="38100" dir="2700000" algn="tl">
                    <a:srgbClr val="C0C0C0"/>
                  </a:outerShdw>
                </a:effectLst>
              </a:rPr>
              <a:t/>
            </a:r>
            <a:br>
              <a:rPr lang="tr-TR" dirty="0">
                <a:solidFill>
                  <a:srgbClr val="FF0000"/>
                </a:solidFill>
                <a:effectLst>
                  <a:outerShdw blurRad="38100" dist="38100" dir="2700000" algn="tl">
                    <a:srgbClr val="C0C0C0"/>
                  </a:outerShdw>
                </a:effectLst>
              </a:rPr>
            </a:br>
            <a:endParaRPr lang="tr-TR" dirty="0"/>
          </a:p>
        </p:txBody>
      </p:sp>
      <p:sp>
        <p:nvSpPr>
          <p:cNvPr id="3" name="İçerik Yer Tutucusu 2"/>
          <p:cNvSpPr>
            <a:spLocks noGrp="1"/>
          </p:cNvSpPr>
          <p:nvPr>
            <p:ph idx="1"/>
          </p:nvPr>
        </p:nvSpPr>
        <p:spPr/>
        <p:txBody>
          <a:bodyPr>
            <a:normAutofit lnSpcReduction="10000"/>
          </a:bodyPr>
          <a:lstStyle/>
          <a:p>
            <a:pPr marL="457200" indent="-457200">
              <a:buFont typeface="Wingdings" panose="05000000000000000000" pitchFamily="2" charset="2"/>
              <a:buChar char="Ø"/>
              <a:defRPr/>
            </a:pPr>
            <a:r>
              <a:rPr lang="tr-TR" dirty="0">
                <a:solidFill>
                  <a:srgbClr val="000000"/>
                </a:solidFill>
                <a:effectLst>
                  <a:outerShdw blurRad="38100" dist="38100" dir="2700000" algn="tl">
                    <a:srgbClr val="C0C0C0"/>
                  </a:outerShdw>
                </a:effectLst>
                <a:latin typeface="Garamond" panose="02020404030301010803" pitchFamily="18" charset="0"/>
              </a:rPr>
              <a:t>İşletmenin yönetiminde görev alanlar:</a:t>
            </a:r>
          </a:p>
          <a:p>
            <a:pPr>
              <a:defRPr/>
            </a:pPr>
            <a:r>
              <a:rPr lang="tr-TR" dirty="0">
                <a:solidFill>
                  <a:srgbClr val="000000"/>
                </a:solidFill>
                <a:effectLst>
                  <a:outerShdw blurRad="38100" dist="38100" dir="2700000" algn="tl">
                    <a:srgbClr val="C0C0C0"/>
                  </a:outerShdw>
                </a:effectLst>
                <a:latin typeface="Garamond" panose="02020404030301010803" pitchFamily="18" charset="0"/>
              </a:rPr>
              <a:t>     Genel müdür, genel müdür yardımcıları gibi.</a:t>
            </a:r>
          </a:p>
          <a:p>
            <a:pPr marL="457200" indent="-457200">
              <a:buFont typeface="Wingdings" panose="05000000000000000000" pitchFamily="2" charset="2"/>
              <a:buChar char="Ø"/>
              <a:defRPr/>
            </a:pPr>
            <a:endParaRPr lang="tr-TR" dirty="0">
              <a:solidFill>
                <a:srgbClr val="000000"/>
              </a:solidFill>
              <a:effectLst>
                <a:outerShdw blurRad="38100" dist="38100" dir="2700000" algn="tl">
                  <a:srgbClr val="C0C0C0"/>
                </a:outerShdw>
              </a:effectLst>
              <a:latin typeface="Garamond" panose="02020404030301010803" pitchFamily="18" charset="0"/>
            </a:endParaRPr>
          </a:p>
          <a:p>
            <a:pPr marL="457200" indent="-457200">
              <a:buFont typeface="Wingdings" panose="05000000000000000000" pitchFamily="2" charset="2"/>
              <a:buChar char="Ø"/>
              <a:defRPr/>
            </a:pPr>
            <a:r>
              <a:rPr lang="tr-TR" dirty="0">
                <a:solidFill>
                  <a:srgbClr val="000000"/>
                </a:solidFill>
                <a:effectLst>
                  <a:outerShdw blurRad="38100" dist="38100" dir="2700000" algn="tl">
                    <a:srgbClr val="C0C0C0"/>
                  </a:outerShdw>
                </a:effectLst>
                <a:latin typeface="Garamond" panose="02020404030301010803" pitchFamily="18" charset="0"/>
              </a:rPr>
              <a:t>İşyerinin yönetiminde görev alanlar:</a:t>
            </a:r>
          </a:p>
          <a:p>
            <a:pPr algn="just">
              <a:defRPr/>
            </a:pPr>
            <a:r>
              <a:rPr lang="tr-TR" dirty="0">
                <a:solidFill>
                  <a:srgbClr val="000000"/>
                </a:solidFill>
                <a:effectLst>
                  <a:outerShdw blurRad="38100" dist="38100" dir="2700000" algn="tl">
                    <a:srgbClr val="C0C0C0"/>
                  </a:outerShdw>
                </a:effectLst>
                <a:latin typeface="Garamond" panose="02020404030301010803" pitchFamily="18" charset="0"/>
              </a:rPr>
              <a:t>     Şube müdürü, fabrika müdürü, üretim müdürü,</a:t>
            </a:r>
            <a:r>
              <a:rPr lang="tr-TR" dirty="0">
                <a:solidFill>
                  <a:srgbClr val="000000"/>
                </a:solidFill>
                <a:latin typeface="Garamond" panose="02020404030301010803" pitchFamily="18" charset="0"/>
              </a:rPr>
              <a:t> </a:t>
            </a:r>
            <a:r>
              <a:rPr lang="tr-TR" dirty="0">
                <a:solidFill>
                  <a:srgbClr val="000000"/>
                </a:solidFill>
                <a:effectLst>
                  <a:outerShdw blurRad="38100" dist="38100" dir="2700000" algn="tl">
                    <a:srgbClr val="C0C0C0"/>
                  </a:outerShdw>
                </a:effectLst>
                <a:latin typeface="Garamond" panose="02020404030301010803" pitchFamily="18" charset="0"/>
              </a:rPr>
              <a:t>muhasebe müdürü, personel müdürü/şefi gibi.</a:t>
            </a:r>
          </a:p>
          <a:p>
            <a:pPr marL="457200" indent="-457200">
              <a:buFont typeface="Wingdings" panose="05000000000000000000" pitchFamily="2" charset="2"/>
              <a:buChar char="Ø"/>
              <a:defRPr/>
            </a:pPr>
            <a:endParaRPr lang="tr-TR" dirty="0">
              <a:solidFill>
                <a:srgbClr val="000000"/>
              </a:solidFill>
              <a:effectLst>
                <a:outerShdw blurRad="38100" dist="38100" dir="2700000" algn="tl">
                  <a:srgbClr val="C0C0C0"/>
                </a:outerShdw>
              </a:effectLst>
              <a:latin typeface="Garamond" panose="02020404030301010803" pitchFamily="18" charset="0"/>
            </a:endParaRPr>
          </a:p>
          <a:p>
            <a:pPr marL="457200" indent="-457200">
              <a:buFont typeface="Wingdings" panose="05000000000000000000" pitchFamily="2" charset="2"/>
              <a:buChar char="Ø"/>
              <a:defRPr/>
            </a:pPr>
            <a:r>
              <a:rPr lang="tr-TR" dirty="0">
                <a:solidFill>
                  <a:srgbClr val="000000"/>
                </a:solidFill>
                <a:effectLst>
                  <a:outerShdw blurRad="38100" dist="38100" dir="2700000" algn="tl">
                    <a:srgbClr val="C0C0C0"/>
                  </a:outerShdw>
                </a:effectLst>
                <a:latin typeface="Garamond" panose="02020404030301010803" pitchFamily="18" charset="0"/>
              </a:rPr>
              <a:t>İşin yönetiminde görev alanlar:</a:t>
            </a:r>
          </a:p>
          <a:p>
            <a:pPr>
              <a:defRPr/>
            </a:pPr>
            <a:r>
              <a:rPr lang="tr-TR" dirty="0">
                <a:solidFill>
                  <a:srgbClr val="000000"/>
                </a:solidFill>
                <a:effectLst>
                  <a:outerShdw blurRad="38100" dist="38100" dir="2700000" algn="tl">
                    <a:srgbClr val="C0C0C0"/>
                  </a:outerShdw>
                </a:effectLst>
                <a:latin typeface="Garamond" panose="02020404030301010803" pitchFamily="18" charset="0"/>
              </a:rPr>
              <a:t>     Kısım şefi, vardiya amiri, ustabaşı gibi.</a:t>
            </a:r>
          </a:p>
          <a:p>
            <a:endParaRPr lang="tr-TR"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17</a:t>
            </a:fld>
            <a:endParaRPr lang="tr-TR" dirty="0">
              <a:solidFill>
                <a:schemeClr val="bg1"/>
              </a:solidFill>
            </a:endParaRPr>
          </a:p>
        </p:txBody>
      </p:sp>
    </p:spTree>
    <p:extLst>
      <p:ext uri="{BB962C8B-B14F-4D97-AF65-F5344CB8AC3E}">
        <p14:creationId xmlns:p14="http://schemas.microsoft.com/office/powerpoint/2010/main" val="2190035591"/>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10055" y="491613"/>
            <a:ext cx="7833946" cy="737420"/>
          </a:xfrm>
        </p:spPr>
        <p:txBody>
          <a:bodyPr>
            <a:noAutofit/>
          </a:bodyPr>
          <a:lstStyle/>
          <a:p>
            <a:r>
              <a:rPr lang="tr-TR" sz="3600" b="1" dirty="0">
                <a:solidFill>
                  <a:prstClr val="white"/>
                </a:solidFill>
                <a:latin typeface="Garamond" panose="02020404030301010803" pitchFamily="18" charset="0"/>
                <a:cs typeface="Times New Roman" panose="02020603050405020304" pitchFamily="18" charset="0"/>
              </a:rPr>
              <a:t>İzin Kurulu ve Toplu İzin</a:t>
            </a:r>
            <a:endParaRPr lang="tr-TR" sz="2800"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170</a:t>
            </a:fld>
            <a:endParaRPr lang="tr-TR" dirty="0">
              <a:solidFill>
                <a:schemeClr val="bg1"/>
              </a:solidFill>
            </a:endParaRPr>
          </a:p>
        </p:txBody>
      </p:sp>
      <p:sp>
        <p:nvSpPr>
          <p:cNvPr id="3" name="İçerik Yer Tutucusu 2"/>
          <p:cNvSpPr>
            <a:spLocks noGrp="1"/>
          </p:cNvSpPr>
          <p:nvPr>
            <p:ph idx="1"/>
          </p:nvPr>
        </p:nvSpPr>
        <p:spPr>
          <a:xfrm>
            <a:off x="324465" y="1337187"/>
            <a:ext cx="8504903" cy="5019166"/>
          </a:xfrm>
        </p:spPr>
        <p:txBody>
          <a:bodyPr>
            <a:noAutofit/>
          </a:bodyPr>
          <a:lstStyle/>
          <a:p>
            <a:pPr marL="0" indent="0" algn="just">
              <a:lnSpc>
                <a:spcPct val="114000"/>
              </a:lnSpc>
              <a:spcBef>
                <a:spcPts val="600"/>
              </a:spcBef>
              <a:buNone/>
            </a:pPr>
            <a:r>
              <a:rPr lang="tr-TR" sz="1800" dirty="0">
                <a:latin typeface="Garamond" panose="02020404030301010803" pitchFamily="18" charset="0"/>
                <a:cs typeface="Times New Roman" panose="02020603050405020304" pitchFamily="18" charset="0"/>
              </a:rPr>
              <a:t>İşçi sayısı </a:t>
            </a:r>
            <a:r>
              <a:rPr lang="tr-TR" sz="1800" b="1" dirty="0">
                <a:latin typeface="Garamond" panose="02020404030301010803" pitchFamily="18" charset="0"/>
                <a:cs typeface="Times New Roman" panose="02020603050405020304" pitchFamily="18" charset="0"/>
              </a:rPr>
              <a:t>100’den fazla olan işyerlerinde </a:t>
            </a:r>
            <a:r>
              <a:rPr lang="tr-TR" sz="1800" dirty="0">
                <a:latin typeface="Garamond" panose="02020404030301010803" pitchFamily="18" charset="0"/>
                <a:cs typeface="Times New Roman" panose="02020603050405020304" pitchFamily="18" charset="0"/>
              </a:rPr>
              <a:t>işveren veya işveren vekilini temsilen bir, işçileri temsilen iki kişi olmak üzere toplam üç kişiden oluşan izin kurulu kurulur. </a:t>
            </a:r>
            <a:r>
              <a:rPr lang="tr-TR" sz="1800" b="1" dirty="0">
                <a:latin typeface="Garamond" panose="02020404030301010803" pitchFamily="18" charset="0"/>
                <a:cs typeface="Times New Roman" panose="02020603050405020304" pitchFamily="18" charset="0"/>
              </a:rPr>
              <a:t>İzin kurulu veya işveren, işçinin istediği izin kullanma tarihi ile bağlı değildir</a:t>
            </a:r>
            <a:r>
              <a:rPr lang="tr-TR" sz="1800" dirty="0">
                <a:latin typeface="Garamond" panose="02020404030301010803" pitchFamily="18" charset="0"/>
                <a:cs typeface="Times New Roman" panose="02020603050405020304" pitchFamily="18" charset="0"/>
              </a:rPr>
              <a:t>. </a:t>
            </a:r>
          </a:p>
          <a:p>
            <a:pPr marL="0" indent="0" algn="just">
              <a:lnSpc>
                <a:spcPct val="114000"/>
              </a:lnSpc>
              <a:spcBef>
                <a:spcPts val="600"/>
              </a:spcBef>
              <a:buNone/>
            </a:pPr>
            <a:r>
              <a:rPr lang="tr-TR" sz="1800" dirty="0">
                <a:latin typeface="Garamond" panose="02020404030301010803" pitchFamily="18" charset="0"/>
                <a:cs typeface="Times New Roman" panose="02020603050405020304" pitchFamily="18" charset="0"/>
              </a:rPr>
              <a:t>İşçi sayısı 100’den az olan işyerlerinde; izin kurulunun görevleri, </a:t>
            </a:r>
            <a:r>
              <a:rPr lang="tr-TR" sz="1800" b="1" dirty="0">
                <a:latin typeface="Garamond" panose="02020404030301010803" pitchFamily="18" charset="0"/>
                <a:cs typeface="Times New Roman" panose="02020603050405020304" pitchFamily="18" charset="0"/>
              </a:rPr>
              <a:t>işveren veya işveren vekili veya bunların görevlendireceği bir kişi</a:t>
            </a:r>
            <a:r>
              <a:rPr lang="tr-TR" sz="1800" dirty="0">
                <a:latin typeface="Garamond" panose="02020404030301010803" pitchFamily="18" charset="0"/>
                <a:cs typeface="Times New Roman" panose="02020603050405020304" pitchFamily="18" charset="0"/>
              </a:rPr>
              <a:t> ile işçilerin kendi aralarında seçecekleri bir temsilci tarafından yerine getirilir.</a:t>
            </a:r>
          </a:p>
          <a:p>
            <a:pPr marL="0" indent="0" algn="just">
              <a:lnSpc>
                <a:spcPct val="114000"/>
              </a:lnSpc>
              <a:spcBef>
                <a:spcPts val="600"/>
              </a:spcBef>
              <a:buNone/>
            </a:pPr>
            <a:r>
              <a:rPr lang="tr-TR" sz="1800" dirty="0">
                <a:latin typeface="Garamond" panose="02020404030301010803" pitchFamily="18" charset="0"/>
                <a:cs typeface="Times New Roman" panose="02020603050405020304" pitchFamily="18" charset="0"/>
              </a:rPr>
              <a:t>İşveren veya işveren vekili </a:t>
            </a:r>
            <a:r>
              <a:rPr lang="tr-TR" sz="1800" b="1" dirty="0">
                <a:latin typeface="Garamond" panose="02020404030301010803" pitchFamily="18" charset="0"/>
                <a:cs typeface="Times New Roman" panose="02020603050405020304" pitchFamily="18" charset="0"/>
              </a:rPr>
              <a:t>Nisan ayı başı ile Ekim ayı sonu </a:t>
            </a:r>
            <a:r>
              <a:rPr lang="tr-TR" sz="1800" dirty="0">
                <a:latin typeface="Garamond" panose="02020404030301010803" pitchFamily="18" charset="0"/>
                <a:cs typeface="Times New Roman" panose="02020603050405020304" pitchFamily="18" charset="0"/>
              </a:rPr>
              <a:t>arasındaki süre içinde, işçilerin tümünü veya bir kısmını kapsayan </a:t>
            </a:r>
            <a:r>
              <a:rPr lang="tr-TR" sz="1800" b="1" dirty="0">
                <a:latin typeface="Garamond" panose="02020404030301010803" pitchFamily="18" charset="0"/>
                <a:cs typeface="Times New Roman" panose="02020603050405020304" pitchFamily="18" charset="0"/>
              </a:rPr>
              <a:t>toplu izin </a:t>
            </a:r>
            <a:r>
              <a:rPr lang="tr-TR" sz="1800" dirty="0">
                <a:latin typeface="Garamond" panose="02020404030301010803" pitchFamily="18" charset="0"/>
                <a:cs typeface="Times New Roman" panose="02020603050405020304" pitchFamily="18" charset="0"/>
              </a:rPr>
              <a:t>uygulamasına gidilebilir. Toplu izin dönemleri, bu dönemlerde </a:t>
            </a:r>
            <a:r>
              <a:rPr lang="tr-TR" sz="1800" b="1" dirty="0">
                <a:latin typeface="Garamond" panose="02020404030301010803" pitchFamily="18" charset="0"/>
                <a:cs typeface="Times New Roman" panose="02020603050405020304" pitchFamily="18" charset="0"/>
              </a:rPr>
              <a:t>henüz yıllık ücretli izin hakkını kazanmayan işçileri de kapsayacak şek</a:t>
            </a:r>
            <a:r>
              <a:rPr lang="tr-TR" sz="1800" dirty="0">
                <a:latin typeface="Garamond" panose="02020404030301010803" pitchFamily="18" charset="0"/>
                <a:cs typeface="Times New Roman" panose="02020603050405020304" pitchFamily="18" charset="0"/>
              </a:rPr>
              <a:t>ilde belirlenebilir. İşyerinin korunması, işyerindeki araç, gereç, donatım veya makinelerin bakımı, hazırlanması, temizlenmesi veya güvenliğinin sağlanması gibi zorunlu durumlar için yeter sayıda işçi toplu izin dışında tutulabilir.</a:t>
            </a:r>
          </a:p>
          <a:p>
            <a:pPr marL="0" indent="0" algn="just">
              <a:lnSpc>
                <a:spcPct val="114000"/>
              </a:lnSpc>
              <a:spcBef>
                <a:spcPts val="600"/>
              </a:spcBef>
              <a:buNone/>
            </a:pPr>
            <a:r>
              <a:rPr lang="tr-TR" sz="1800" dirty="0">
                <a:latin typeface="Garamond" panose="02020404030301010803" pitchFamily="18" charset="0"/>
                <a:cs typeface="Times New Roman" panose="02020603050405020304" pitchFamily="18" charset="0"/>
              </a:rPr>
              <a:t>Bu uygulamaya gidildiğinde, izin kurulu; izin çizelgelerini, toplu izne çıkacak işçiler aynı zamanda izne başlayacak ve izin sürelerine ve yol izni isteklerine göre her işçinin izin süresinin bitimini gösterecek biçimde düzenler ve ilan eder.</a:t>
            </a:r>
          </a:p>
          <a:p>
            <a:pPr marL="0" indent="0">
              <a:lnSpc>
                <a:spcPct val="114000"/>
              </a:lnSpc>
              <a:spcBef>
                <a:spcPts val="600"/>
              </a:spcBef>
              <a:buNone/>
            </a:pPr>
            <a:endParaRPr lang="tr-TR" sz="1800" dirty="0">
              <a:latin typeface="Garamond" panose="02020404030301010803" pitchFamily="18" charset="0"/>
            </a:endParaRPr>
          </a:p>
          <a:p>
            <a:pPr marL="0" indent="0">
              <a:buNone/>
            </a:pPr>
            <a:endParaRPr lang="tr-TR" sz="1800" dirty="0">
              <a:latin typeface="Garamond" panose="02020404030301010803" pitchFamily="18" charset="0"/>
            </a:endParaRPr>
          </a:p>
        </p:txBody>
      </p:sp>
    </p:spTree>
    <p:extLst>
      <p:ext uri="{BB962C8B-B14F-4D97-AF65-F5344CB8AC3E}">
        <p14:creationId xmlns:p14="http://schemas.microsoft.com/office/powerpoint/2010/main" val="1153282478"/>
      </p:ext>
    </p:extLst>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10055" y="491613"/>
            <a:ext cx="7833946" cy="737420"/>
          </a:xfrm>
        </p:spPr>
        <p:txBody>
          <a:bodyPr>
            <a:noAutofit/>
          </a:bodyPr>
          <a:lstStyle/>
          <a:p>
            <a:r>
              <a:rPr lang="tr-TR" sz="3300" b="1" dirty="0">
                <a:solidFill>
                  <a:prstClr val="white"/>
                </a:solidFill>
                <a:latin typeface="Garamond" panose="02020404030301010803" pitchFamily="18" charset="0"/>
                <a:cs typeface="Times New Roman" panose="02020603050405020304" pitchFamily="18" charset="0"/>
              </a:rPr>
              <a:t>Kısmi Süreli Çalışanların İzin Hakkı</a:t>
            </a:r>
            <a:endParaRPr lang="tr-TR" sz="2800"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171</a:t>
            </a:fld>
            <a:endParaRPr lang="tr-TR" dirty="0">
              <a:solidFill>
                <a:schemeClr val="bg1"/>
              </a:solidFill>
            </a:endParaRPr>
          </a:p>
        </p:txBody>
      </p:sp>
      <p:sp>
        <p:nvSpPr>
          <p:cNvPr id="3" name="İçerik Yer Tutucusu 2"/>
          <p:cNvSpPr>
            <a:spLocks noGrp="1"/>
          </p:cNvSpPr>
          <p:nvPr>
            <p:ph idx="1"/>
          </p:nvPr>
        </p:nvSpPr>
        <p:spPr>
          <a:xfrm>
            <a:off x="324465" y="1337187"/>
            <a:ext cx="8504903" cy="5019166"/>
          </a:xfrm>
        </p:spPr>
        <p:txBody>
          <a:bodyPr>
            <a:noAutofit/>
          </a:bodyPr>
          <a:lstStyle/>
          <a:p>
            <a:pPr marL="0" lvl="0" indent="0" algn="just" defTabSz="685800">
              <a:lnSpc>
                <a:spcPct val="114000"/>
              </a:lnSpc>
              <a:spcBef>
                <a:spcPts val="600"/>
              </a:spcBef>
              <a:buNone/>
            </a:pPr>
            <a:r>
              <a:rPr lang="tr-TR" sz="2600" dirty="0">
                <a:solidFill>
                  <a:prstClr val="black"/>
                </a:solidFill>
                <a:latin typeface="Garamond" panose="02020404030301010803" pitchFamily="18" charset="0"/>
                <a:cs typeface="Times New Roman" panose="02020603050405020304" pitchFamily="18" charset="0"/>
              </a:rPr>
              <a:t>Kısmi süreli iş sözleşmesi ile çalışanlar yıllık ücretli izin hakkından </a:t>
            </a:r>
            <a:r>
              <a:rPr lang="tr-TR" sz="2600" b="1" dirty="0">
                <a:solidFill>
                  <a:prstClr val="black"/>
                </a:solidFill>
                <a:latin typeface="Garamond" panose="02020404030301010803" pitchFamily="18" charset="0"/>
                <a:cs typeface="Times New Roman" panose="02020603050405020304" pitchFamily="18" charset="0"/>
              </a:rPr>
              <a:t>tam süreli çalışanlar gibi </a:t>
            </a:r>
            <a:r>
              <a:rPr lang="tr-TR" sz="2600" dirty="0">
                <a:solidFill>
                  <a:prstClr val="black"/>
                </a:solidFill>
                <a:latin typeface="Garamond" panose="02020404030301010803" pitchFamily="18" charset="0"/>
                <a:cs typeface="Times New Roman" panose="02020603050405020304" pitchFamily="18" charset="0"/>
              </a:rPr>
              <a:t>yararlanır ve farklı işleme tabi tutulamaz.</a:t>
            </a:r>
          </a:p>
          <a:p>
            <a:pPr marL="0" lvl="0" indent="0" algn="just" defTabSz="685800">
              <a:lnSpc>
                <a:spcPct val="114000"/>
              </a:lnSpc>
              <a:spcBef>
                <a:spcPts val="600"/>
              </a:spcBef>
              <a:buNone/>
            </a:pPr>
            <a:r>
              <a:rPr lang="tr-TR" sz="2600" dirty="0">
                <a:solidFill>
                  <a:prstClr val="black"/>
                </a:solidFill>
                <a:latin typeface="Garamond" panose="02020404030301010803" pitchFamily="18" charset="0"/>
                <a:cs typeface="Times New Roman" panose="02020603050405020304" pitchFamily="18" charset="0"/>
              </a:rPr>
              <a:t>Kısmi süreli iş sözleşmesi ile çalışanlar iş sözleşmeleri devam ettiği sürece </a:t>
            </a:r>
            <a:r>
              <a:rPr lang="tr-TR" sz="2600" b="1" dirty="0">
                <a:solidFill>
                  <a:prstClr val="black"/>
                </a:solidFill>
                <a:latin typeface="Garamond" panose="02020404030301010803" pitchFamily="18" charset="0"/>
                <a:cs typeface="Times New Roman" panose="02020603050405020304" pitchFamily="18" charset="0"/>
              </a:rPr>
              <a:t>her yıl için hak ettikleri izinleri, bir sonraki yıl izin süresi içine isabet eden kısmi süreli iş günlerinde </a:t>
            </a:r>
            <a:r>
              <a:rPr lang="tr-TR" sz="2600" dirty="0">
                <a:solidFill>
                  <a:prstClr val="black"/>
                </a:solidFill>
                <a:latin typeface="Garamond" panose="02020404030301010803" pitchFamily="18" charset="0"/>
                <a:cs typeface="Times New Roman" panose="02020603050405020304" pitchFamily="18" charset="0"/>
              </a:rPr>
              <a:t>çalışmayarak kullanır.</a:t>
            </a:r>
          </a:p>
          <a:p>
            <a:pPr marL="0" lvl="0" indent="0" algn="just" defTabSz="685800">
              <a:lnSpc>
                <a:spcPct val="114000"/>
              </a:lnSpc>
              <a:spcBef>
                <a:spcPts val="600"/>
              </a:spcBef>
              <a:buNone/>
            </a:pPr>
            <a:r>
              <a:rPr lang="tr-TR" sz="2600" dirty="0">
                <a:solidFill>
                  <a:prstClr val="black"/>
                </a:solidFill>
                <a:latin typeface="Garamond" panose="02020404030301010803" pitchFamily="18" charset="0"/>
                <a:cs typeface="Times New Roman" panose="02020603050405020304" pitchFamily="18" charset="0"/>
              </a:rPr>
              <a:t>İzine hak kazanan kısmi süreli çalışan işçilerle tam süreli çalışan işçiler arasında </a:t>
            </a:r>
            <a:r>
              <a:rPr lang="tr-TR" sz="2600" b="1" dirty="0">
                <a:solidFill>
                  <a:prstClr val="black"/>
                </a:solidFill>
                <a:latin typeface="Garamond" panose="02020404030301010803" pitchFamily="18" charset="0"/>
                <a:cs typeface="Times New Roman" panose="02020603050405020304" pitchFamily="18" charset="0"/>
              </a:rPr>
              <a:t>yıllık izin süreleri ve izin ücretleri konularında bir ayrım</a:t>
            </a:r>
            <a:r>
              <a:rPr lang="tr-TR" sz="2600" dirty="0">
                <a:solidFill>
                  <a:prstClr val="black"/>
                </a:solidFill>
                <a:latin typeface="Garamond" panose="02020404030301010803" pitchFamily="18" charset="0"/>
                <a:cs typeface="Times New Roman" panose="02020603050405020304" pitchFamily="18" charset="0"/>
              </a:rPr>
              <a:t> yapılamaz.</a:t>
            </a:r>
          </a:p>
          <a:p>
            <a:pPr marL="0" indent="0">
              <a:buNone/>
            </a:pPr>
            <a:endParaRPr lang="tr-TR" sz="2600" dirty="0">
              <a:latin typeface="Garamond" panose="02020404030301010803" pitchFamily="18" charset="0"/>
            </a:endParaRPr>
          </a:p>
        </p:txBody>
      </p:sp>
    </p:spTree>
    <p:extLst>
      <p:ext uri="{BB962C8B-B14F-4D97-AF65-F5344CB8AC3E}">
        <p14:creationId xmlns:p14="http://schemas.microsoft.com/office/powerpoint/2010/main" val="1748972460"/>
      </p:ext>
    </p:extLst>
  </p:cSld>
  <p:clrMapOvr>
    <a:masterClrMapping/>
  </p:clrMapOvr>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10055" y="491613"/>
            <a:ext cx="7833946" cy="737420"/>
          </a:xfrm>
        </p:spPr>
        <p:txBody>
          <a:bodyPr>
            <a:noAutofit/>
          </a:bodyPr>
          <a:lstStyle/>
          <a:p>
            <a:r>
              <a:rPr lang="tr-TR" sz="2900" b="1" dirty="0">
                <a:solidFill>
                  <a:prstClr val="white"/>
                </a:solidFill>
                <a:latin typeface="Garamond" panose="02020404030301010803" pitchFamily="18" charset="0"/>
                <a:ea typeface="Batang" pitchFamily="18" charset="-127"/>
                <a:cs typeface="Times New Roman" panose="02020603050405020304" pitchFamily="18" charset="0"/>
              </a:rPr>
              <a:t>Yıllık Ücretli İzne Hak Kazanmada Çalışılmış Gibi Sayılan Haller</a:t>
            </a:r>
            <a:endParaRPr lang="tr-TR" sz="2800"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172</a:t>
            </a:fld>
            <a:endParaRPr lang="tr-TR" dirty="0">
              <a:solidFill>
                <a:schemeClr val="bg1"/>
              </a:solidFill>
            </a:endParaRPr>
          </a:p>
        </p:txBody>
      </p:sp>
      <p:sp>
        <p:nvSpPr>
          <p:cNvPr id="3" name="İçerik Yer Tutucusu 2"/>
          <p:cNvSpPr>
            <a:spLocks noGrp="1"/>
          </p:cNvSpPr>
          <p:nvPr>
            <p:ph idx="1"/>
          </p:nvPr>
        </p:nvSpPr>
        <p:spPr>
          <a:xfrm>
            <a:off x="324465" y="1106484"/>
            <a:ext cx="8504903" cy="5614994"/>
          </a:xfrm>
        </p:spPr>
        <p:txBody>
          <a:bodyPr>
            <a:noAutofit/>
          </a:bodyPr>
          <a:lstStyle/>
          <a:p>
            <a:pPr marL="0" lvl="0" indent="-171450" algn="just" defTabSz="685800">
              <a:lnSpc>
                <a:spcPct val="114000"/>
              </a:lnSpc>
              <a:spcBef>
                <a:spcPts val="600"/>
              </a:spcBef>
              <a:buFont typeface="Wingdings" panose="05000000000000000000" pitchFamily="2" charset="2"/>
              <a:buChar char="Ø"/>
            </a:pPr>
            <a:r>
              <a:rPr lang="tr-TR" altLang="tr-TR" sz="1800" dirty="0">
                <a:solidFill>
                  <a:prstClr val="black"/>
                </a:solidFill>
                <a:latin typeface="Garamond" panose="02020404030301010803" pitchFamily="18" charset="0"/>
                <a:ea typeface="Batang" pitchFamily="18" charset="-127"/>
                <a:cs typeface="Times New Roman" panose="02020603050405020304" pitchFamily="18" charset="0"/>
              </a:rPr>
              <a:t>İşçinin uğradığı kaza veya tutulduğu hastalıktan ötürü işine gidemediği günler (Ancak, 25 inci maddenin (I) numaralı bendinin (b) alt bendinde öngörülen süreden fazlası sayılmaz) </a:t>
            </a:r>
            <a:r>
              <a:rPr lang="tr-TR" altLang="tr-TR" sz="1800" dirty="0" smtClean="0">
                <a:solidFill>
                  <a:prstClr val="black"/>
                </a:solidFill>
                <a:latin typeface="Garamond" panose="02020404030301010803" pitchFamily="18" charset="0"/>
                <a:ea typeface="Batang" pitchFamily="18" charset="-127"/>
                <a:cs typeface="Times New Roman" panose="02020603050405020304" pitchFamily="18" charset="0"/>
              </a:rPr>
              <a:t>(…</a:t>
            </a:r>
            <a:r>
              <a:rPr lang="tr-TR" altLang="tr-TR" sz="1800" b="1" dirty="0" smtClean="0">
                <a:solidFill>
                  <a:prstClr val="black"/>
                </a:solidFill>
                <a:latin typeface="Garamond" panose="02020404030301010803" pitchFamily="18" charset="0"/>
                <a:ea typeface="Batang" pitchFamily="18" charset="-127"/>
                <a:cs typeface="Times New Roman" panose="02020603050405020304" pitchFamily="18" charset="0"/>
              </a:rPr>
              <a:t>(a)</a:t>
            </a:r>
            <a:r>
              <a:rPr lang="tr-TR" altLang="tr-TR" sz="1800" dirty="0" smtClean="0">
                <a:solidFill>
                  <a:prstClr val="black"/>
                </a:solidFill>
                <a:latin typeface="Garamond" panose="02020404030301010803" pitchFamily="18" charset="0"/>
                <a:ea typeface="Batang" pitchFamily="18" charset="-127"/>
                <a:cs typeface="Times New Roman" panose="02020603050405020304" pitchFamily="18" charset="0"/>
              </a:rPr>
              <a:t> </a:t>
            </a:r>
            <a:r>
              <a:rPr lang="tr-TR" sz="1800" b="1" i="1" dirty="0" smtClean="0">
                <a:latin typeface="Garamond" panose="02020404030301010803" pitchFamily="18" charset="0"/>
              </a:rPr>
              <a:t>alt </a:t>
            </a:r>
            <a:r>
              <a:rPr lang="tr-TR" sz="1800" b="1" i="1" dirty="0">
                <a:latin typeface="Garamond" panose="02020404030301010803" pitchFamily="18" charset="0"/>
              </a:rPr>
              <a:t>bendinde sayılan sebepler dışında işçinin hastalık, kaza, doğum ve gebelik gibi hallerde işveren için iş sözleşmesini bildirimsiz fesih hakkı; belirtilen hallerin işçinin işyerindeki çalışma süresine göre 17 </a:t>
            </a:r>
            <a:r>
              <a:rPr lang="tr-TR" sz="1800" b="1" i="1" dirty="0" err="1">
                <a:latin typeface="Garamond" panose="02020404030301010803" pitchFamily="18" charset="0"/>
              </a:rPr>
              <a:t>nci</a:t>
            </a:r>
            <a:r>
              <a:rPr lang="tr-TR" sz="1800" b="1" i="1" dirty="0">
                <a:latin typeface="Garamond" panose="02020404030301010803" pitchFamily="18" charset="0"/>
              </a:rPr>
              <a:t> maddedeki bildirim sürelerini altı hafta aşmasından sonra doğar</a:t>
            </a:r>
            <a:r>
              <a:rPr lang="tr-TR" sz="1800" b="1" i="1" dirty="0" smtClean="0">
                <a:latin typeface="Garamond" panose="02020404030301010803" pitchFamily="18" charset="0"/>
              </a:rPr>
              <a:t>.)</a:t>
            </a:r>
            <a:endParaRPr lang="tr-TR" altLang="tr-TR" sz="1800" i="1" dirty="0">
              <a:solidFill>
                <a:prstClr val="black"/>
              </a:solidFill>
              <a:latin typeface="Garamond" panose="02020404030301010803" pitchFamily="18" charset="0"/>
              <a:ea typeface="Batang" pitchFamily="18" charset="-127"/>
              <a:cs typeface="Times New Roman" panose="02020603050405020304" pitchFamily="18" charset="0"/>
            </a:endParaRPr>
          </a:p>
          <a:p>
            <a:pPr marL="0" lvl="0" indent="-171450" algn="just" defTabSz="685800">
              <a:lnSpc>
                <a:spcPct val="114000"/>
              </a:lnSpc>
              <a:spcBef>
                <a:spcPts val="600"/>
              </a:spcBef>
              <a:buFont typeface="Wingdings" panose="05000000000000000000" pitchFamily="2" charset="2"/>
              <a:buChar char="Ø"/>
            </a:pPr>
            <a:r>
              <a:rPr lang="tr-TR" altLang="tr-TR" sz="1800" dirty="0">
                <a:solidFill>
                  <a:prstClr val="black"/>
                </a:solidFill>
                <a:latin typeface="Garamond" panose="02020404030301010803" pitchFamily="18" charset="0"/>
                <a:ea typeface="Batang" pitchFamily="18" charset="-127"/>
                <a:cs typeface="Times New Roman" panose="02020603050405020304" pitchFamily="18" charset="0"/>
              </a:rPr>
              <a:t>Kadın işçilerin 74 üncü madde gereğince </a:t>
            </a:r>
            <a:r>
              <a:rPr lang="tr-TR" altLang="tr-TR" sz="1800" b="1" dirty="0">
                <a:solidFill>
                  <a:prstClr val="black"/>
                </a:solidFill>
                <a:latin typeface="Garamond" panose="02020404030301010803" pitchFamily="18" charset="0"/>
                <a:ea typeface="Batang" pitchFamily="18" charset="-127"/>
                <a:cs typeface="Times New Roman" panose="02020603050405020304" pitchFamily="18" charset="0"/>
              </a:rPr>
              <a:t>doğumdan önce ve sonra çalıştırılmadıkları </a:t>
            </a:r>
            <a:r>
              <a:rPr lang="tr-TR" altLang="tr-TR" sz="1800" dirty="0">
                <a:solidFill>
                  <a:prstClr val="black"/>
                </a:solidFill>
                <a:latin typeface="Garamond" panose="02020404030301010803" pitchFamily="18" charset="0"/>
                <a:ea typeface="Batang" pitchFamily="18" charset="-127"/>
                <a:cs typeface="Times New Roman" panose="02020603050405020304" pitchFamily="18" charset="0"/>
              </a:rPr>
              <a:t>günler</a:t>
            </a:r>
          </a:p>
          <a:p>
            <a:pPr marL="0" lvl="0" indent="-171450" algn="just" defTabSz="685800">
              <a:lnSpc>
                <a:spcPct val="114000"/>
              </a:lnSpc>
              <a:spcBef>
                <a:spcPts val="600"/>
              </a:spcBef>
              <a:buFont typeface="Wingdings" panose="05000000000000000000" pitchFamily="2" charset="2"/>
              <a:buChar char="Ø"/>
            </a:pPr>
            <a:r>
              <a:rPr lang="tr-TR" altLang="tr-TR" sz="1800" dirty="0">
                <a:solidFill>
                  <a:prstClr val="black"/>
                </a:solidFill>
                <a:latin typeface="Garamond" panose="02020404030301010803" pitchFamily="18" charset="0"/>
                <a:ea typeface="Batang" pitchFamily="18" charset="-127"/>
                <a:cs typeface="Times New Roman" panose="02020603050405020304" pitchFamily="18" charset="0"/>
              </a:rPr>
              <a:t>İşçinin muvazzaf askerlik hizmeti dışında manevra veya herhangi bir kanundan dolayı ödevlendirilmesi sırasında işine gidemediği günler (Bu sürenin yılda 90 günden fazlası sayılmaz.)</a:t>
            </a:r>
          </a:p>
          <a:p>
            <a:pPr marL="0" lvl="0" indent="-171450" algn="just" defTabSz="685800">
              <a:lnSpc>
                <a:spcPct val="114000"/>
              </a:lnSpc>
              <a:spcBef>
                <a:spcPts val="600"/>
              </a:spcBef>
              <a:buFont typeface="Wingdings" panose="05000000000000000000" pitchFamily="2" charset="2"/>
              <a:buChar char="Ø"/>
            </a:pPr>
            <a:r>
              <a:rPr lang="tr-TR" altLang="tr-TR" sz="1800" dirty="0">
                <a:solidFill>
                  <a:prstClr val="black"/>
                </a:solidFill>
                <a:latin typeface="Garamond" panose="02020404030301010803" pitchFamily="18" charset="0"/>
                <a:ea typeface="Batang" pitchFamily="18" charset="-127"/>
                <a:cs typeface="Times New Roman" panose="02020603050405020304" pitchFamily="18" charset="0"/>
              </a:rPr>
              <a:t>Çalışmakta olduğu işyerinde zorlayıcı sebepler yüzünden işin </a:t>
            </a:r>
            <a:r>
              <a:rPr lang="tr-TR" altLang="tr-TR" sz="1800" b="1" dirty="0">
                <a:solidFill>
                  <a:prstClr val="black"/>
                </a:solidFill>
                <a:latin typeface="Garamond" panose="02020404030301010803" pitchFamily="18" charset="0"/>
                <a:ea typeface="Batang" pitchFamily="18" charset="-127"/>
                <a:cs typeface="Times New Roman" panose="02020603050405020304" pitchFamily="18" charset="0"/>
              </a:rPr>
              <a:t>aralıksız bir haftadan çok tatil edilmesi sonucu olarak işçinin çalışmadan geçirdiği zamanın </a:t>
            </a:r>
            <a:r>
              <a:rPr lang="tr-TR" altLang="tr-TR" sz="1800" dirty="0" err="1">
                <a:solidFill>
                  <a:prstClr val="black"/>
                </a:solidFill>
                <a:latin typeface="Garamond" panose="02020404030301010803" pitchFamily="18" charset="0"/>
                <a:ea typeface="Batang" pitchFamily="18" charset="-127"/>
                <a:cs typeface="Times New Roman" panose="02020603050405020304" pitchFamily="18" charset="0"/>
              </a:rPr>
              <a:t>onbeş</a:t>
            </a:r>
            <a:r>
              <a:rPr lang="tr-TR" altLang="tr-TR" sz="1800" dirty="0">
                <a:solidFill>
                  <a:prstClr val="black"/>
                </a:solidFill>
                <a:latin typeface="Garamond" panose="02020404030301010803" pitchFamily="18" charset="0"/>
                <a:ea typeface="Batang" pitchFamily="18" charset="-127"/>
                <a:cs typeface="Times New Roman" panose="02020603050405020304" pitchFamily="18" charset="0"/>
              </a:rPr>
              <a:t> günü (işçinin yeniden işe başlaması şartıyla)</a:t>
            </a:r>
          </a:p>
          <a:p>
            <a:pPr marL="0" lvl="0" indent="-171450" algn="just" defTabSz="685800">
              <a:lnSpc>
                <a:spcPct val="114000"/>
              </a:lnSpc>
              <a:spcBef>
                <a:spcPts val="600"/>
              </a:spcBef>
              <a:buFont typeface="Wingdings" panose="05000000000000000000" pitchFamily="2" charset="2"/>
              <a:buChar char="Ø"/>
            </a:pPr>
            <a:r>
              <a:rPr lang="tr-TR" altLang="tr-TR" sz="1800" dirty="0">
                <a:solidFill>
                  <a:prstClr val="black"/>
                </a:solidFill>
                <a:latin typeface="Garamond" panose="02020404030301010803" pitchFamily="18" charset="0"/>
                <a:ea typeface="Batang" pitchFamily="18" charset="-127"/>
                <a:cs typeface="Times New Roman" panose="02020603050405020304" pitchFamily="18" charset="0"/>
              </a:rPr>
              <a:t>66 </a:t>
            </a:r>
            <a:r>
              <a:rPr lang="tr-TR" altLang="tr-TR" sz="1800" dirty="0" err="1">
                <a:solidFill>
                  <a:prstClr val="black"/>
                </a:solidFill>
                <a:latin typeface="Garamond" panose="02020404030301010803" pitchFamily="18" charset="0"/>
                <a:ea typeface="Batang" pitchFamily="18" charset="-127"/>
                <a:cs typeface="Times New Roman" panose="02020603050405020304" pitchFamily="18" charset="0"/>
              </a:rPr>
              <a:t>ncı</a:t>
            </a:r>
            <a:r>
              <a:rPr lang="tr-TR" altLang="tr-TR" sz="1800" dirty="0">
                <a:solidFill>
                  <a:prstClr val="black"/>
                </a:solidFill>
                <a:latin typeface="Garamond" panose="02020404030301010803" pitchFamily="18" charset="0"/>
                <a:ea typeface="Batang" pitchFamily="18" charset="-127"/>
                <a:cs typeface="Times New Roman" panose="02020603050405020304" pitchFamily="18" charset="0"/>
              </a:rPr>
              <a:t> maddede sözü geçen zamanlar</a:t>
            </a:r>
          </a:p>
          <a:p>
            <a:pPr marL="0" lvl="0" indent="-171450" algn="just" defTabSz="685800">
              <a:lnSpc>
                <a:spcPct val="114000"/>
              </a:lnSpc>
              <a:spcBef>
                <a:spcPts val="600"/>
              </a:spcBef>
              <a:buFont typeface="Wingdings" panose="05000000000000000000" pitchFamily="2" charset="2"/>
              <a:buChar char="Ø"/>
            </a:pPr>
            <a:r>
              <a:rPr lang="tr-TR" altLang="tr-TR" sz="2000" dirty="0">
                <a:solidFill>
                  <a:prstClr val="black"/>
                </a:solidFill>
                <a:latin typeface="Garamond" panose="02020404030301010803" pitchFamily="18" charset="0"/>
                <a:ea typeface="Batang" pitchFamily="18" charset="-127"/>
                <a:cs typeface="Times New Roman" panose="02020603050405020304" pitchFamily="18" charset="0"/>
              </a:rPr>
              <a:t>Hafta tatili, ulusal bayram, genel tatil günleri</a:t>
            </a:r>
          </a:p>
          <a:p>
            <a:pPr marL="0" lvl="0" indent="0" algn="just" defTabSz="685800">
              <a:lnSpc>
                <a:spcPct val="114000"/>
              </a:lnSpc>
              <a:spcBef>
                <a:spcPts val="600"/>
              </a:spcBef>
              <a:buNone/>
            </a:pPr>
            <a:endParaRPr lang="tr-TR" altLang="tr-TR" sz="2000" dirty="0">
              <a:solidFill>
                <a:prstClr val="black"/>
              </a:solidFill>
              <a:latin typeface="Garamond" panose="02020404030301010803" pitchFamily="18" charset="0"/>
              <a:ea typeface="Batang" pitchFamily="18" charset="-127"/>
              <a:cs typeface="Times New Roman" panose="02020603050405020304" pitchFamily="18" charset="0"/>
            </a:endParaRPr>
          </a:p>
          <a:p>
            <a:pPr marL="0" lvl="0" indent="0" defTabSz="685800">
              <a:lnSpc>
                <a:spcPct val="114000"/>
              </a:lnSpc>
              <a:spcBef>
                <a:spcPts val="600"/>
              </a:spcBef>
              <a:buNone/>
            </a:pPr>
            <a:endParaRPr lang="tr-TR" sz="2000" dirty="0">
              <a:solidFill>
                <a:prstClr val="black"/>
              </a:solidFill>
            </a:endParaRPr>
          </a:p>
          <a:p>
            <a:pPr marL="0" indent="0">
              <a:buNone/>
            </a:pPr>
            <a:endParaRPr lang="tr-TR" sz="1800" dirty="0">
              <a:latin typeface="Garamond" panose="02020404030301010803" pitchFamily="18" charset="0"/>
            </a:endParaRPr>
          </a:p>
        </p:txBody>
      </p:sp>
    </p:spTree>
    <p:extLst>
      <p:ext uri="{BB962C8B-B14F-4D97-AF65-F5344CB8AC3E}">
        <p14:creationId xmlns:p14="http://schemas.microsoft.com/office/powerpoint/2010/main" val="888148145"/>
      </p:ext>
    </p:extLst>
  </p:cSld>
  <p:clrMapOvr>
    <a:masterClrMapping/>
  </p:clrMapOvr>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10055" y="491613"/>
            <a:ext cx="7833946" cy="737420"/>
          </a:xfrm>
        </p:spPr>
        <p:txBody>
          <a:bodyPr>
            <a:noAutofit/>
          </a:bodyPr>
          <a:lstStyle/>
          <a:p>
            <a:r>
              <a:rPr lang="tr-TR" sz="2900" b="1" dirty="0">
                <a:solidFill>
                  <a:prstClr val="white"/>
                </a:solidFill>
                <a:latin typeface="Garamond" panose="02020404030301010803" pitchFamily="18" charset="0"/>
                <a:ea typeface="Batang" pitchFamily="18" charset="-127"/>
                <a:cs typeface="Times New Roman" panose="02020603050405020304" pitchFamily="18" charset="0"/>
              </a:rPr>
              <a:t>Yıllık Ücretli İzne Hak Kazanmada Çalışılmış Gibi Sayılan Haller</a:t>
            </a:r>
            <a:endParaRPr lang="tr-TR" sz="2800"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173</a:t>
            </a:fld>
            <a:endParaRPr lang="tr-TR">
              <a:solidFill>
                <a:schemeClr val="bg1"/>
              </a:solidFill>
            </a:endParaRPr>
          </a:p>
        </p:txBody>
      </p:sp>
      <p:sp>
        <p:nvSpPr>
          <p:cNvPr id="3" name="İçerik Yer Tutucusu 2"/>
          <p:cNvSpPr>
            <a:spLocks noGrp="1"/>
          </p:cNvSpPr>
          <p:nvPr>
            <p:ph idx="1"/>
          </p:nvPr>
        </p:nvSpPr>
        <p:spPr>
          <a:xfrm>
            <a:off x="324465" y="1337187"/>
            <a:ext cx="8504903" cy="5019166"/>
          </a:xfrm>
        </p:spPr>
        <p:txBody>
          <a:bodyPr>
            <a:noAutofit/>
          </a:bodyPr>
          <a:lstStyle/>
          <a:p>
            <a:pPr marL="0" lvl="0" indent="-171450" algn="just" defTabSz="685800">
              <a:lnSpc>
                <a:spcPct val="114000"/>
              </a:lnSpc>
              <a:spcBef>
                <a:spcPts val="600"/>
              </a:spcBef>
              <a:buFont typeface="Wingdings" panose="05000000000000000000" pitchFamily="2" charset="2"/>
              <a:buChar char="Ø"/>
            </a:pPr>
            <a:r>
              <a:rPr lang="tr-TR" altLang="tr-TR" sz="2050" dirty="0">
                <a:solidFill>
                  <a:prstClr val="black"/>
                </a:solidFill>
                <a:latin typeface="Garamond" panose="02020404030301010803" pitchFamily="18" charset="0"/>
                <a:ea typeface="Batang" pitchFamily="18" charset="-127"/>
                <a:cs typeface="Times New Roman" panose="02020603050405020304" pitchFamily="18" charset="0"/>
              </a:rPr>
              <a:t>3153 sayılı Kanuna dayanılarak çıkarılan tüzüğe göre röntgen muayenehanelerinde çalışanlara pazardan başka verilmesi gereken yarım günlük izinler.	</a:t>
            </a:r>
          </a:p>
          <a:p>
            <a:pPr marL="0" lvl="0" indent="-171450" algn="just" defTabSz="685800">
              <a:lnSpc>
                <a:spcPct val="114000"/>
              </a:lnSpc>
              <a:spcBef>
                <a:spcPts val="600"/>
              </a:spcBef>
              <a:buFont typeface="Wingdings" panose="05000000000000000000" pitchFamily="2" charset="2"/>
              <a:buChar char="Ø"/>
            </a:pPr>
            <a:r>
              <a:rPr lang="tr-TR" altLang="tr-TR" sz="2050" dirty="0">
                <a:solidFill>
                  <a:prstClr val="black"/>
                </a:solidFill>
                <a:latin typeface="Garamond" panose="02020404030301010803" pitchFamily="18" charset="0"/>
                <a:ea typeface="Batang" pitchFamily="18" charset="-127"/>
                <a:cs typeface="Times New Roman" panose="02020603050405020304" pitchFamily="18" charset="0"/>
              </a:rPr>
              <a:t>İşçilerin arabuluculuk toplantılarına katılmaları, hakem kurullarında bulunmaları, bu kurullarda işçi temsilciliği görevlerini yapmaları, çalışma hayatı ile ilgili mevzuata göre kurulan meclis, kurul, komisyon ve toplantılara yahut işçilik konuları ile ilgili uluslararası kuruluşların konferans, kongre veya kurullarına işçi veya sendika temsilcisi olarak katılması sebebiyle işlerine devam edemedikleri günler</a:t>
            </a:r>
          </a:p>
          <a:p>
            <a:pPr marL="0" lvl="0" indent="-171450" algn="just" defTabSz="685800">
              <a:lnSpc>
                <a:spcPct val="114000"/>
              </a:lnSpc>
              <a:spcBef>
                <a:spcPts val="600"/>
              </a:spcBef>
              <a:buFont typeface="Wingdings" panose="05000000000000000000" pitchFamily="2" charset="2"/>
              <a:buChar char="Ø"/>
            </a:pPr>
            <a:r>
              <a:rPr lang="tr-TR" altLang="tr-TR" sz="2050" dirty="0">
                <a:solidFill>
                  <a:prstClr val="black"/>
                </a:solidFill>
                <a:latin typeface="Garamond" panose="02020404030301010803" pitchFamily="18" charset="0"/>
                <a:ea typeface="Batang" pitchFamily="18" charset="-127"/>
                <a:cs typeface="Times New Roman" panose="02020603050405020304" pitchFamily="18" charset="0"/>
              </a:rPr>
              <a:t>Ek 2 </a:t>
            </a:r>
            <a:r>
              <a:rPr lang="tr-TR" altLang="tr-TR" sz="2050" dirty="0" err="1">
                <a:solidFill>
                  <a:prstClr val="black"/>
                </a:solidFill>
                <a:latin typeface="Garamond" panose="02020404030301010803" pitchFamily="18" charset="0"/>
                <a:ea typeface="Batang" pitchFamily="18" charset="-127"/>
                <a:cs typeface="Times New Roman" panose="02020603050405020304" pitchFamily="18" charset="0"/>
              </a:rPr>
              <a:t>nci</a:t>
            </a:r>
            <a:r>
              <a:rPr lang="tr-TR" altLang="tr-TR" sz="2050" dirty="0">
                <a:solidFill>
                  <a:prstClr val="black"/>
                </a:solidFill>
                <a:latin typeface="Garamond" panose="02020404030301010803" pitchFamily="18" charset="0"/>
                <a:ea typeface="Batang" pitchFamily="18" charset="-127"/>
                <a:cs typeface="Times New Roman" panose="02020603050405020304" pitchFamily="18" charset="0"/>
              </a:rPr>
              <a:t> maddede sayılan izin </a:t>
            </a:r>
            <a:r>
              <a:rPr lang="tr-TR" altLang="tr-TR" sz="2050" dirty="0" smtClean="0">
                <a:solidFill>
                  <a:prstClr val="black"/>
                </a:solidFill>
                <a:latin typeface="Garamond" panose="02020404030301010803" pitchFamily="18" charset="0"/>
                <a:ea typeface="Batang" pitchFamily="18" charset="-127"/>
                <a:cs typeface="Times New Roman" panose="02020603050405020304" pitchFamily="18" charset="0"/>
              </a:rPr>
              <a:t>süreleri </a:t>
            </a:r>
            <a:r>
              <a:rPr lang="tr-TR" altLang="tr-TR" sz="2050" b="1" dirty="0" smtClean="0">
                <a:solidFill>
                  <a:prstClr val="black"/>
                </a:solidFill>
                <a:latin typeface="Garamond" panose="02020404030301010803" pitchFamily="18" charset="0"/>
                <a:ea typeface="Batang" pitchFamily="18" charset="-127"/>
                <a:cs typeface="Times New Roman" panose="02020603050405020304" pitchFamily="18" charset="0"/>
              </a:rPr>
              <a:t>(Mazeret izinleri)</a:t>
            </a:r>
            <a:endParaRPr lang="tr-TR" altLang="tr-TR" sz="2050" b="1" dirty="0">
              <a:solidFill>
                <a:prstClr val="black"/>
              </a:solidFill>
              <a:latin typeface="Garamond" panose="02020404030301010803" pitchFamily="18" charset="0"/>
              <a:ea typeface="Batang" pitchFamily="18" charset="-127"/>
              <a:cs typeface="Times New Roman" panose="02020603050405020304" pitchFamily="18" charset="0"/>
            </a:endParaRPr>
          </a:p>
          <a:p>
            <a:pPr marL="0" lvl="0" indent="-171450" algn="just" defTabSz="685800">
              <a:lnSpc>
                <a:spcPct val="114000"/>
              </a:lnSpc>
              <a:spcBef>
                <a:spcPts val="600"/>
              </a:spcBef>
              <a:buFont typeface="Wingdings" panose="05000000000000000000" pitchFamily="2" charset="2"/>
              <a:buChar char="Ø"/>
            </a:pPr>
            <a:r>
              <a:rPr lang="tr-TR" altLang="tr-TR" sz="2050" dirty="0">
                <a:solidFill>
                  <a:prstClr val="black"/>
                </a:solidFill>
                <a:latin typeface="Garamond" panose="02020404030301010803" pitchFamily="18" charset="0"/>
                <a:ea typeface="Batang" pitchFamily="18" charset="-127"/>
                <a:cs typeface="Times New Roman" panose="02020603050405020304" pitchFamily="18" charset="0"/>
              </a:rPr>
              <a:t>İşveren tarafından verilen diğer izinler ile 65 inci maddedeki </a:t>
            </a:r>
            <a:r>
              <a:rPr lang="tr-TR" altLang="tr-TR" sz="2050" b="1" dirty="0">
                <a:solidFill>
                  <a:prstClr val="black"/>
                </a:solidFill>
                <a:latin typeface="Garamond" panose="02020404030301010803" pitchFamily="18" charset="0"/>
                <a:ea typeface="Batang" pitchFamily="18" charset="-127"/>
                <a:cs typeface="Times New Roman" panose="02020603050405020304" pitchFamily="18" charset="0"/>
              </a:rPr>
              <a:t>kısa çalışma süreleri</a:t>
            </a:r>
          </a:p>
          <a:p>
            <a:pPr marL="0" lvl="0" indent="-171450" algn="just" defTabSz="685800">
              <a:lnSpc>
                <a:spcPct val="114000"/>
              </a:lnSpc>
              <a:spcBef>
                <a:spcPts val="600"/>
              </a:spcBef>
              <a:buFont typeface="Wingdings" panose="05000000000000000000" pitchFamily="2" charset="2"/>
              <a:buChar char="Ø"/>
            </a:pPr>
            <a:r>
              <a:rPr lang="tr-TR" altLang="tr-TR" sz="2050" dirty="0">
                <a:solidFill>
                  <a:prstClr val="black"/>
                </a:solidFill>
                <a:latin typeface="Garamond" panose="02020404030301010803" pitchFamily="18" charset="0"/>
                <a:ea typeface="Batang" pitchFamily="18" charset="-127"/>
                <a:cs typeface="Times New Roman" panose="02020603050405020304" pitchFamily="18" charset="0"/>
              </a:rPr>
              <a:t>Bu Kanunun uygulanması sonucu olarak işçiye verilmiş bulunan yıllık ücretli izin süresi.	</a:t>
            </a:r>
          </a:p>
          <a:p>
            <a:pPr marL="0" indent="0">
              <a:buNone/>
            </a:pPr>
            <a:endParaRPr lang="tr-TR" sz="2050" dirty="0">
              <a:latin typeface="Garamond" panose="02020404030301010803" pitchFamily="18" charset="0"/>
            </a:endParaRPr>
          </a:p>
        </p:txBody>
      </p:sp>
    </p:spTree>
    <p:extLst>
      <p:ext uri="{BB962C8B-B14F-4D97-AF65-F5344CB8AC3E}">
        <p14:creationId xmlns:p14="http://schemas.microsoft.com/office/powerpoint/2010/main" val="4116788501"/>
      </p:ext>
    </p:extLst>
  </p:cSld>
  <p:clrMapOvr>
    <a:masterClrMapping/>
  </p:clrMapOvr>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10055" y="491613"/>
            <a:ext cx="7833946" cy="737420"/>
          </a:xfrm>
        </p:spPr>
        <p:txBody>
          <a:bodyPr>
            <a:noAutofit/>
          </a:bodyPr>
          <a:lstStyle/>
          <a:p>
            <a:r>
              <a:rPr lang="tr-TR" sz="3600" b="1" dirty="0">
                <a:solidFill>
                  <a:prstClr val="white"/>
                </a:solidFill>
                <a:latin typeface="Garamond" panose="02020404030301010803" pitchFamily="18" charset="0"/>
                <a:cs typeface="Times New Roman" panose="02020603050405020304" pitchFamily="18" charset="0"/>
              </a:rPr>
              <a:t>Yıllık Ücretli İzne Hak </a:t>
            </a:r>
            <a:r>
              <a:rPr lang="tr-TR" sz="3600" b="1" dirty="0" smtClean="0">
                <a:solidFill>
                  <a:prstClr val="white"/>
                </a:solidFill>
                <a:latin typeface="Garamond" panose="02020404030301010803" pitchFamily="18" charset="0"/>
                <a:cs typeface="Times New Roman" panose="02020603050405020304" pitchFamily="18" charset="0"/>
              </a:rPr>
              <a:t>Kazanma Örnek</a:t>
            </a:r>
            <a:endParaRPr lang="tr-TR" sz="2800"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174</a:t>
            </a:fld>
            <a:endParaRPr lang="tr-TR" dirty="0">
              <a:solidFill>
                <a:schemeClr val="bg1"/>
              </a:solidFill>
            </a:endParaRPr>
          </a:p>
        </p:txBody>
      </p:sp>
      <p:sp>
        <p:nvSpPr>
          <p:cNvPr id="3" name="İçerik Yer Tutucusu 2"/>
          <p:cNvSpPr>
            <a:spLocks noGrp="1"/>
          </p:cNvSpPr>
          <p:nvPr>
            <p:ph idx="1"/>
          </p:nvPr>
        </p:nvSpPr>
        <p:spPr>
          <a:xfrm>
            <a:off x="324465" y="1337187"/>
            <a:ext cx="8504903" cy="5019166"/>
          </a:xfrm>
        </p:spPr>
        <p:txBody>
          <a:bodyPr>
            <a:noAutofit/>
          </a:bodyPr>
          <a:lstStyle/>
          <a:p>
            <a:pPr marL="0" lvl="0" indent="-171450" algn="just" defTabSz="685800">
              <a:lnSpc>
                <a:spcPct val="114000"/>
              </a:lnSpc>
              <a:spcBef>
                <a:spcPts val="600"/>
              </a:spcBef>
              <a:buFont typeface="Wingdings" panose="05000000000000000000" pitchFamily="2" charset="2"/>
              <a:buChar char="Ø"/>
            </a:pPr>
            <a:r>
              <a:rPr lang="tr-TR" sz="2000" dirty="0">
                <a:solidFill>
                  <a:prstClr val="black"/>
                </a:solidFill>
                <a:latin typeface="Garamond" panose="02020404030301010803" pitchFamily="18" charset="0"/>
                <a:cs typeface="Times New Roman" panose="02020603050405020304" pitchFamily="18" charset="0"/>
              </a:rPr>
              <a:t>Kaza veya hastalık sebebiyle uzun süre işe gidilememesi halinde (sağlık raporu ile belgelendirilmiş olmalıdır), o tarihteki hizmet sürene göre hesaplanacak bildirim süresine </a:t>
            </a:r>
            <a:r>
              <a:rPr lang="tr-TR" sz="2000" b="1" dirty="0">
                <a:solidFill>
                  <a:prstClr val="black"/>
                </a:solidFill>
                <a:latin typeface="Garamond" panose="02020404030301010803" pitchFamily="18" charset="0"/>
                <a:cs typeface="Times New Roman" panose="02020603050405020304" pitchFamily="18" charset="0"/>
              </a:rPr>
              <a:t>6 hafta eklenir </a:t>
            </a:r>
            <a:r>
              <a:rPr lang="tr-TR" sz="2000" dirty="0">
                <a:solidFill>
                  <a:prstClr val="black"/>
                </a:solidFill>
                <a:latin typeface="Garamond" panose="02020404030301010803" pitchFamily="18" charset="0"/>
                <a:cs typeface="Times New Roman" panose="02020603050405020304" pitchFamily="18" charset="0"/>
              </a:rPr>
              <a:t>ve eğer raporlu olunan süre bu şekilde hesaplanacak süreden daha fazla ise, fazla olan kısım yıllık ücretli iznin hesaplanmasında değerlendirilmez.</a:t>
            </a:r>
          </a:p>
          <a:p>
            <a:pPr marL="0" lvl="0" indent="0" algn="just" defTabSz="685800">
              <a:lnSpc>
                <a:spcPct val="114000"/>
              </a:lnSpc>
              <a:spcBef>
                <a:spcPts val="600"/>
              </a:spcBef>
              <a:buNone/>
            </a:pPr>
            <a:r>
              <a:rPr lang="tr-TR" sz="2000" b="1" dirty="0">
                <a:solidFill>
                  <a:prstClr val="black"/>
                </a:solidFill>
                <a:latin typeface="Garamond" panose="02020404030301010803" pitchFamily="18" charset="0"/>
              </a:rPr>
              <a:t>Örneğin; </a:t>
            </a:r>
            <a:r>
              <a:rPr lang="tr-TR" sz="2000" dirty="0">
                <a:solidFill>
                  <a:prstClr val="black"/>
                </a:solidFill>
                <a:latin typeface="Garamond" panose="02020404030301010803" pitchFamily="18" charset="0"/>
              </a:rPr>
              <a:t>işyerinde 2 yıl kıdemi olan bir işçi, hastalık sebebiyle 5 ay rapor kullandığında ihbar süresi 6 hafta olacağından, bu süreye 6 hafta daha eklenerek bulunan 12 haftalık süre yıllık izin hakkı hesaplarken çalışılmış gibi sayılacak, geri kalan süre ise değerlendirmeye alınmayacaktır.</a:t>
            </a:r>
          </a:p>
          <a:p>
            <a:pPr marL="0" lvl="0" indent="0" algn="just" defTabSz="685800">
              <a:lnSpc>
                <a:spcPct val="114000"/>
              </a:lnSpc>
              <a:spcBef>
                <a:spcPts val="600"/>
              </a:spcBef>
              <a:buNone/>
            </a:pPr>
            <a:r>
              <a:rPr lang="tr-TR" sz="2000" dirty="0">
                <a:solidFill>
                  <a:prstClr val="black"/>
                </a:solidFill>
                <a:latin typeface="Garamond" panose="02020404030301010803" pitchFamily="18" charset="0"/>
              </a:rPr>
              <a:t>Yani, 2 yıl kıdemi olan ve 01.02.2020 tarihinde yıllık izne hak kazanan, 01.05.2020-01.10.2020 tarihleri arasında ise 5 ay raporlu olan bir işçi, bir sonraki yıllık iznine 01.02.2021 tarihinde değil 01.04.2021 tarihinde hak kazanacaktır. (5 aylık rapor süresinin 12 haftası çalışılmış, kalan süre çalışılmamış sayıldığından)</a:t>
            </a:r>
          </a:p>
          <a:p>
            <a:pPr marL="0" indent="0">
              <a:buNone/>
            </a:pPr>
            <a:endParaRPr lang="tr-TR" sz="1800" dirty="0">
              <a:latin typeface="Garamond" panose="02020404030301010803" pitchFamily="18" charset="0"/>
            </a:endParaRPr>
          </a:p>
        </p:txBody>
      </p:sp>
    </p:spTree>
    <p:extLst>
      <p:ext uri="{BB962C8B-B14F-4D97-AF65-F5344CB8AC3E}">
        <p14:creationId xmlns:p14="http://schemas.microsoft.com/office/powerpoint/2010/main" val="885564590"/>
      </p:ext>
    </p:extLst>
  </p:cSld>
  <p:clrMapOvr>
    <a:masterClrMapping/>
  </p:clrMapOvr>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pPr algn="ctr"/>
            <a:r>
              <a:rPr lang="tr-TR" altLang="tr-TR" b="1" dirty="0">
                <a:solidFill>
                  <a:schemeClr val="bg1"/>
                </a:solidFill>
              </a:rPr>
              <a:t>İdari Yaptırım</a:t>
            </a:r>
            <a:r>
              <a:rPr lang="tr-TR" altLang="tr-TR" b="1" dirty="0">
                <a:solidFill>
                  <a:srgbClr val="FF0000"/>
                </a:solidFill>
              </a:rPr>
              <a:t/>
            </a:r>
            <a:br>
              <a:rPr lang="tr-TR" altLang="tr-TR" b="1" dirty="0">
                <a:solidFill>
                  <a:srgbClr val="FF0000"/>
                </a:solidFill>
              </a:rPr>
            </a:br>
            <a:endParaRPr lang="tr-TR" dirty="0"/>
          </a:p>
        </p:txBody>
      </p:sp>
      <p:sp>
        <p:nvSpPr>
          <p:cNvPr id="3" name="İçerik Yer Tutucusu 2"/>
          <p:cNvSpPr>
            <a:spLocks noGrp="1"/>
          </p:cNvSpPr>
          <p:nvPr>
            <p:ph idx="1"/>
          </p:nvPr>
        </p:nvSpPr>
        <p:spPr/>
        <p:txBody>
          <a:bodyPr>
            <a:normAutofit/>
          </a:bodyPr>
          <a:lstStyle/>
          <a:p>
            <a:pPr algn="just"/>
            <a:r>
              <a:rPr lang="tr-TR" altLang="tr-TR" dirty="0">
                <a:latin typeface="Garamond" panose="02020404030301010803" pitchFamily="18" charset="0"/>
              </a:rPr>
              <a:t>Yıllık ücretli izni bu Kanunun 56 </a:t>
            </a:r>
            <a:r>
              <a:rPr lang="tr-TR" altLang="tr-TR" dirty="0" err="1">
                <a:latin typeface="Garamond" panose="02020404030301010803" pitchFamily="18" charset="0"/>
              </a:rPr>
              <a:t>ncı</a:t>
            </a:r>
            <a:r>
              <a:rPr lang="tr-TR" altLang="tr-TR" dirty="0">
                <a:latin typeface="Garamond" panose="02020404030301010803" pitchFamily="18" charset="0"/>
              </a:rPr>
              <a:t> maddesine aykırı olarak  </a:t>
            </a:r>
            <a:r>
              <a:rPr lang="tr-TR" altLang="tr-TR" b="1" dirty="0">
                <a:latin typeface="Garamond" panose="02020404030301010803" pitchFamily="18" charset="0"/>
              </a:rPr>
              <a:t>bölen</a:t>
            </a:r>
            <a:r>
              <a:rPr lang="tr-TR" altLang="tr-TR" dirty="0">
                <a:latin typeface="Garamond" panose="02020404030301010803" pitchFamily="18" charset="0"/>
              </a:rPr>
              <a:t> veya izin ücretini 57 nci maddenin üç ve dördüncü fıkralarında belirtilen </a:t>
            </a:r>
            <a:r>
              <a:rPr lang="tr-TR" altLang="tr-TR" b="1" dirty="0">
                <a:latin typeface="Garamond" panose="02020404030301010803" pitchFamily="18" charset="0"/>
              </a:rPr>
              <a:t>usule</a:t>
            </a:r>
            <a:r>
              <a:rPr lang="tr-TR" altLang="tr-TR" dirty="0">
                <a:latin typeface="Garamond" panose="02020404030301010803" pitchFamily="18" charset="0"/>
              </a:rPr>
              <a:t> </a:t>
            </a:r>
            <a:r>
              <a:rPr lang="tr-TR" altLang="tr-TR" b="1" dirty="0">
                <a:latin typeface="Garamond" panose="02020404030301010803" pitchFamily="18" charset="0"/>
              </a:rPr>
              <a:t>aykırı olarak ödeyen</a:t>
            </a:r>
            <a:r>
              <a:rPr lang="tr-TR" altLang="tr-TR" dirty="0">
                <a:latin typeface="Garamond" panose="02020404030301010803" pitchFamily="18" charset="0"/>
              </a:rPr>
              <a:t> veya </a:t>
            </a:r>
            <a:r>
              <a:rPr lang="tr-TR" altLang="tr-TR" b="1" dirty="0">
                <a:latin typeface="Garamond" panose="02020404030301010803" pitchFamily="18" charset="0"/>
              </a:rPr>
              <a:t>eksik ödeyen </a:t>
            </a:r>
            <a:r>
              <a:rPr lang="tr-TR" altLang="tr-TR" dirty="0">
                <a:latin typeface="Garamond" panose="02020404030301010803" pitchFamily="18" charset="0"/>
              </a:rPr>
              <a:t>veya 59 uncu maddedeki hak edilmiş izni kullanmadan </a:t>
            </a:r>
            <a:r>
              <a:rPr lang="tr-TR" altLang="tr-TR" b="1" dirty="0">
                <a:latin typeface="Garamond" panose="02020404030301010803" pitchFamily="18" charset="0"/>
              </a:rPr>
              <a:t>iş sözleşmesinin sona ermesi halinde bu izne ait ücreti ödemeyen </a:t>
            </a:r>
            <a:r>
              <a:rPr lang="tr-TR" altLang="tr-TR" dirty="0">
                <a:latin typeface="Garamond" panose="02020404030301010803" pitchFamily="18" charset="0"/>
              </a:rPr>
              <a:t>veya 60 </a:t>
            </a:r>
            <a:r>
              <a:rPr lang="tr-TR" altLang="tr-TR" dirty="0" err="1">
                <a:latin typeface="Garamond" panose="02020404030301010803" pitchFamily="18" charset="0"/>
              </a:rPr>
              <a:t>ıncı</a:t>
            </a:r>
            <a:r>
              <a:rPr lang="tr-TR" altLang="tr-TR" dirty="0">
                <a:latin typeface="Garamond" panose="02020404030301010803" pitchFamily="18" charset="0"/>
              </a:rPr>
              <a:t> maddede belirtilen yönetmeliğin esas ve usullerine aykırı olarak </a:t>
            </a:r>
            <a:r>
              <a:rPr lang="tr-TR" altLang="tr-TR" b="1" dirty="0">
                <a:latin typeface="Garamond" panose="02020404030301010803" pitchFamily="18" charset="0"/>
              </a:rPr>
              <a:t>izin kullandırmayan veya eksik kullandıran</a:t>
            </a:r>
            <a:r>
              <a:rPr lang="tr-TR" altLang="tr-TR" dirty="0">
                <a:latin typeface="Garamond" panose="02020404030301010803" pitchFamily="18" charset="0"/>
              </a:rPr>
              <a:t> işveren veya işveren vekiline  bu durumda olan her işçi için </a:t>
            </a:r>
            <a:r>
              <a:rPr lang="tr-TR" altLang="tr-TR" dirty="0" smtClean="0">
                <a:latin typeface="Garamond" panose="02020404030301010803" pitchFamily="18" charset="0"/>
              </a:rPr>
              <a:t>idari para </a:t>
            </a:r>
            <a:r>
              <a:rPr lang="tr-TR" altLang="tr-TR" dirty="0">
                <a:latin typeface="Garamond" panose="02020404030301010803" pitchFamily="18" charset="0"/>
              </a:rPr>
              <a:t>cezası verilir.” (</a:t>
            </a:r>
            <a:r>
              <a:rPr lang="tr-TR" altLang="tr-TR" dirty="0" smtClean="0">
                <a:latin typeface="Garamond" panose="02020404030301010803" pitchFamily="18" charset="0"/>
              </a:rPr>
              <a:t>2022 </a:t>
            </a:r>
            <a:r>
              <a:rPr lang="tr-TR" altLang="tr-TR" dirty="0">
                <a:latin typeface="Garamond" panose="02020404030301010803" pitchFamily="18" charset="0"/>
              </a:rPr>
              <a:t>yılı için her işçi başına </a:t>
            </a:r>
            <a:r>
              <a:rPr lang="tr-TR" altLang="tr-TR" dirty="0" smtClean="0">
                <a:latin typeface="Garamond" panose="02020404030301010803" pitchFamily="18" charset="0"/>
              </a:rPr>
              <a:t>755.00</a:t>
            </a:r>
            <a:r>
              <a:rPr lang="tr-TR" altLang="tr-TR" dirty="0">
                <a:latin typeface="Garamond" panose="02020404030301010803" pitchFamily="18" charset="0"/>
              </a:rPr>
              <a:t>.-TL)</a:t>
            </a:r>
            <a:endParaRPr lang="tr-TR" altLang="tr-TR" b="1" dirty="0">
              <a:latin typeface="Garamond" panose="02020404030301010803" pitchFamily="18" charset="0"/>
            </a:endParaRPr>
          </a:p>
          <a:p>
            <a:endParaRPr lang="tr-TR"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175</a:t>
            </a:fld>
            <a:endParaRPr lang="tr-TR" dirty="0">
              <a:solidFill>
                <a:schemeClr val="bg1"/>
              </a:solidFill>
            </a:endParaRPr>
          </a:p>
        </p:txBody>
      </p:sp>
    </p:spTree>
    <p:extLst>
      <p:ext uri="{BB962C8B-B14F-4D97-AF65-F5344CB8AC3E}">
        <p14:creationId xmlns:p14="http://schemas.microsoft.com/office/powerpoint/2010/main" val="1906919366"/>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176</a:t>
            </a:fld>
            <a:endParaRPr lang="tr-TR" dirty="0">
              <a:solidFill>
                <a:schemeClr val="bg1"/>
              </a:solidFill>
            </a:endParaRPr>
          </a:p>
        </p:txBody>
      </p:sp>
      <p:sp>
        <p:nvSpPr>
          <p:cNvPr id="3" name="İçerik Yer Tutucusu 2"/>
          <p:cNvSpPr>
            <a:spLocks noGrp="1"/>
          </p:cNvSpPr>
          <p:nvPr>
            <p:ph idx="1"/>
          </p:nvPr>
        </p:nvSpPr>
        <p:spPr>
          <a:xfrm>
            <a:off x="324465" y="1337187"/>
            <a:ext cx="8504903" cy="5019166"/>
          </a:xfrm>
        </p:spPr>
        <p:txBody>
          <a:bodyPr>
            <a:noAutofit/>
          </a:bodyPr>
          <a:lstStyle/>
          <a:p>
            <a:pPr marL="0" indent="0" algn="ctr">
              <a:buNone/>
            </a:pPr>
            <a:endParaRPr lang="tr-TR" sz="1800" b="1" dirty="0" smtClean="0">
              <a:latin typeface="Garamond" panose="02020404030301010803" pitchFamily="18" charset="0"/>
            </a:endParaRPr>
          </a:p>
          <a:p>
            <a:pPr marL="0" indent="0" algn="ctr">
              <a:buNone/>
            </a:pPr>
            <a:endParaRPr lang="tr-TR" sz="1800" b="1" dirty="0">
              <a:latin typeface="Garamond" panose="02020404030301010803" pitchFamily="18" charset="0"/>
            </a:endParaRPr>
          </a:p>
          <a:p>
            <a:pPr marL="0" indent="0" algn="ctr">
              <a:buNone/>
            </a:pPr>
            <a:endParaRPr lang="tr-TR" sz="1800" b="1" dirty="0" smtClean="0">
              <a:latin typeface="Garamond" panose="02020404030301010803" pitchFamily="18" charset="0"/>
            </a:endParaRPr>
          </a:p>
          <a:p>
            <a:pPr marL="0" indent="0" algn="ctr">
              <a:buNone/>
            </a:pPr>
            <a:endParaRPr lang="tr-TR" sz="1800" b="1" dirty="0">
              <a:latin typeface="Garamond" panose="02020404030301010803" pitchFamily="18" charset="0"/>
            </a:endParaRPr>
          </a:p>
          <a:p>
            <a:pPr marL="0" indent="0" algn="ctr">
              <a:buNone/>
            </a:pPr>
            <a:endParaRPr lang="tr-TR" sz="1800" b="1" dirty="0" smtClean="0">
              <a:latin typeface="Garamond" panose="02020404030301010803" pitchFamily="18" charset="0"/>
            </a:endParaRPr>
          </a:p>
          <a:p>
            <a:pPr marL="0" indent="0" algn="ctr">
              <a:buNone/>
            </a:pPr>
            <a:endParaRPr lang="tr-TR" sz="1800" b="1" dirty="0">
              <a:latin typeface="Garamond" panose="02020404030301010803" pitchFamily="18" charset="0"/>
            </a:endParaRPr>
          </a:p>
          <a:p>
            <a:pPr marL="0" indent="0" algn="ctr">
              <a:buNone/>
            </a:pPr>
            <a:r>
              <a:rPr lang="tr-TR" sz="4500" b="1" dirty="0" smtClean="0">
                <a:latin typeface="Garamond" panose="02020404030301010803" pitchFamily="18" charset="0"/>
              </a:rPr>
              <a:t>İşin Düzenlenmesi</a:t>
            </a:r>
            <a:endParaRPr lang="tr-TR" sz="4500" b="1" dirty="0">
              <a:latin typeface="Garamond" panose="02020404030301010803" pitchFamily="18" charset="0"/>
            </a:endParaRPr>
          </a:p>
          <a:p>
            <a:pPr marL="0" indent="0">
              <a:buNone/>
            </a:pPr>
            <a:endParaRPr lang="tr-TR" sz="1800" b="1" dirty="0">
              <a:solidFill>
                <a:prstClr val="black"/>
              </a:solidFill>
              <a:latin typeface="Garamond" panose="02020404030301010803" pitchFamily="18" charset="0"/>
              <a:cs typeface="Times New Roman" panose="02020603050405020304" pitchFamily="18" charset="0"/>
            </a:endParaRPr>
          </a:p>
        </p:txBody>
      </p:sp>
    </p:spTree>
    <p:extLst>
      <p:ext uri="{BB962C8B-B14F-4D97-AF65-F5344CB8AC3E}">
        <p14:creationId xmlns:p14="http://schemas.microsoft.com/office/powerpoint/2010/main" val="1799136754"/>
      </p:ext>
    </p:extLst>
  </p:cSld>
  <p:clrMapOvr>
    <a:masterClrMapping/>
  </p:clrMapOvr>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10055" y="491613"/>
            <a:ext cx="7833946" cy="737420"/>
          </a:xfrm>
        </p:spPr>
        <p:txBody>
          <a:bodyPr>
            <a:noAutofit/>
          </a:bodyPr>
          <a:lstStyle/>
          <a:p>
            <a:r>
              <a:rPr lang="tr-TR" sz="3600" b="1" dirty="0">
                <a:solidFill>
                  <a:prstClr val="white"/>
                </a:solidFill>
                <a:latin typeface="Garamond" panose="02020404030301010803" pitchFamily="18" charset="0"/>
                <a:cs typeface="Times New Roman" panose="02020603050405020304" pitchFamily="18" charset="0"/>
              </a:rPr>
              <a:t>Çalışma Süresi</a:t>
            </a:r>
            <a:endParaRPr lang="tr-TR" sz="2800"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177</a:t>
            </a:fld>
            <a:endParaRPr lang="tr-TR" dirty="0">
              <a:solidFill>
                <a:schemeClr val="bg1"/>
              </a:solidFill>
            </a:endParaRPr>
          </a:p>
        </p:txBody>
      </p:sp>
      <p:sp>
        <p:nvSpPr>
          <p:cNvPr id="3" name="İçerik Yer Tutucusu 2"/>
          <p:cNvSpPr>
            <a:spLocks noGrp="1"/>
          </p:cNvSpPr>
          <p:nvPr>
            <p:ph idx="1"/>
          </p:nvPr>
        </p:nvSpPr>
        <p:spPr>
          <a:xfrm>
            <a:off x="245807" y="1307690"/>
            <a:ext cx="8750710" cy="5181600"/>
          </a:xfrm>
        </p:spPr>
        <p:txBody>
          <a:bodyPr>
            <a:noAutofit/>
          </a:bodyPr>
          <a:lstStyle/>
          <a:p>
            <a:pPr marL="0" indent="0" algn="just">
              <a:lnSpc>
                <a:spcPct val="114000"/>
              </a:lnSpc>
              <a:spcBef>
                <a:spcPts val="600"/>
              </a:spcBef>
              <a:buNone/>
            </a:pPr>
            <a:r>
              <a:rPr lang="tr-TR" sz="1500" dirty="0">
                <a:latin typeface="Garamond" panose="02020404030301010803" pitchFamily="18" charset="0"/>
              </a:rPr>
              <a:t>Çalışma süresi, işçinin çalıştırıldığı </a:t>
            </a:r>
            <a:r>
              <a:rPr lang="tr-TR" sz="1500" b="1" dirty="0">
                <a:latin typeface="Garamond" panose="02020404030301010803" pitchFamily="18" charset="0"/>
              </a:rPr>
              <a:t>işte geçirdiği süredir</a:t>
            </a:r>
            <a:r>
              <a:rPr lang="tr-TR" sz="1500" dirty="0">
                <a:latin typeface="Garamond" panose="02020404030301010803" pitchFamily="18" charset="0"/>
              </a:rPr>
              <a:t>. İş Kanununun </a:t>
            </a:r>
            <a:r>
              <a:rPr lang="tr-TR" sz="1500" b="1" dirty="0">
                <a:latin typeface="Garamond" panose="02020404030301010803" pitchFamily="18" charset="0"/>
              </a:rPr>
              <a:t>66 </a:t>
            </a:r>
            <a:r>
              <a:rPr lang="tr-TR" sz="1500" b="1" dirty="0" err="1">
                <a:latin typeface="Garamond" panose="02020404030301010803" pitchFamily="18" charset="0"/>
              </a:rPr>
              <a:t>ncı</a:t>
            </a:r>
            <a:r>
              <a:rPr lang="tr-TR" sz="1500" b="1" dirty="0">
                <a:latin typeface="Garamond" panose="02020404030301010803" pitchFamily="18" charset="0"/>
              </a:rPr>
              <a:t> maddesi</a:t>
            </a:r>
            <a:r>
              <a:rPr lang="tr-TR" sz="1500" dirty="0">
                <a:latin typeface="Garamond" panose="02020404030301010803" pitchFamily="18" charset="0"/>
              </a:rPr>
              <a:t>nin birinci fıkrasında yazılı süreler de </a:t>
            </a:r>
            <a:r>
              <a:rPr lang="tr-TR" sz="1500" b="1" dirty="0">
                <a:latin typeface="Garamond" panose="02020404030301010803" pitchFamily="18" charset="0"/>
              </a:rPr>
              <a:t>çalışma süresinden sayılır</a:t>
            </a:r>
            <a:r>
              <a:rPr lang="tr-TR" sz="1500" dirty="0">
                <a:latin typeface="Garamond" panose="02020404030301010803" pitchFamily="18" charset="0"/>
              </a:rPr>
              <a:t>. Ancak, </a:t>
            </a:r>
            <a:r>
              <a:rPr lang="tr-TR" sz="1500" b="1" dirty="0">
                <a:latin typeface="Garamond" panose="02020404030301010803" pitchFamily="18" charset="0"/>
              </a:rPr>
              <a:t>ara dinlenme </a:t>
            </a:r>
            <a:r>
              <a:rPr lang="tr-TR" sz="1500" dirty="0">
                <a:latin typeface="Garamond" panose="02020404030301010803" pitchFamily="18" charset="0"/>
              </a:rPr>
              <a:t>süreleri çalışma süresinden </a:t>
            </a:r>
            <a:r>
              <a:rPr lang="tr-TR" sz="1500" b="1" dirty="0">
                <a:latin typeface="Garamond" panose="02020404030301010803" pitchFamily="18" charset="0"/>
              </a:rPr>
              <a:t>sayılmaz</a:t>
            </a:r>
            <a:r>
              <a:rPr lang="tr-TR" sz="1500" dirty="0">
                <a:latin typeface="Garamond" panose="02020404030301010803" pitchFamily="18" charset="0"/>
              </a:rPr>
              <a:t>.</a:t>
            </a:r>
            <a:r>
              <a:rPr lang="tr-TR" sz="1500" dirty="0">
                <a:latin typeface="Garamond" panose="02020404030301010803" pitchFamily="18" charset="0"/>
                <a:cs typeface="Times New Roman" panose="02020603050405020304" pitchFamily="18" charset="0"/>
              </a:rPr>
              <a:t>	</a:t>
            </a:r>
          </a:p>
          <a:p>
            <a:pPr marL="0" indent="0" algn="just">
              <a:lnSpc>
                <a:spcPct val="114000"/>
              </a:lnSpc>
              <a:spcBef>
                <a:spcPts val="600"/>
              </a:spcBef>
              <a:buNone/>
            </a:pPr>
            <a:r>
              <a:rPr lang="tr-TR" sz="1500" dirty="0">
                <a:latin typeface="Garamond" panose="02020404030301010803" pitchFamily="18" charset="0"/>
                <a:cs typeface="Times New Roman" panose="02020603050405020304" pitchFamily="18" charset="0"/>
              </a:rPr>
              <a:t>Yani işçinin işyerinde fiilen çalıştığı sürelerin yanı sıra,</a:t>
            </a:r>
          </a:p>
          <a:p>
            <a:pPr marL="0" indent="0" algn="just">
              <a:lnSpc>
                <a:spcPct val="114000"/>
              </a:lnSpc>
              <a:spcBef>
                <a:spcPts val="600"/>
              </a:spcBef>
              <a:buNone/>
            </a:pPr>
            <a:r>
              <a:rPr lang="tr-TR" sz="1500" dirty="0">
                <a:latin typeface="Garamond" panose="02020404030301010803" pitchFamily="18" charset="0"/>
              </a:rPr>
              <a:t>a) Madenlerde, taşocaklarında yahut her ne şekilde olursa olsun yeraltında veya su altında çalışılacak işlerde işçilerin kuyulara, dehlizlere veya asıl çalışma yerlerine inmeleri veya girmeleri ve bu yerlerden  çıkmaları için gereken süreler,</a:t>
            </a:r>
            <a:endParaRPr lang="tr-TR" sz="1500" b="1" dirty="0">
              <a:latin typeface="Garamond" panose="02020404030301010803" pitchFamily="18" charset="0"/>
            </a:endParaRPr>
          </a:p>
          <a:p>
            <a:pPr marL="0" indent="0" algn="just">
              <a:lnSpc>
                <a:spcPct val="114000"/>
              </a:lnSpc>
              <a:spcBef>
                <a:spcPts val="600"/>
              </a:spcBef>
              <a:buNone/>
            </a:pPr>
            <a:r>
              <a:rPr lang="tr-TR" sz="1500" dirty="0">
                <a:latin typeface="Garamond" panose="02020404030301010803" pitchFamily="18" charset="0"/>
              </a:rPr>
              <a:t>b) İşçilerin işveren tarafından işyerlerinden </a:t>
            </a:r>
            <a:r>
              <a:rPr lang="tr-TR" sz="1500" b="1" dirty="0">
                <a:latin typeface="Garamond" panose="02020404030301010803" pitchFamily="18" charset="0"/>
              </a:rPr>
              <a:t>başka bir yerde çalıştırılmak üzere gönderilmeleri </a:t>
            </a:r>
            <a:r>
              <a:rPr lang="tr-TR" sz="1500" dirty="0">
                <a:latin typeface="Garamond" panose="02020404030301010803" pitchFamily="18" charset="0"/>
              </a:rPr>
              <a:t>halinde yolda geçen süreler,</a:t>
            </a:r>
            <a:endParaRPr lang="tr-TR" sz="1500" b="1" dirty="0">
              <a:latin typeface="Garamond" panose="02020404030301010803" pitchFamily="18" charset="0"/>
            </a:endParaRPr>
          </a:p>
          <a:p>
            <a:pPr marL="0" indent="0" algn="just">
              <a:lnSpc>
                <a:spcPct val="114000"/>
              </a:lnSpc>
              <a:spcBef>
                <a:spcPts val="600"/>
              </a:spcBef>
              <a:buNone/>
            </a:pPr>
            <a:r>
              <a:rPr lang="tr-TR" sz="1500" dirty="0">
                <a:latin typeface="Garamond" panose="02020404030301010803" pitchFamily="18" charset="0"/>
              </a:rPr>
              <a:t>c) İşçinin işinde ve her an iş görmeye </a:t>
            </a:r>
            <a:r>
              <a:rPr lang="tr-TR" sz="1500" b="1" dirty="0">
                <a:latin typeface="Garamond" panose="02020404030301010803" pitchFamily="18" charset="0"/>
              </a:rPr>
              <a:t>hazır bir halde bulunmakla beraber çalıştırılmaksızın </a:t>
            </a:r>
            <a:r>
              <a:rPr lang="tr-TR" sz="1500" dirty="0">
                <a:latin typeface="Garamond" panose="02020404030301010803" pitchFamily="18" charset="0"/>
              </a:rPr>
              <a:t>ve çıkacak işi bekleyerek boş geçirdiği süreler,</a:t>
            </a:r>
            <a:endParaRPr lang="tr-TR" sz="1500" b="1" dirty="0">
              <a:latin typeface="Garamond" panose="02020404030301010803" pitchFamily="18" charset="0"/>
            </a:endParaRPr>
          </a:p>
          <a:p>
            <a:pPr marL="0" indent="0" algn="just">
              <a:lnSpc>
                <a:spcPct val="114000"/>
              </a:lnSpc>
              <a:spcBef>
                <a:spcPts val="600"/>
              </a:spcBef>
              <a:buNone/>
            </a:pPr>
            <a:r>
              <a:rPr lang="tr-TR" sz="1500" dirty="0">
                <a:latin typeface="Garamond" panose="02020404030301010803" pitchFamily="18" charset="0"/>
              </a:rPr>
              <a:t>d) İşçinin işveren tarafından </a:t>
            </a:r>
            <a:r>
              <a:rPr lang="tr-TR" sz="1500" b="1" dirty="0">
                <a:latin typeface="Garamond" panose="02020404030301010803" pitchFamily="18" charset="0"/>
              </a:rPr>
              <a:t>başka bir yere gönderilmesi</a:t>
            </a:r>
            <a:r>
              <a:rPr lang="tr-TR" sz="1500" dirty="0">
                <a:latin typeface="Garamond" panose="02020404030301010803" pitchFamily="18" charset="0"/>
              </a:rPr>
              <a:t> veya işveren evinde veya bürosunda yahut işverenle ilgili herhangi bir yerde meşgul edilmesi suretiyle asıl işini yapmaksızın geçirdiği süreler,</a:t>
            </a:r>
            <a:endParaRPr lang="tr-TR" sz="1500" b="1" dirty="0">
              <a:latin typeface="Garamond" panose="02020404030301010803" pitchFamily="18" charset="0"/>
            </a:endParaRPr>
          </a:p>
          <a:p>
            <a:pPr marL="0" indent="0" algn="just">
              <a:lnSpc>
                <a:spcPct val="114000"/>
              </a:lnSpc>
              <a:spcBef>
                <a:spcPts val="600"/>
              </a:spcBef>
              <a:buNone/>
            </a:pPr>
            <a:r>
              <a:rPr lang="tr-TR" sz="1500" dirty="0">
                <a:latin typeface="Garamond" panose="02020404030301010803" pitchFamily="18" charset="0"/>
              </a:rPr>
              <a:t>e) Çocuk emziren kadın işçilerin çocuklarına </a:t>
            </a:r>
            <a:r>
              <a:rPr lang="tr-TR" sz="1500" b="1" dirty="0">
                <a:latin typeface="Garamond" panose="02020404030301010803" pitchFamily="18" charset="0"/>
              </a:rPr>
              <a:t>süt vermeleri için belirtilecek süreler</a:t>
            </a:r>
            <a:r>
              <a:rPr lang="tr-TR" sz="1500" dirty="0">
                <a:latin typeface="Garamond" panose="02020404030301010803" pitchFamily="18" charset="0"/>
              </a:rPr>
              <a:t>,</a:t>
            </a:r>
            <a:endParaRPr lang="tr-TR" sz="1500" b="1" dirty="0">
              <a:latin typeface="Garamond" panose="02020404030301010803" pitchFamily="18" charset="0"/>
            </a:endParaRPr>
          </a:p>
          <a:p>
            <a:pPr marL="0" indent="0" algn="just">
              <a:lnSpc>
                <a:spcPct val="114000"/>
              </a:lnSpc>
              <a:spcBef>
                <a:spcPts val="600"/>
              </a:spcBef>
              <a:buNone/>
            </a:pPr>
            <a:r>
              <a:rPr lang="tr-TR" sz="1500" dirty="0">
                <a:latin typeface="Garamond" panose="02020404030301010803" pitchFamily="18" charset="0"/>
              </a:rPr>
              <a:t>f) Demiryolları, karayolları ve köprülerin yapılması, korunması ya da onarım ve tadili gibi, işçilerin yerleşim yerlerinden uzak bir mesafede bulunan işyerlerine hep birlikte getirilip götürülmeleri gereken her türlü işlerde bunların toplu ve düzenli bir şekilde götürülüp getirilmeleri esnasında geçen süreler, </a:t>
            </a:r>
          </a:p>
          <a:p>
            <a:pPr marL="0" indent="0" algn="just">
              <a:lnSpc>
                <a:spcPct val="114000"/>
              </a:lnSpc>
              <a:spcBef>
                <a:spcPts val="600"/>
              </a:spcBef>
              <a:buNone/>
            </a:pPr>
            <a:r>
              <a:rPr lang="tr-TR" sz="1500" dirty="0">
                <a:latin typeface="Garamond" panose="02020404030301010803" pitchFamily="18" charset="0"/>
              </a:rPr>
              <a:t>Çalışma süresinden sayılır. Ancak, işin niteliğinden doğmayıp da işveren tarafından sırf sosyal yardım amacıyla işyerine götürülüp getirilme esnasında </a:t>
            </a:r>
            <a:r>
              <a:rPr lang="tr-TR" sz="1500" b="1" dirty="0">
                <a:latin typeface="Garamond" panose="02020404030301010803" pitchFamily="18" charset="0"/>
              </a:rPr>
              <a:t>araçlarda geçen süre çalışma süresinden sayılmaz</a:t>
            </a:r>
            <a:r>
              <a:rPr lang="tr-TR" sz="1500" dirty="0">
                <a:latin typeface="Garamond" panose="02020404030301010803" pitchFamily="18" charset="0"/>
              </a:rPr>
              <a:t>.</a:t>
            </a:r>
          </a:p>
          <a:p>
            <a:pPr marL="0" indent="0" algn="just">
              <a:lnSpc>
                <a:spcPct val="114000"/>
              </a:lnSpc>
              <a:spcBef>
                <a:spcPts val="600"/>
              </a:spcBef>
              <a:buNone/>
            </a:pPr>
            <a:endParaRPr lang="tr-TR" sz="1500" b="1" dirty="0">
              <a:latin typeface="Garamond" panose="02020404030301010803" pitchFamily="18" charset="0"/>
            </a:endParaRPr>
          </a:p>
          <a:p>
            <a:pPr marL="0" indent="0" algn="just">
              <a:lnSpc>
                <a:spcPct val="114000"/>
              </a:lnSpc>
              <a:spcBef>
                <a:spcPts val="600"/>
              </a:spcBef>
              <a:buNone/>
            </a:pPr>
            <a:endParaRPr lang="tr-TR" sz="1500" dirty="0">
              <a:latin typeface="Garamond" panose="02020404030301010803" pitchFamily="18" charset="0"/>
              <a:cs typeface="Times New Roman" panose="02020603050405020304" pitchFamily="18" charset="0"/>
            </a:endParaRPr>
          </a:p>
          <a:p>
            <a:pPr marL="0" indent="0">
              <a:lnSpc>
                <a:spcPct val="114000"/>
              </a:lnSpc>
              <a:spcBef>
                <a:spcPts val="600"/>
              </a:spcBef>
              <a:buNone/>
            </a:pPr>
            <a:endParaRPr lang="tr-TR" sz="1500" dirty="0">
              <a:latin typeface="Garamond" panose="02020404030301010803" pitchFamily="18" charset="0"/>
            </a:endParaRPr>
          </a:p>
          <a:p>
            <a:pPr marL="0" indent="0">
              <a:buNone/>
            </a:pPr>
            <a:endParaRPr lang="tr-TR" sz="1500" dirty="0">
              <a:latin typeface="Garamond" panose="02020404030301010803" pitchFamily="18" charset="0"/>
            </a:endParaRPr>
          </a:p>
        </p:txBody>
      </p:sp>
    </p:spTree>
    <p:extLst>
      <p:ext uri="{BB962C8B-B14F-4D97-AF65-F5344CB8AC3E}">
        <p14:creationId xmlns:p14="http://schemas.microsoft.com/office/powerpoint/2010/main" val="1092435000"/>
      </p:ext>
    </p:extLst>
  </p:cSld>
  <p:clrMapOvr>
    <a:masterClrMapping/>
  </p:clrMapOvr>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10055" y="491613"/>
            <a:ext cx="7833946" cy="737420"/>
          </a:xfrm>
        </p:spPr>
        <p:txBody>
          <a:bodyPr>
            <a:noAutofit/>
          </a:bodyPr>
          <a:lstStyle/>
          <a:p>
            <a:r>
              <a:rPr lang="tr-TR" sz="3600" b="1" dirty="0">
                <a:solidFill>
                  <a:prstClr val="white"/>
                </a:solidFill>
                <a:latin typeface="Garamond" panose="02020404030301010803" pitchFamily="18" charset="0"/>
                <a:cs typeface="Times New Roman" panose="02020603050405020304" pitchFamily="18" charset="0"/>
              </a:rPr>
              <a:t>Çalışma Süresi</a:t>
            </a:r>
            <a:endParaRPr lang="tr-TR" sz="2800"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178</a:t>
            </a:fld>
            <a:endParaRPr lang="tr-TR" dirty="0">
              <a:solidFill>
                <a:schemeClr val="bg1"/>
              </a:solidFill>
            </a:endParaRPr>
          </a:p>
        </p:txBody>
      </p:sp>
      <p:sp>
        <p:nvSpPr>
          <p:cNvPr id="3" name="İçerik Yer Tutucusu 2"/>
          <p:cNvSpPr>
            <a:spLocks noGrp="1"/>
          </p:cNvSpPr>
          <p:nvPr>
            <p:ph idx="1"/>
          </p:nvPr>
        </p:nvSpPr>
        <p:spPr>
          <a:xfrm>
            <a:off x="245807" y="1307690"/>
            <a:ext cx="8750710" cy="5181600"/>
          </a:xfrm>
        </p:spPr>
        <p:txBody>
          <a:bodyPr>
            <a:noAutofit/>
          </a:bodyPr>
          <a:lstStyle/>
          <a:p>
            <a:pPr marL="0" lvl="0" indent="0" algn="just" defTabSz="685800">
              <a:lnSpc>
                <a:spcPct val="114000"/>
              </a:lnSpc>
              <a:spcBef>
                <a:spcPts val="600"/>
              </a:spcBef>
              <a:buNone/>
            </a:pPr>
            <a:r>
              <a:rPr lang="tr-TR" sz="2400" dirty="0">
                <a:solidFill>
                  <a:prstClr val="black"/>
                </a:solidFill>
                <a:latin typeface="Garamond" panose="02020404030301010803" pitchFamily="18" charset="0"/>
                <a:cs typeface="Times New Roman" panose="02020603050405020304" pitchFamily="18" charset="0"/>
              </a:rPr>
              <a:t>Genel bakımdan çalışma süresi </a:t>
            </a:r>
            <a:r>
              <a:rPr lang="tr-TR" sz="2400" b="1" dirty="0">
                <a:solidFill>
                  <a:prstClr val="black"/>
                </a:solidFill>
                <a:latin typeface="Garamond" panose="02020404030301010803" pitchFamily="18" charset="0"/>
                <a:cs typeface="Times New Roman" panose="02020603050405020304" pitchFamily="18" charset="0"/>
              </a:rPr>
              <a:t>haftada en çok 45 saattir</a:t>
            </a:r>
            <a:r>
              <a:rPr lang="tr-TR" sz="2400" dirty="0">
                <a:solidFill>
                  <a:prstClr val="black"/>
                </a:solidFill>
                <a:latin typeface="Garamond" panose="02020404030301010803" pitchFamily="18" charset="0"/>
                <a:cs typeface="Times New Roman" panose="02020603050405020304" pitchFamily="18" charset="0"/>
              </a:rPr>
              <a:t>. </a:t>
            </a:r>
            <a:r>
              <a:rPr lang="tr-TR" sz="2400" b="1" dirty="0">
                <a:solidFill>
                  <a:prstClr val="black"/>
                </a:solidFill>
                <a:latin typeface="Garamond" panose="02020404030301010803" pitchFamily="18" charset="0"/>
                <a:cs typeface="Times New Roman" panose="02020603050405020304" pitchFamily="18" charset="0"/>
              </a:rPr>
              <a:t>Aksi kararlaştırılmamışsa</a:t>
            </a:r>
            <a:r>
              <a:rPr lang="tr-TR" sz="2400" dirty="0">
                <a:solidFill>
                  <a:prstClr val="black"/>
                </a:solidFill>
                <a:latin typeface="Garamond" panose="02020404030301010803" pitchFamily="18" charset="0"/>
                <a:cs typeface="Times New Roman" panose="02020603050405020304" pitchFamily="18" charset="0"/>
              </a:rPr>
              <a:t> bu süre, işyerlerinde haftanın çalışılan günlerine </a:t>
            </a:r>
            <a:r>
              <a:rPr lang="tr-TR" sz="2400" b="1" dirty="0">
                <a:solidFill>
                  <a:prstClr val="black"/>
                </a:solidFill>
                <a:latin typeface="Garamond" panose="02020404030301010803" pitchFamily="18" charset="0"/>
                <a:cs typeface="Times New Roman" panose="02020603050405020304" pitchFamily="18" charset="0"/>
              </a:rPr>
              <a:t>eşit ölçüde bölünerek </a:t>
            </a:r>
            <a:r>
              <a:rPr lang="tr-TR" sz="2400" dirty="0">
                <a:solidFill>
                  <a:prstClr val="black"/>
                </a:solidFill>
                <a:latin typeface="Garamond" panose="02020404030301010803" pitchFamily="18" charset="0"/>
                <a:cs typeface="Times New Roman" panose="02020603050405020304" pitchFamily="18" charset="0"/>
              </a:rPr>
              <a:t>uygulanır. (</a:t>
            </a:r>
            <a:r>
              <a:rPr lang="tr-TR" sz="2400" i="1" dirty="0">
                <a:solidFill>
                  <a:prstClr val="black"/>
                </a:solidFill>
                <a:latin typeface="Garamond" panose="02020404030301010803" pitchFamily="18" charset="0"/>
              </a:rPr>
              <a:t>Yer altı maden işlerinde çalışan işçilerin çalışma süresi; günde en çok 7,5 saat, haftada en çok 37,5 saattir</a:t>
            </a:r>
            <a:r>
              <a:rPr lang="tr-TR" sz="2400" dirty="0">
                <a:solidFill>
                  <a:prstClr val="black"/>
                </a:solidFill>
                <a:latin typeface="Garamond" panose="02020404030301010803" pitchFamily="18" charset="0"/>
              </a:rPr>
              <a:t>.)</a:t>
            </a:r>
          </a:p>
          <a:p>
            <a:pPr marL="0" lvl="0" indent="0" algn="just" defTabSz="685800">
              <a:lnSpc>
                <a:spcPct val="114000"/>
              </a:lnSpc>
              <a:spcBef>
                <a:spcPts val="600"/>
              </a:spcBef>
              <a:buNone/>
            </a:pPr>
            <a:r>
              <a:rPr lang="tr-TR" sz="2400" dirty="0">
                <a:solidFill>
                  <a:prstClr val="black"/>
                </a:solidFill>
                <a:latin typeface="Garamond" panose="02020404030301010803" pitchFamily="18" charset="0"/>
              </a:rPr>
              <a:t>Günlük çalışma süresi her ne şekilde olursa olsun </a:t>
            </a:r>
            <a:r>
              <a:rPr lang="tr-TR" sz="2400" b="1" dirty="0">
                <a:solidFill>
                  <a:prstClr val="black"/>
                </a:solidFill>
                <a:latin typeface="Garamond" panose="02020404030301010803" pitchFamily="18" charset="0"/>
              </a:rPr>
              <a:t>11 saati aşamaz</a:t>
            </a:r>
            <a:r>
              <a:rPr lang="tr-TR" sz="2400" dirty="0">
                <a:solidFill>
                  <a:prstClr val="black"/>
                </a:solidFill>
                <a:latin typeface="Garamond" panose="02020404030301010803" pitchFamily="18" charset="0"/>
              </a:rPr>
              <a:t>.</a:t>
            </a:r>
          </a:p>
          <a:p>
            <a:pPr marL="0" lvl="0" indent="0" algn="just" defTabSz="685800">
              <a:lnSpc>
                <a:spcPct val="114000"/>
              </a:lnSpc>
              <a:spcBef>
                <a:spcPts val="600"/>
              </a:spcBef>
              <a:buNone/>
            </a:pPr>
            <a:r>
              <a:rPr lang="tr-TR" sz="2400" dirty="0">
                <a:solidFill>
                  <a:prstClr val="black"/>
                </a:solidFill>
                <a:latin typeface="Garamond" panose="02020404030301010803" pitchFamily="18" charset="0"/>
              </a:rPr>
              <a:t>Günlük çalışmanın başlama ve bitiş saatleri ile dinlenme saatleri işyerlerinde işçilere </a:t>
            </a:r>
            <a:r>
              <a:rPr lang="tr-TR" sz="2400" b="1" dirty="0">
                <a:solidFill>
                  <a:prstClr val="black"/>
                </a:solidFill>
                <a:latin typeface="Garamond" panose="02020404030301010803" pitchFamily="18" charset="0"/>
              </a:rPr>
              <a:t>uygun araçlarla duyurulur</a:t>
            </a:r>
            <a:r>
              <a:rPr lang="tr-TR" sz="2400" dirty="0">
                <a:solidFill>
                  <a:prstClr val="black"/>
                </a:solidFill>
                <a:latin typeface="Garamond" panose="02020404030301010803" pitchFamily="18" charset="0"/>
              </a:rPr>
              <a:t>. Yapılan işlerin niteliğine göre, işin başlama ve bitiş saatleri işçiler için farklı şekilde düzenlenebilir.</a:t>
            </a:r>
          </a:p>
          <a:p>
            <a:pPr marL="0" lvl="0" indent="0" algn="just" defTabSz="685800">
              <a:lnSpc>
                <a:spcPct val="114000"/>
              </a:lnSpc>
              <a:spcBef>
                <a:spcPts val="600"/>
              </a:spcBef>
              <a:buNone/>
            </a:pPr>
            <a:r>
              <a:rPr lang="tr-TR" sz="2400" dirty="0">
                <a:solidFill>
                  <a:prstClr val="black"/>
                </a:solidFill>
                <a:latin typeface="Garamond" panose="02020404030301010803" pitchFamily="18" charset="0"/>
                <a:cs typeface="Times New Roman" panose="02020603050405020304" pitchFamily="18" charset="0"/>
              </a:rPr>
              <a:t>İşveren, işçilerin çalışma sürelerini </a:t>
            </a:r>
            <a:r>
              <a:rPr lang="tr-TR" sz="2400" b="1" dirty="0">
                <a:solidFill>
                  <a:prstClr val="black"/>
                </a:solidFill>
                <a:latin typeface="Garamond" panose="02020404030301010803" pitchFamily="18" charset="0"/>
                <a:cs typeface="Times New Roman" panose="02020603050405020304" pitchFamily="18" charset="0"/>
              </a:rPr>
              <a:t>uygun araçlarla belgelemek zorundadır</a:t>
            </a:r>
            <a:r>
              <a:rPr lang="tr-TR" sz="2400" dirty="0">
                <a:solidFill>
                  <a:prstClr val="black"/>
                </a:solidFill>
                <a:latin typeface="Garamond" panose="02020404030301010803" pitchFamily="18" charset="0"/>
                <a:cs typeface="Times New Roman" panose="02020603050405020304" pitchFamily="18" charset="0"/>
              </a:rPr>
              <a:t>.</a:t>
            </a:r>
          </a:p>
          <a:p>
            <a:pPr marL="0" indent="0">
              <a:buNone/>
            </a:pPr>
            <a:endParaRPr lang="tr-TR" sz="1500" dirty="0">
              <a:latin typeface="Garamond" panose="02020404030301010803" pitchFamily="18" charset="0"/>
            </a:endParaRPr>
          </a:p>
        </p:txBody>
      </p:sp>
    </p:spTree>
    <p:extLst>
      <p:ext uri="{BB962C8B-B14F-4D97-AF65-F5344CB8AC3E}">
        <p14:creationId xmlns:p14="http://schemas.microsoft.com/office/powerpoint/2010/main" val="3215380204"/>
      </p:ext>
    </p:extLst>
  </p:cSld>
  <p:clrMapOvr>
    <a:masterClrMapping/>
  </p:clrMapOvr>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10055" y="491613"/>
            <a:ext cx="7833946" cy="737420"/>
          </a:xfrm>
        </p:spPr>
        <p:txBody>
          <a:bodyPr>
            <a:noAutofit/>
          </a:bodyPr>
          <a:lstStyle/>
          <a:p>
            <a:r>
              <a:rPr lang="tr-TR" sz="3600" b="1" dirty="0">
                <a:solidFill>
                  <a:prstClr val="white"/>
                </a:solidFill>
                <a:latin typeface="Garamond" panose="02020404030301010803" pitchFamily="18" charset="0"/>
                <a:cs typeface="Times New Roman" panose="02020603050405020304" pitchFamily="18" charset="0"/>
              </a:rPr>
              <a:t>Telafi Çalışması</a:t>
            </a:r>
            <a:endParaRPr lang="tr-TR" sz="2800"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179</a:t>
            </a:fld>
            <a:endParaRPr lang="tr-TR" dirty="0">
              <a:solidFill>
                <a:schemeClr val="bg1"/>
              </a:solidFill>
            </a:endParaRPr>
          </a:p>
        </p:txBody>
      </p:sp>
      <p:sp>
        <p:nvSpPr>
          <p:cNvPr id="3" name="İçerik Yer Tutucusu 2"/>
          <p:cNvSpPr>
            <a:spLocks noGrp="1"/>
          </p:cNvSpPr>
          <p:nvPr>
            <p:ph idx="1"/>
          </p:nvPr>
        </p:nvSpPr>
        <p:spPr>
          <a:xfrm>
            <a:off x="245807" y="1307690"/>
            <a:ext cx="8750710" cy="5181600"/>
          </a:xfrm>
        </p:spPr>
        <p:txBody>
          <a:bodyPr>
            <a:noAutofit/>
          </a:bodyPr>
          <a:lstStyle/>
          <a:p>
            <a:pPr marL="0" lvl="0" indent="0" algn="just" defTabSz="685800">
              <a:lnSpc>
                <a:spcPct val="114000"/>
              </a:lnSpc>
              <a:spcBef>
                <a:spcPts val="600"/>
              </a:spcBef>
              <a:buNone/>
            </a:pPr>
            <a:r>
              <a:rPr lang="tr-TR" sz="2100" dirty="0">
                <a:solidFill>
                  <a:prstClr val="black"/>
                </a:solidFill>
                <a:latin typeface="Garamond" panose="02020404030301010803" pitchFamily="18" charset="0"/>
              </a:rPr>
              <a:t>Telafi çalışması,</a:t>
            </a:r>
          </a:p>
          <a:p>
            <a:pPr marL="171450" lvl="0" indent="-171450" algn="just" defTabSz="685800">
              <a:lnSpc>
                <a:spcPct val="114000"/>
              </a:lnSpc>
              <a:spcBef>
                <a:spcPts val="600"/>
              </a:spcBef>
              <a:buFont typeface="Wingdings" panose="05000000000000000000" pitchFamily="2" charset="2"/>
              <a:buChar char="Ø"/>
            </a:pPr>
            <a:r>
              <a:rPr lang="tr-TR" sz="2100" b="1" dirty="0">
                <a:solidFill>
                  <a:prstClr val="black"/>
                </a:solidFill>
                <a:latin typeface="Garamond" panose="02020404030301010803" pitchFamily="18" charset="0"/>
              </a:rPr>
              <a:t>Zorunlu nedenlerle işin durması</a:t>
            </a:r>
            <a:r>
              <a:rPr lang="tr-TR" sz="2100" dirty="0">
                <a:solidFill>
                  <a:prstClr val="black"/>
                </a:solidFill>
                <a:latin typeface="Garamond" panose="02020404030301010803" pitchFamily="18" charset="0"/>
              </a:rPr>
              <a:t>,</a:t>
            </a:r>
          </a:p>
          <a:p>
            <a:pPr marL="171450" lvl="0" indent="-171450" algn="just" defTabSz="685800">
              <a:lnSpc>
                <a:spcPct val="114000"/>
              </a:lnSpc>
              <a:spcBef>
                <a:spcPts val="600"/>
              </a:spcBef>
              <a:buFont typeface="Wingdings" panose="05000000000000000000" pitchFamily="2" charset="2"/>
              <a:buChar char="Ø"/>
            </a:pPr>
            <a:r>
              <a:rPr lang="tr-TR" sz="2100" b="1" dirty="0">
                <a:solidFill>
                  <a:prstClr val="black"/>
                </a:solidFill>
                <a:latin typeface="Garamond" panose="02020404030301010803" pitchFamily="18" charset="0"/>
              </a:rPr>
              <a:t>Ulusal bayram ve genel tatillerden önce veya sonra işyerinin </a:t>
            </a:r>
            <a:r>
              <a:rPr lang="tr-TR" sz="2100" dirty="0">
                <a:solidFill>
                  <a:prstClr val="black"/>
                </a:solidFill>
                <a:latin typeface="Garamond" panose="02020404030301010803" pitchFamily="18" charset="0"/>
              </a:rPr>
              <a:t>tatil edilmesi veya </a:t>
            </a:r>
            <a:r>
              <a:rPr lang="tr-TR" sz="2100" b="1" dirty="0">
                <a:solidFill>
                  <a:prstClr val="black"/>
                </a:solidFill>
                <a:latin typeface="Garamond" panose="02020404030301010803" pitchFamily="18" charset="0"/>
              </a:rPr>
              <a:t>benzer nedenlerle işyerinde normal çalışma sürelerinin önemli ölçüde altında </a:t>
            </a:r>
            <a:r>
              <a:rPr lang="tr-TR" sz="2100" dirty="0">
                <a:solidFill>
                  <a:prstClr val="black"/>
                </a:solidFill>
                <a:latin typeface="Garamond" panose="02020404030301010803" pitchFamily="18" charset="0"/>
              </a:rPr>
              <a:t>çalışılması veya </a:t>
            </a:r>
            <a:r>
              <a:rPr lang="tr-TR" sz="2100" b="1" dirty="0">
                <a:solidFill>
                  <a:prstClr val="black"/>
                </a:solidFill>
                <a:latin typeface="Garamond" panose="02020404030301010803" pitchFamily="18" charset="0"/>
              </a:rPr>
              <a:t>tamamen tatil edilmesi </a:t>
            </a:r>
          </a:p>
          <a:p>
            <a:pPr marL="171450" lvl="0" indent="-171450" algn="just" defTabSz="685800">
              <a:lnSpc>
                <a:spcPct val="114000"/>
              </a:lnSpc>
              <a:spcBef>
                <a:spcPts val="600"/>
              </a:spcBef>
              <a:buFont typeface="Wingdings" panose="05000000000000000000" pitchFamily="2" charset="2"/>
              <a:buChar char="Ø"/>
            </a:pPr>
            <a:r>
              <a:rPr lang="tr-TR" sz="2100" dirty="0">
                <a:solidFill>
                  <a:prstClr val="black"/>
                </a:solidFill>
                <a:latin typeface="Garamond" panose="02020404030301010803" pitchFamily="18" charset="0"/>
              </a:rPr>
              <a:t> </a:t>
            </a:r>
            <a:r>
              <a:rPr lang="tr-TR" sz="2100" b="1" dirty="0">
                <a:solidFill>
                  <a:prstClr val="black"/>
                </a:solidFill>
                <a:latin typeface="Garamond" panose="02020404030301010803" pitchFamily="18" charset="0"/>
              </a:rPr>
              <a:t>İşçinin talebi ile kendisine 4857 sayılı İş Kanunu, iş sözleşmeleri ve toplu iş sözleşmeleri ile öngörülen yasal izinleri dışında </a:t>
            </a:r>
            <a:r>
              <a:rPr lang="tr-TR" sz="2100" dirty="0">
                <a:solidFill>
                  <a:prstClr val="black"/>
                </a:solidFill>
                <a:latin typeface="Garamond" panose="02020404030301010803" pitchFamily="18" charset="0"/>
              </a:rPr>
              <a:t>izin verilmesi hallerinde, </a:t>
            </a:r>
          </a:p>
          <a:p>
            <a:pPr marL="0" lvl="0" indent="0" algn="just" defTabSz="685800">
              <a:lnSpc>
                <a:spcPct val="114000"/>
              </a:lnSpc>
              <a:spcBef>
                <a:spcPts val="600"/>
              </a:spcBef>
              <a:buNone/>
            </a:pPr>
            <a:r>
              <a:rPr lang="tr-TR" sz="2100" dirty="0">
                <a:solidFill>
                  <a:prstClr val="black"/>
                </a:solidFill>
                <a:latin typeface="Garamond" panose="02020404030301010803" pitchFamily="18" charset="0"/>
              </a:rPr>
              <a:t>İşçinin çalışmadığı bu sürelerin telafisi için işçiye yaptırılacak çalışmadır.</a:t>
            </a:r>
          </a:p>
          <a:p>
            <a:pPr marL="0" lvl="0" indent="0" algn="just" defTabSz="685800">
              <a:lnSpc>
                <a:spcPct val="114000"/>
              </a:lnSpc>
              <a:spcBef>
                <a:spcPts val="600"/>
              </a:spcBef>
              <a:buNone/>
            </a:pPr>
            <a:r>
              <a:rPr lang="tr-TR" altLang="tr-TR" sz="2100" dirty="0">
                <a:solidFill>
                  <a:prstClr val="black"/>
                </a:solidFill>
                <a:latin typeface="Garamond" panose="02020404030301010803" pitchFamily="18" charset="0"/>
                <a:ea typeface="Batang" pitchFamily="18" charset="-127"/>
                <a:cs typeface="Times New Roman" panose="02020603050405020304" pitchFamily="18" charset="0"/>
              </a:rPr>
              <a:t>Telafi çalışması, kaynağını oluşturan zorunlu nedenin ortadan kalkması ve işyerinin normal çalışma dönemine başlamasını takip eden </a:t>
            </a:r>
            <a:r>
              <a:rPr lang="tr-TR" altLang="tr-TR" sz="2100" b="1" dirty="0">
                <a:solidFill>
                  <a:prstClr val="black"/>
                </a:solidFill>
                <a:latin typeface="Garamond" panose="02020404030301010803" pitchFamily="18" charset="0"/>
                <a:ea typeface="Batang" pitchFamily="18" charset="-127"/>
                <a:cs typeface="Times New Roman" panose="02020603050405020304" pitchFamily="18" charset="0"/>
              </a:rPr>
              <a:t>4 ay içinde</a:t>
            </a:r>
            <a:r>
              <a:rPr lang="tr-TR" altLang="tr-TR" sz="2100" dirty="0">
                <a:solidFill>
                  <a:prstClr val="black"/>
                </a:solidFill>
                <a:latin typeface="Garamond" panose="02020404030301010803" pitchFamily="18" charset="0"/>
                <a:ea typeface="Batang" pitchFamily="18" charset="-127"/>
                <a:cs typeface="Times New Roman" panose="02020603050405020304" pitchFamily="18" charset="0"/>
              </a:rPr>
              <a:t> çalışılmayan süreler için yaptırılır.</a:t>
            </a:r>
          </a:p>
          <a:p>
            <a:pPr marL="0" lvl="0" indent="0" algn="just" defTabSz="685800">
              <a:lnSpc>
                <a:spcPct val="114000"/>
              </a:lnSpc>
              <a:spcBef>
                <a:spcPts val="600"/>
              </a:spcBef>
              <a:buNone/>
            </a:pPr>
            <a:r>
              <a:rPr lang="tr-TR" sz="2100" dirty="0">
                <a:solidFill>
                  <a:prstClr val="black"/>
                </a:solidFill>
                <a:latin typeface="Garamond" panose="02020404030301010803" pitchFamily="18" charset="0"/>
                <a:cs typeface="Times New Roman" panose="02020603050405020304" pitchFamily="18" charset="0"/>
              </a:rPr>
              <a:t>Cumhurbaşkanı bu süreyi iki katına kadar artırmaya yetkilidir.</a:t>
            </a:r>
          </a:p>
          <a:p>
            <a:pPr marL="0" lvl="0" indent="0" algn="just" defTabSz="685800">
              <a:lnSpc>
                <a:spcPct val="114000"/>
              </a:lnSpc>
              <a:spcBef>
                <a:spcPts val="600"/>
              </a:spcBef>
              <a:buNone/>
            </a:pPr>
            <a:endParaRPr lang="tr-TR" altLang="tr-TR" sz="2100" dirty="0">
              <a:solidFill>
                <a:prstClr val="black"/>
              </a:solidFill>
              <a:latin typeface="Garamond" panose="02020404030301010803" pitchFamily="18" charset="0"/>
              <a:ea typeface="Batang" pitchFamily="18" charset="-127"/>
              <a:cs typeface="Times New Roman" panose="02020603050405020304" pitchFamily="18" charset="0"/>
            </a:endParaRPr>
          </a:p>
          <a:p>
            <a:pPr marL="0" lvl="0" indent="0" defTabSz="685800">
              <a:lnSpc>
                <a:spcPct val="114000"/>
              </a:lnSpc>
              <a:spcBef>
                <a:spcPts val="600"/>
              </a:spcBef>
              <a:buNone/>
            </a:pPr>
            <a:endParaRPr lang="tr-TR" sz="2100" dirty="0">
              <a:solidFill>
                <a:prstClr val="black"/>
              </a:solidFill>
            </a:endParaRPr>
          </a:p>
          <a:p>
            <a:pPr marL="0" indent="0">
              <a:buNone/>
            </a:pPr>
            <a:endParaRPr lang="tr-TR" sz="1500" dirty="0">
              <a:latin typeface="Garamond" panose="02020404030301010803" pitchFamily="18" charset="0"/>
            </a:endParaRPr>
          </a:p>
        </p:txBody>
      </p:sp>
    </p:spTree>
    <p:extLst>
      <p:ext uri="{BB962C8B-B14F-4D97-AF65-F5344CB8AC3E}">
        <p14:creationId xmlns:p14="http://schemas.microsoft.com/office/powerpoint/2010/main" val="426568670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188720" y="466344"/>
            <a:ext cx="7955280" cy="1179891"/>
          </a:xfrm>
        </p:spPr>
        <p:txBody>
          <a:bodyPr>
            <a:normAutofit fontScale="90000"/>
          </a:bodyPr>
          <a:lstStyle/>
          <a:p>
            <a:pPr algn="ctr"/>
            <a:r>
              <a:rPr lang="tr-TR" dirty="0">
                <a:solidFill>
                  <a:schemeClr val="bg1"/>
                </a:solidFill>
                <a:effectLst>
                  <a:outerShdw blurRad="38100" dist="38100" dir="2700000" algn="tl">
                    <a:srgbClr val="C0C0C0"/>
                  </a:outerShdw>
                </a:effectLst>
              </a:rPr>
              <a:t>İşveren Vekilliği Statüsünün Sonuçları </a:t>
            </a:r>
            <a:br>
              <a:rPr lang="tr-TR" dirty="0">
                <a:solidFill>
                  <a:schemeClr val="bg1"/>
                </a:solidFill>
                <a:effectLst>
                  <a:outerShdw blurRad="38100" dist="38100" dir="2700000" algn="tl">
                    <a:srgbClr val="C0C0C0"/>
                  </a:outerShdw>
                </a:effectLst>
              </a:rPr>
            </a:br>
            <a:endParaRPr lang="tr-TR" dirty="0">
              <a:solidFill>
                <a:schemeClr val="bg1"/>
              </a:solidFill>
            </a:endParaRPr>
          </a:p>
        </p:txBody>
      </p:sp>
      <p:sp>
        <p:nvSpPr>
          <p:cNvPr id="3" name="İçerik Yer Tutucusu 2"/>
          <p:cNvSpPr>
            <a:spLocks noGrp="1"/>
          </p:cNvSpPr>
          <p:nvPr>
            <p:ph idx="1"/>
          </p:nvPr>
        </p:nvSpPr>
        <p:spPr/>
        <p:txBody>
          <a:bodyPr>
            <a:normAutofit/>
          </a:bodyPr>
          <a:lstStyle/>
          <a:p>
            <a:pPr marL="457200" indent="-457200" algn="just">
              <a:buFont typeface="Wingdings" panose="05000000000000000000" pitchFamily="2" charset="2"/>
              <a:buChar char="Ø"/>
              <a:defRPr/>
            </a:pPr>
            <a:r>
              <a:rPr lang="tr-TR" dirty="0">
                <a:solidFill>
                  <a:srgbClr val="FF0000"/>
                </a:solidFill>
                <a:effectLst>
                  <a:outerShdw blurRad="38100" dist="38100" dir="2700000" algn="tl">
                    <a:srgbClr val="C0C0C0"/>
                  </a:outerShdw>
                </a:effectLst>
                <a:latin typeface="Garamond" panose="02020404030301010803" pitchFamily="18" charset="0"/>
              </a:rPr>
              <a:t>Temsil ve ilzam:</a:t>
            </a:r>
            <a:r>
              <a:rPr lang="tr-TR" dirty="0">
                <a:solidFill>
                  <a:schemeClr val="accent1"/>
                </a:solidFill>
                <a:effectLst>
                  <a:outerShdw blurRad="38100" dist="38100" dir="2700000" algn="tl">
                    <a:srgbClr val="C0C0C0"/>
                  </a:outerShdw>
                </a:effectLst>
                <a:latin typeface="Garamond" panose="02020404030301010803" pitchFamily="18" charset="0"/>
              </a:rPr>
              <a:t> </a:t>
            </a:r>
            <a:r>
              <a:rPr lang="tr-TR" dirty="0">
                <a:solidFill>
                  <a:srgbClr val="000000"/>
                </a:solidFill>
                <a:effectLst>
                  <a:outerShdw blurRad="38100" dist="38100" dir="2700000" algn="tl">
                    <a:srgbClr val="C0C0C0"/>
                  </a:outerShdw>
                </a:effectLst>
                <a:latin typeface="Garamond" panose="02020404030301010803" pitchFamily="18" charset="0"/>
              </a:rPr>
              <a:t>İşveren vekilinin bu sıfatla işçilere karşı işlem ve yükümlülüklerinden </a:t>
            </a:r>
            <a:r>
              <a:rPr lang="tr-TR" b="1" dirty="0">
                <a:solidFill>
                  <a:srgbClr val="000000"/>
                </a:solidFill>
                <a:effectLst>
                  <a:outerShdw blurRad="38100" dist="38100" dir="2700000" algn="tl">
                    <a:srgbClr val="C0C0C0"/>
                  </a:outerShdw>
                </a:effectLst>
                <a:latin typeface="Garamond" panose="02020404030301010803" pitchFamily="18" charset="0"/>
              </a:rPr>
              <a:t>doğrudan işveren sorumludur</a:t>
            </a:r>
            <a:r>
              <a:rPr lang="tr-TR" dirty="0">
                <a:solidFill>
                  <a:srgbClr val="000000"/>
                </a:solidFill>
                <a:effectLst>
                  <a:outerShdw blurRad="38100" dist="38100" dir="2700000" algn="tl">
                    <a:srgbClr val="C0C0C0"/>
                  </a:outerShdw>
                </a:effectLst>
                <a:latin typeface="Garamond" panose="02020404030301010803" pitchFamily="18" charset="0"/>
              </a:rPr>
              <a:t>. (4857/md.2</a:t>
            </a:r>
            <a:r>
              <a:rPr lang="tr-TR" dirty="0" smtClean="0">
                <a:solidFill>
                  <a:srgbClr val="000000"/>
                </a:solidFill>
                <a:effectLst>
                  <a:outerShdw blurRad="38100" dist="38100" dir="2700000" algn="tl">
                    <a:srgbClr val="C0C0C0"/>
                  </a:outerShdw>
                </a:effectLst>
                <a:latin typeface="Garamond" panose="02020404030301010803" pitchFamily="18" charset="0"/>
              </a:rPr>
              <a:t>).</a:t>
            </a:r>
            <a:endParaRPr lang="tr-TR" dirty="0">
              <a:solidFill>
                <a:srgbClr val="C00000"/>
              </a:solidFill>
              <a:effectLst>
                <a:outerShdw blurRad="38100" dist="38100" dir="2700000" algn="tl">
                  <a:srgbClr val="C0C0C0"/>
                </a:outerShdw>
              </a:effectLst>
              <a:latin typeface="Garamond" panose="02020404030301010803" pitchFamily="18" charset="0"/>
            </a:endParaRPr>
          </a:p>
          <a:p>
            <a:pPr marL="457200" indent="-457200" algn="just">
              <a:buFont typeface="Wingdings" panose="05000000000000000000" pitchFamily="2" charset="2"/>
              <a:buChar char="Ø"/>
              <a:defRPr/>
            </a:pPr>
            <a:r>
              <a:rPr lang="tr-TR" dirty="0">
                <a:solidFill>
                  <a:srgbClr val="FF0000"/>
                </a:solidFill>
                <a:effectLst>
                  <a:outerShdw blurRad="38100" dist="38100" dir="2700000" algn="tl">
                    <a:srgbClr val="C0C0C0"/>
                  </a:outerShdw>
                </a:effectLst>
                <a:latin typeface="Garamond" panose="02020404030301010803" pitchFamily="18" charset="0"/>
              </a:rPr>
              <a:t>İşveren gibi sorumlu olma:</a:t>
            </a:r>
            <a:r>
              <a:rPr lang="tr-TR" dirty="0">
                <a:solidFill>
                  <a:srgbClr val="000000"/>
                </a:solidFill>
                <a:effectLst>
                  <a:outerShdw blurRad="38100" dist="38100" dir="2700000" algn="tl">
                    <a:srgbClr val="C0C0C0"/>
                  </a:outerShdw>
                </a:effectLst>
                <a:latin typeface="Garamond" panose="02020404030301010803" pitchFamily="18" charset="0"/>
              </a:rPr>
              <a:t> Kanunda işveren için öngörülen her çeşit sorumluluk ve zorunluluklar işveren vekilleri hakkında da uygulanır (4857/md.2).</a:t>
            </a:r>
          </a:p>
          <a:p>
            <a:pPr marL="457200" indent="-457200" algn="just">
              <a:buFont typeface="Wingdings" panose="05000000000000000000" pitchFamily="2" charset="2"/>
              <a:buChar char="Ø"/>
              <a:defRPr/>
            </a:pPr>
            <a:r>
              <a:rPr lang="tr-TR" dirty="0">
                <a:solidFill>
                  <a:srgbClr val="FF0000"/>
                </a:solidFill>
                <a:effectLst>
                  <a:outerShdw blurRad="38100" dist="38100" dir="2700000" algn="tl">
                    <a:srgbClr val="C0C0C0"/>
                  </a:outerShdw>
                </a:effectLst>
                <a:latin typeface="Garamond" panose="02020404030301010803" pitchFamily="18" charset="0"/>
              </a:rPr>
              <a:t>İşçilik haklarının devam etmesi:</a:t>
            </a:r>
            <a:r>
              <a:rPr lang="tr-TR" dirty="0">
                <a:solidFill>
                  <a:srgbClr val="C00000"/>
                </a:solidFill>
                <a:effectLst>
                  <a:outerShdw blurRad="38100" dist="38100" dir="2700000" algn="tl">
                    <a:srgbClr val="C0C0C0"/>
                  </a:outerShdw>
                </a:effectLst>
                <a:latin typeface="Garamond" panose="02020404030301010803" pitchFamily="18" charset="0"/>
              </a:rPr>
              <a:t>  </a:t>
            </a:r>
            <a:r>
              <a:rPr lang="tr-TR" dirty="0">
                <a:solidFill>
                  <a:srgbClr val="000000"/>
                </a:solidFill>
                <a:effectLst>
                  <a:outerShdw blurRad="38100" dist="38100" dir="2700000" algn="tl">
                    <a:srgbClr val="C0C0C0"/>
                  </a:outerShdw>
                </a:effectLst>
                <a:latin typeface="Garamond" panose="02020404030301010803" pitchFamily="18" charset="0"/>
              </a:rPr>
              <a:t>İşveren vekilliği sıfatı, işçilere tanınan hak ve yükümlülükleri ortadan kaldırmaz (4857 / m.2).</a:t>
            </a:r>
          </a:p>
          <a:p>
            <a:endParaRPr lang="tr-TR"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18</a:t>
            </a:fld>
            <a:endParaRPr lang="tr-TR" dirty="0">
              <a:solidFill>
                <a:schemeClr val="bg1"/>
              </a:solidFill>
            </a:endParaRPr>
          </a:p>
        </p:txBody>
      </p:sp>
    </p:spTree>
    <p:extLst>
      <p:ext uri="{BB962C8B-B14F-4D97-AF65-F5344CB8AC3E}">
        <p14:creationId xmlns:p14="http://schemas.microsoft.com/office/powerpoint/2010/main" val="2171192947"/>
      </p:ext>
    </p:extLst>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10055" y="491613"/>
            <a:ext cx="7833946" cy="737420"/>
          </a:xfrm>
        </p:spPr>
        <p:txBody>
          <a:bodyPr>
            <a:noAutofit/>
          </a:bodyPr>
          <a:lstStyle/>
          <a:p>
            <a:r>
              <a:rPr lang="tr-TR" sz="3600" b="1" dirty="0">
                <a:solidFill>
                  <a:prstClr val="white"/>
                </a:solidFill>
                <a:latin typeface="Garamond" panose="02020404030301010803" pitchFamily="18" charset="0"/>
                <a:cs typeface="Times New Roman" panose="02020603050405020304" pitchFamily="18" charset="0"/>
              </a:rPr>
              <a:t>Telafi Çalışması</a:t>
            </a:r>
            <a:endParaRPr lang="tr-TR" sz="2800"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180</a:t>
            </a:fld>
            <a:endParaRPr lang="tr-TR" dirty="0">
              <a:solidFill>
                <a:schemeClr val="bg1"/>
              </a:solidFill>
            </a:endParaRPr>
          </a:p>
        </p:txBody>
      </p:sp>
      <p:sp>
        <p:nvSpPr>
          <p:cNvPr id="3" name="İçerik Yer Tutucusu 2"/>
          <p:cNvSpPr>
            <a:spLocks noGrp="1"/>
          </p:cNvSpPr>
          <p:nvPr>
            <p:ph idx="1"/>
          </p:nvPr>
        </p:nvSpPr>
        <p:spPr>
          <a:xfrm>
            <a:off x="245807" y="1307690"/>
            <a:ext cx="8750710" cy="4480462"/>
          </a:xfrm>
        </p:spPr>
        <p:txBody>
          <a:bodyPr>
            <a:noAutofit/>
          </a:bodyPr>
          <a:lstStyle/>
          <a:p>
            <a:pPr marL="0" lvl="0" indent="0" algn="just" defTabSz="685800">
              <a:lnSpc>
                <a:spcPct val="114000"/>
              </a:lnSpc>
              <a:spcBef>
                <a:spcPts val="600"/>
              </a:spcBef>
              <a:buNone/>
            </a:pPr>
            <a:r>
              <a:rPr lang="tr-TR" sz="2600" dirty="0">
                <a:solidFill>
                  <a:prstClr val="black"/>
                </a:solidFill>
                <a:latin typeface="Garamond" panose="02020404030301010803" pitchFamily="18" charset="0"/>
              </a:rPr>
              <a:t>Telafi çalışması yaptıracak işveren; bu çalışmanın 4857 sayılı İş Kanununun 64 üncü maddesinde sayılan nedenlerden hangisine dayandığını </a:t>
            </a:r>
            <a:r>
              <a:rPr lang="tr-TR" sz="2600" b="1" dirty="0">
                <a:solidFill>
                  <a:prstClr val="black"/>
                </a:solidFill>
                <a:latin typeface="Garamond" panose="02020404030301010803" pitchFamily="18" charset="0"/>
              </a:rPr>
              <a:t>açık olarak belirtmek</a:t>
            </a:r>
            <a:r>
              <a:rPr lang="tr-TR" sz="2600" dirty="0">
                <a:solidFill>
                  <a:prstClr val="black"/>
                </a:solidFill>
                <a:latin typeface="Garamond" panose="02020404030301010803" pitchFamily="18" charset="0"/>
              </a:rPr>
              <a:t>, </a:t>
            </a:r>
            <a:r>
              <a:rPr lang="tr-TR" sz="2600" b="1" dirty="0">
                <a:solidFill>
                  <a:prstClr val="black"/>
                </a:solidFill>
                <a:latin typeface="Garamond" panose="02020404030301010803" pitchFamily="18" charset="0"/>
              </a:rPr>
              <a:t>hangi tarihte çalışmaya başlanacağını, ilgili işçilere bildirme</a:t>
            </a:r>
            <a:r>
              <a:rPr lang="tr-TR" sz="2600" dirty="0">
                <a:solidFill>
                  <a:prstClr val="black"/>
                </a:solidFill>
                <a:latin typeface="Garamond" panose="02020404030301010803" pitchFamily="18" charset="0"/>
              </a:rPr>
              <a:t>k zorundadır.</a:t>
            </a:r>
          </a:p>
          <a:p>
            <a:pPr marL="0" lvl="0" indent="0" algn="just" defTabSz="685800">
              <a:lnSpc>
                <a:spcPct val="114000"/>
              </a:lnSpc>
              <a:spcBef>
                <a:spcPts val="600"/>
              </a:spcBef>
              <a:buNone/>
            </a:pPr>
            <a:r>
              <a:rPr lang="tr-TR" sz="2600" dirty="0">
                <a:solidFill>
                  <a:prstClr val="black"/>
                </a:solidFill>
                <a:latin typeface="Garamond" panose="02020404030301010803" pitchFamily="18" charset="0"/>
              </a:rPr>
              <a:t>Telafi çalışması, günlük en çok çalışma süresi olan </a:t>
            </a:r>
            <a:r>
              <a:rPr lang="tr-TR" sz="2600" b="1" dirty="0">
                <a:solidFill>
                  <a:prstClr val="black"/>
                </a:solidFill>
                <a:latin typeface="Garamond" panose="02020404030301010803" pitchFamily="18" charset="0"/>
              </a:rPr>
              <a:t>11 saati aşmamak</a:t>
            </a:r>
            <a:r>
              <a:rPr lang="tr-TR" sz="2600" dirty="0">
                <a:solidFill>
                  <a:prstClr val="black"/>
                </a:solidFill>
                <a:latin typeface="Garamond" panose="02020404030301010803" pitchFamily="18" charset="0"/>
              </a:rPr>
              <a:t> koşulu ile </a:t>
            </a:r>
            <a:r>
              <a:rPr lang="tr-TR" sz="2600" b="1" dirty="0">
                <a:solidFill>
                  <a:prstClr val="black"/>
                </a:solidFill>
                <a:latin typeface="Garamond" panose="02020404030301010803" pitchFamily="18" charset="0"/>
              </a:rPr>
              <a:t>günde 3 saatten fazla olamaz</a:t>
            </a:r>
            <a:r>
              <a:rPr lang="tr-TR" sz="2600" dirty="0">
                <a:solidFill>
                  <a:prstClr val="black"/>
                </a:solidFill>
                <a:latin typeface="Garamond" panose="02020404030301010803" pitchFamily="18" charset="0"/>
              </a:rPr>
              <a:t>. </a:t>
            </a:r>
          </a:p>
          <a:p>
            <a:pPr marL="0" lvl="0" indent="0" algn="just" defTabSz="685800">
              <a:lnSpc>
                <a:spcPct val="114000"/>
              </a:lnSpc>
              <a:spcBef>
                <a:spcPts val="600"/>
              </a:spcBef>
              <a:buNone/>
            </a:pPr>
            <a:r>
              <a:rPr lang="tr-TR" sz="2600" dirty="0">
                <a:solidFill>
                  <a:prstClr val="black"/>
                </a:solidFill>
                <a:latin typeface="Garamond" panose="02020404030301010803" pitchFamily="18" charset="0"/>
              </a:rPr>
              <a:t>Bu çalışmalar fazla çalışma veya fazla sürelerle çalışma sayılmaz. </a:t>
            </a:r>
          </a:p>
          <a:p>
            <a:pPr marL="0" lvl="0" indent="0" algn="just" defTabSz="685800">
              <a:lnSpc>
                <a:spcPct val="114000"/>
              </a:lnSpc>
              <a:spcBef>
                <a:spcPts val="600"/>
              </a:spcBef>
              <a:buNone/>
            </a:pPr>
            <a:r>
              <a:rPr lang="tr-TR" sz="2600" b="1" dirty="0">
                <a:solidFill>
                  <a:prstClr val="black"/>
                </a:solidFill>
                <a:latin typeface="Garamond" panose="02020404030301010803" pitchFamily="18" charset="0"/>
              </a:rPr>
              <a:t>Tatil günlerinde</a:t>
            </a:r>
            <a:r>
              <a:rPr lang="tr-TR" sz="2600" dirty="0">
                <a:solidFill>
                  <a:prstClr val="black"/>
                </a:solidFill>
                <a:latin typeface="Garamond" panose="02020404030301010803" pitchFamily="18" charset="0"/>
              </a:rPr>
              <a:t> telafi çalışması yaptırılamaz.</a:t>
            </a:r>
          </a:p>
          <a:p>
            <a:pPr marL="0" lvl="0" indent="0" defTabSz="685800">
              <a:lnSpc>
                <a:spcPct val="114000"/>
              </a:lnSpc>
              <a:spcBef>
                <a:spcPts val="600"/>
              </a:spcBef>
              <a:buNone/>
            </a:pPr>
            <a:endParaRPr lang="tr-TR" sz="2600" dirty="0">
              <a:solidFill>
                <a:prstClr val="black"/>
              </a:solidFill>
            </a:endParaRPr>
          </a:p>
          <a:p>
            <a:pPr marL="0" indent="0">
              <a:buNone/>
            </a:pPr>
            <a:endParaRPr lang="tr-TR" sz="1500" dirty="0">
              <a:latin typeface="Garamond" panose="02020404030301010803" pitchFamily="18" charset="0"/>
            </a:endParaRPr>
          </a:p>
        </p:txBody>
      </p:sp>
    </p:spTree>
    <p:extLst>
      <p:ext uri="{BB962C8B-B14F-4D97-AF65-F5344CB8AC3E}">
        <p14:creationId xmlns:p14="http://schemas.microsoft.com/office/powerpoint/2010/main" val="3278370468"/>
      </p:ext>
    </p:extLst>
  </p:cSld>
  <p:clrMapOvr>
    <a:masterClrMapping/>
  </p:clrMapOvr>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10055" y="491613"/>
            <a:ext cx="7833946" cy="737420"/>
          </a:xfrm>
        </p:spPr>
        <p:txBody>
          <a:bodyPr>
            <a:noAutofit/>
          </a:bodyPr>
          <a:lstStyle/>
          <a:p>
            <a:r>
              <a:rPr lang="tr-TR" sz="3600" b="1" dirty="0">
                <a:solidFill>
                  <a:prstClr val="white"/>
                </a:solidFill>
                <a:latin typeface="Garamond" panose="02020404030301010803" pitchFamily="18" charset="0"/>
                <a:cs typeface="Times New Roman" panose="02020603050405020304" pitchFamily="18" charset="0"/>
              </a:rPr>
              <a:t>Ara Dinlenmesi</a:t>
            </a:r>
            <a:endParaRPr lang="tr-TR" sz="2800"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181</a:t>
            </a:fld>
            <a:endParaRPr lang="tr-TR" dirty="0">
              <a:solidFill>
                <a:schemeClr val="bg1"/>
              </a:solidFill>
            </a:endParaRPr>
          </a:p>
        </p:txBody>
      </p:sp>
      <p:sp>
        <p:nvSpPr>
          <p:cNvPr id="3" name="İçerik Yer Tutucusu 2"/>
          <p:cNvSpPr>
            <a:spLocks noGrp="1"/>
          </p:cNvSpPr>
          <p:nvPr>
            <p:ph idx="1"/>
          </p:nvPr>
        </p:nvSpPr>
        <p:spPr>
          <a:xfrm>
            <a:off x="245807" y="1307690"/>
            <a:ext cx="8750710" cy="5181600"/>
          </a:xfrm>
        </p:spPr>
        <p:txBody>
          <a:bodyPr>
            <a:noAutofit/>
          </a:bodyPr>
          <a:lstStyle/>
          <a:p>
            <a:pPr marL="0" lvl="0" indent="0" algn="just" defTabSz="685800">
              <a:lnSpc>
                <a:spcPct val="114000"/>
              </a:lnSpc>
              <a:spcBef>
                <a:spcPts val="600"/>
              </a:spcBef>
              <a:buNone/>
            </a:pPr>
            <a:r>
              <a:rPr lang="tr-TR" sz="1700" dirty="0">
                <a:solidFill>
                  <a:prstClr val="black"/>
                </a:solidFill>
                <a:latin typeface="Garamond" panose="02020404030301010803" pitchFamily="18" charset="0"/>
                <a:cs typeface="Times New Roman" panose="02020603050405020304" pitchFamily="18" charset="0"/>
              </a:rPr>
              <a:t>Günlük çalışma süresinin </a:t>
            </a:r>
            <a:r>
              <a:rPr lang="tr-TR" sz="1700" b="1" u="sng" dirty="0">
                <a:solidFill>
                  <a:prstClr val="black"/>
                </a:solidFill>
                <a:latin typeface="Garamond" panose="02020404030301010803" pitchFamily="18" charset="0"/>
                <a:cs typeface="Times New Roman" panose="02020603050405020304" pitchFamily="18" charset="0"/>
              </a:rPr>
              <a:t>ortalama bir zamanında</a:t>
            </a:r>
            <a:r>
              <a:rPr lang="tr-TR" sz="1700" u="sng" dirty="0">
                <a:solidFill>
                  <a:prstClr val="black"/>
                </a:solidFill>
                <a:latin typeface="Garamond" panose="02020404030301010803" pitchFamily="18" charset="0"/>
                <a:cs typeface="Times New Roman" panose="02020603050405020304" pitchFamily="18" charset="0"/>
              </a:rPr>
              <a:t> </a:t>
            </a:r>
            <a:r>
              <a:rPr lang="tr-TR" sz="1700" dirty="0">
                <a:solidFill>
                  <a:prstClr val="black"/>
                </a:solidFill>
                <a:latin typeface="Garamond" panose="02020404030301010803" pitchFamily="18" charset="0"/>
                <a:cs typeface="Times New Roman" panose="02020603050405020304" pitchFamily="18" charset="0"/>
              </a:rPr>
              <a:t>o yerin gelenekleri ve işin gereğine göre ayarlanmak suretiyle işçilere;      </a:t>
            </a:r>
          </a:p>
          <a:p>
            <a:pPr marL="171450" lvl="0" indent="-171450" algn="just" defTabSz="685800">
              <a:lnSpc>
                <a:spcPct val="114000"/>
              </a:lnSpc>
              <a:spcBef>
                <a:spcPts val="600"/>
              </a:spcBef>
              <a:buFont typeface="Wingdings" panose="05000000000000000000" pitchFamily="2" charset="2"/>
              <a:buChar char="Ø"/>
            </a:pPr>
            <a:r>
              <a:rPr lang="tr-TR" sz="1700" u="sng" dirty="0">
                <a:solidFill>
                  <a:prstClr val="black"/>
                </a:solidFill>
                <a:latin typeface="Garamond" panose="02020404030301010803" pitchFamily="18" charset="0"/>
                <a:cs typeface="Times New Roman" panose="02020603050405020304" pitchFamily="18" charset="0"/>
              </a:rPr>
              <a:t>4 saat veya daha kısa süreli işlerde</a:t>
            </a:r>
            <a:r>
              <a:rPr lang="tr-TR" sz="1700" dirty="0">
                <a:solidFill>
                  <a:prstClr val="black"/>
                </a:solidFill>
                <a:latin typeface="Garamond" panose="02020404030301010803" pitchFamily="18" charset="0"/>
                <a:cs typeface="Times New Roman" panose="02020603050405020304" pitchFamily="18" charset="0"/>
              </a:rPr>
              <a:t> </a:t>
            </a:r>
            <a:r>
              <a:rPr lang="tr-TR" sz="1700" b="1" dirty="0">
                <a:solidFill>
                  <a:prstClr val="black"/>
                </a:solidFill>
                <a:latin typeface="Garamond" panose="02020404030301010803" pitchFamily="18" charset="0"/>
                <a:cs typeface="Times New Roman" panose="02020603050405020304" pitchFamily="18" charset="0"/>
              </a:rPr>
              <a:t>15 dakika</a:t>
            </a:r>
            <a:r>
              <a:rPr lang="tr-TR" sz="1700" dirty="0">
                <a:solidFill>
                  <a:prstClr val="black"/>
                </a:solidFill>
                <a:latin typeface="Garamond" panose="02020404030301010803" pitchFamily="18" charset="0"/>
                <a:cs typeface="Times New Roman" panose="02020603050405020304" pitchFamily="18" charset="0"/>
              </a:rPr>
              <a:t>, </a:t>
            </a:r>
          </a:p>
          <a:p>
            <a:pPr marL="171450" lvl="0" indent="-171450" algn="just" defTabSz="685800">
              <a:lnSpc>
                <a:spcPct val="114000"/>
              </a:lnSpc>
              <a:spcBef>
                <a:spcPts val="600"/>
              </a:spcBef>
              <a:buFont typeface="Wingdings" panose="05000000000000000000" pitchFamily="2" charset="2"/>
              <a:buChar char="Ø"/>
            </a:pPr>
            <a:r>
              <a:rPr lang="tr-TR" sz="1700" u="sng" dirty="0">
                <a:solidFill>
                  <a:prstClr val="black"/>
                </a:solidFill>
                <a:latin typeface="Garamond" panose="02020404030301010803" pitchFamily="18" charset="0"/>
                <a:cs typeface="Times New Roman" panose="02020603050405020304" pitchFamily="18" charset="0"/>
              </a:rPr>
              <a:t>4 saatten fazla ve 7,5 saate kadar </a:t>
            </a:r>
            <a:r>
              <a:rPr lang="tr-TR" sz="1700" dirty="0">
                <a:solidFill>
                  <a:prstClr val="black"/>
                </a:solidFill>
                <a:latin typeface="Garamond" panose="02020404030301010803" pitchFamily="18" charset="0"/>
                <a:cs typeface="Times New Roman" panose="02020603050405020304" pitchFamily="18" charset="0"/>
              </a:rPr>
              <a:t>(7,5 saat dahil) süreli işlerde </a:t>
            </a:r>
            <a:r>
              <a:rPr lang="tr-TR" sz="1700" b="1" dirty="0">
                <a:solidFill>
                  <a:prstClr val="black"/>
                </a:solidFill>
                <a:latin typeface="Garamond" panose="02020404030301010803" pitchFamily="18" charset="0"/>
                <a:cs typeface="Times New Roman" panose="02020603050405020304" pitchFamily="18" charset="0"/>
              </a:rPr>
              <a:t>30 dakika</a:t>
            </a:r>
            <a:r>
              <a:rPr lang="tr-TR" sz="1700" dirty="0">
                <a:solidFill>
                  <a:prstClr val="black"/>
                </a:solidFill>
                <a:latin typeface="Garamond" panose="02020404030301010803" pitchFamily="18" charset="0"/>
                <a:cs typeface="Times New Roman" panose="02020603050405020304" pitchFamily="18" charset="0"/>
              </a:rPr>
              <a:t>,    </a:t>
            </a:r>
          </a:p>
          <a:p>
            <a:pPr marL="171450" lvl="0" indent="-171450" algn="just" defTabSz="685800">
              <a:lnSpc>
                <a:spcPct val="114000"/>
              </a:lnSpc>
              <a:spcBef>
                <a:spcPts val="600"/>
              </a:spcBef>
              <a:buFont typeface="Wingdings" panose="05000000000000000000" pitchFamily="2" charset="2"/>
              <a:buChar char="Ø"/>
            </a:pPr>
            <a:r>
              <a:rPr lang="tr-TR" sz="1700" u="sng" dirty="0">
                <a:solidFill>
                  <a:prstClr val="black"/>
                </a:solidFill>
                <a:latin typeface="Garamond" panose="02020404030301010803" pitchFamily="18" charset="0"/>
                <a:cs typeface="Times New Roman" panose="02020603050405020304" pitchFamily="18" charset="0"/>
              </a:rPr>
              <a:t>7,5 saatten fazla süreli işlerde</a:t>
            </a:r>
            <a:r>
              <a:rPr lang="tr-TR" sz="1700" dirty="0">
                <a:solidFill>
                  <a:prstClr val="black"/>
                </a:solidFill>
                <a:latin typeface="Garamond" panose="02020404030301010803" pitchFamily="18" charset="0"/>
                <a:cs typeface="Times New Roman" panose="02020603050405020304" pitchFamily="18" charset="0"/>
              </a:rPr>
              <a:t> </a:t>
            </a:r>
            <a:r>
              <a:rPr lang="tr-TR" sz="1700" b="1" dirty="0">
                <a:solidFill>
                  <a:prstClr val="black"/>
                </a:solidFill>
                <a:latin typeface="Garamond" panose="02020404030301010803" pitchFamily="18" charset="0"/>
                <a:cs typeface="Times New Roman" panose="02020603050405020304" pitchFamily="18" charset="0"/>
              </a:rPr>
              <a:t>1 saat</a:t>
            </a:r>
            <a:r>
              <a:rPr lang="tr-TR" sz="1700" dirty="0">
                <a:solidFill>
                  <a:prstClr val="black"/>
                </a:solidFill>
                <a:latin typeface="Garamond" panose="02020404030301010803" pitchFamily="18" charset="0"/>
                <a:cs typeface="Times New Roman" panose="02020603050405020304" pitchFamily="18" charset="0"/>
              </a:rPr>
              <a:t>,</a:t>
            </a:r>
          </a:p>
          <a:p>
            <a:pPr marL="0" lvl="0" indent="0" algn="just" defTabSz="685800">
              <a:lnSpc>
                <a:spcPct val="114000"/>
              </a:lnSpc>
              <a:spcBef>
                <a:spcPts val="600"/>
              </a:spcBef>
              <a:buNone/>
            </a:pPr>
            <a:r>
              <a:rPr lang="tr-TR" sz="1700" dirty="0">
                <a:solidFill>
                  <a:prstClr val="black"/>
                </a:solidFill>
                <a:latin typeface="Garamond" panose="02020404030301010803" pitchFamily="18" charset="0"/>
                <a:cs typeface="Times New Roman" panose="02020603050405020304" pitchFamily="18" charset="0"/>
              </a:rPr>
              <a:t> ara dinlenmesi verilir</a:t>
            </a:r>
            <a:r>
              <a:rPr lang="tr-TR" sz="1700" dirty="0" smtClean="0">
                <a:solidFill>
                  <a:prstClr val="black"/>
                </a:solidFill>
                <a:latin typeface="Garamond" panose="02020404030301010803" pitchFamily="18" charset="0"/>
                <a:cs typeface="Times New Roman" panose="02020603050405020304" pitchFamily="18" charset="0"/>
              </a:rPr>
              <a:t>. </a:t>
            </a:r>
            <a:r>
              <a:rPr lang="tr-TR" sz="1700" b="1" dirty="0" smtClean="0">
                <a:solidFill>
                  <a:schemeClr val="accent1"/>
                </a:solidFill>
                <a:latin typeface="Garamond" panose="02020404030301010803" pitchFamily="18" charset="0"/>
                <a:cs typeface="Times New Roman" panose="02020603050405020304" pitchFamily="18" charset="0"/>
              </a:rPr>
              <a:t>**</a:t>
            </a:r>
            <a:r>
              <a:rPr lang="tr-TR" sz="1700" b="1" dirty="0" err="1" smtClean="0">
                <a:solidFill>
                  <a:schemeClr val="accent1"/>
                </a:solidFill>
                <a:latin typeface="Garamond" panose="02020404030301010803" pitchFamily="18" charset="0"/>
                <a:cs typeface="Times New Roman" panose="02020603050405020304" pitchFamily="18" charset="0"/>
              </a:rPr>
              <a:t>TİS’de</a:t>
            </a:r>
            <a:r>
              <a:rPr lang="tr-TR" sz="1700" b="1" dirty="0" smtClean="0">
                <a:solidFill>
                  <a:prstClr val="black"/>
                </a:solidFill>
                <a:latin typeface="Garamond" panose="02020404030301010803" pitchFamily="18" charset="0"/>
                <a:cs typeface="Times New Roman" panose="02020603050405020304" pitchFamily="18" charset="0"/>
              </a:rPr>
              <a:t> 10 uncu madde </a:t>
            </a:r>
            <a:r>
              <a:rPr lang="tr-TR" sz="1700" b="1" dirty="0" smtClean="0">
                <a:solidFill>
                  <a:schemeClr val="accent1"/>
                </a:solidFill>
                <a:latin typeface="Garamond" panose="02020404030301010803" pitchFamily="18" charset="0"/>
                <a:cs typeface="Times New Roman" panose="02020603050405020304" pitchFamily="18" charset="0"/>
              </a:rPr>
              <a:t>‘günde 1 saat ara dinlenmesi verileceği’ belirtilmiştir.</a:t>
            </a:r>
            <a:endParaRPr lang="tr-TR" sz="1700" b="1" dirty="0">
              <a:solidFill>
                <a:schemeClr val="accent1"/>
              </a:solidFill>
              <a:latin typeface="Garamond" panose="02020404030301010803" pitchFamily="18" charset="0"/>
              <a:cs typeface="Times New Roman" panose="02020603050405020304" pitchFamily="18" charset="0"/>
            </a:endParaRPr>
          </a:p>
          <a:p>
            <a:pPr marL="0" lvl="0" indent="0" algn="just" defTabSz="685800">
              <a:lnSpc>
                <a:spcPct val="114000"/>
              </a:lnSpc>
              <a:spcBef>
                <a:spcPts val="600"/>
              </a:spcBef>
              <a:buNone/>
            </a:pPr>
            <a:r>
              <a:rPr lang="tr-TR" sz="1700" dirty="0">
                <a:solidFill>
                  <a:prstClr val="black"/>
                </a:solidFill>
                <a:latin typeface="Garamond" panose="02020404030301010803" pitchFamily="18" charset="0"/>
                <a:cs typeface="Times New Roman" panose="02020603050405020304" pitchFamily="18" charset="0"/>
              </a:rPr>
              <a:t>Bu dinlenme süreleri en az olup </a:t>
            </a:r>
            <a:r>
              <a:rPr lang="tr-TR" sz="1700" u="sng" dirty="0">
                <a:solidFill>
                  <a:prstClr val="black"/>
                </a:solidFill>
                <a:latin typeface="Garamond" panose="02020404030301010803" pitchFamily="18" charset="0"/>
                <a:cs typeface="Times New Roman" panose="02020603050405020304" pitchFamily="18" charset="0"/>
              </a:rPr>
              <a:t>aralıksız verilir</a:t>
            </a:r>
            <a:r>
              <a:rPr lang="tr-TR" sz="1700" dirty="0">
                <a:solidFill>
                  <a:prstClr val="black"/>
                </a:solidFill>
                <a:latin typeface="Garamond" panose="02020404030301010803" pitchFamily="18" charset="0"/>
                <a:cs typeface="Times New Roman" panose="02020603050405020304" pitchFamily="18" charset="0"/>
              </a:rPr>
              <a:t>. Ancak bu süreler, iklim, mevsim, o yerdeki gelenekler ve işin niteliği göz önünde tutularak </a:t>
            </a:r>
            <a:r>
              <a:rPr lang="tr-TR" sz="1700" u="sng" dirty="0">
                <a:solidFill>
                  <a:prstClr val="black"/>
                </a:solidFill>
                <a:latin typeface="Garamond" panose="02020404030301010803" pitchFamily="18" charset="0"/>
                <a:cs typeface="Times New Roman" panose="02020603050405020304" pitchFamily="18" charset="0"/>
              </a:rPr>
              <a:t>sözleşmeler</a:t>
            </a:r>
            <a:r>
              <a:rPr lang="tr-TR" sz="1700" dirty="0">
                <a:solidFill>
                  <a:prstClr val="black"/>
                </a:solidFill>
                <a:latin typeface="Garamond" panose="02020404030301010803" pitchFamily="18" charset="0"/>
                <a:cs typeface="Times New Roman" panose="02020603050405020304" pitchFamily="18" charset="0"/>
              </a:rPr>
              <a:t> ile aralı olarak kullandırılabilir. </a:t>
            </a:r>
          </a:p>
          <a:p>
            <a:pPr marL="0" lvl="0" indent="0" algn="just" defTabSz="685800">
              <a:lnSpc>
                <a:spcPct val="114000"/>
              </a:lnSpc>
              <a:spcBef>
                <a:spcPts val="600"/>
              </a:spcBef>
              <a:buNone/>
            </a:pPr>
            <a:r>
              <a:rPr lang="tr-TR" sz="1700" dirty="0">
                <a:solidFill>
                  <a:prstClr val="black"/>
                </a:solidFill>
                <a:latin typeface="Garamond" panose="02020404030301010803" pitchFamily="18" charset="0"/>
                <a:cs typeface="Times New Roman" panose="02020603050405020304" pitchFamily="18" charset="0"/>
              </a:rPr>
              <a:t>Ara dinlenmeleri çalışma süresinden sayılmaz. </a:t>
            </a:r>
            <a:r>
              <a:rPr lang="tr-TR" sz="1700" dirty="0" smtClean="0">
                <a:solidFill>
                  <a:prstClr val="black"/>
                </a:solidFill>
                <a:latin typeface="Garamond" panose="02020404030301010803" pitchFamily="18" charset="0"/>
                <a:cs typeface="Times New Roman" panose="02020603050405020304" pitchFamily="18" charset="0"/>
              </a:rPr>
              <a:t>Dinlenmeler </a:t>
            </a:r>
            <a:r>
              <a:rPr lang="tr-TR" sz="1700" dirty="0">
                <a:solidFill>
                  <a:prstClr val="black"/>
                </a:solidFill>
                <a:latin typeface="Garamond" panose="02020404030301010803" pitchFamily="18" charset="0"/>
                <a:cs typeface="Times New Roman" panose="02020603050405020304" pitchFamily="18" charset="0"/>
              </a:rPr>
              <a:t>bir işyerinde işçilere aynı veya değişik saatlerde kullandırılabilir.  </a:t>
            </a:r>
          </a:p>
          <a:p>
            <a:pPr marL="0" lvl="0" indent="0" algn="just" defTabSz="685800">
              <a:lnSpc>
                <a:spcPct val="114000"/>
              </a:lnSpc>
              <a:spcBef>
                <a:spcPts val="600"/>
              </a:spcBef>
              <a:buNone/>
            </a:pPr>
            <a:r>
              <a:rPr lang="tr-TR" sz="1700" b="1" dirty="0">
                <a:solidFill>
                  <a:prstClr val="black"/>
                </a:solidFill>
                <a:latin typeface="Garamond" panose="02020404030301010803" pitchFamily="18" charset="0"/>
                <a:cs typeface="Times New Roman" panose="02020603050405020304" pitchFamily="18" charset="0"/>
              </a:rPr>
              <a:t>**</a:t>
            </a:r>
            <a:r>
              <a:rPr lang="tr-TR" sz="1700" dirty="0">
                <a:solidFill>
                  <a:prstClr val="black"/>
                </a:solidFill>
                <a:latin typeface="Garamond" panose="02020404030301010803" pitchFamily="18" charset="0"/>
                <a:cs typeface="Times New Roman" panose="02020603050405020304" pitchFamily="18" charset="0"/>
              </a:rPr>
              <a:t>Ara dinlenmelerinin, ara dinlenme süresi kadar </a:t>
            </a:r>
            <a:r>
              <a:rPr lang="tr-TR" sz="1700" b="1" dirty="0">
                <a:solidFill>
                  <a:prstClr val="black"/>
                </a:solidFill>
                <a:latin typeface="Garamond" panose="02020404030301010803" pitchFamily="18" charset="0"/>
                <a:cs typeface="Times New Roman" panose="02020603050405020304" pitchFamily="18" charset="0"/>
              </a:rPr>
              <a:t>işe geç başlama veya aynı süreyle erken bırakma şeklinde kullandırılmaması da</a:t>
            </a:r>
            <a:r>
              <a:rPr lang="tr-TR" sz="1700" dirty="0">
                <a:solidFill>
                  <a:prstClr val="black"/>
                </a:solidFill>
                <a:latin typeface="Garamond" panose="02020404030301010803" pitchFamily="18" charset="0"/>
                <a:cs typeface="Times New Roman" panose="02020603050405020304" pitchFamily="18" charset="0"/>
              </a:rPr>
              <a:t> gerekmektedir. Bu şekilde ara dinlenmesi kullandırma amaca uygun olmayacağından, ara dinlenme süresinin günlük çalışmanın ortalama bir zamanında kullandırılması gerekmektedir.</a:t>
            </a:r>
          </a:p>
          <a:p>
            <a:pPr marL="0" lvl="0" indent="0" defTabSz="685800">
              <a:lnSpc>
                <a:spcPct val="114000"/>
              </a:lnSpc>
              <a:spcBef>
                <a:spcPts val="600"/>
              </a:spcBef>
              <a:buNone/>
            </a:pPr>
            <a:endParaRPr lang="tr-TR" sz="1800" dirty="0">
              <a:solidFill>
                <a:prstClr val="black"/>
              </a:solidFill>
              <a:latin typeface="Garamond" panose="02020404030301010803" pitchFamily="18" charset="0"/>
            </a:endParaRPr>
          </a:p>
          <a:p>
            <a:pPr marL="0" indent="0">
              <a:buNone/>
            </a:pPr>
            <a:endParaRPr lang="tr-TR" sz="1500" dirty="0">
              <a:latin typeface="Garamond" panose="02020404030301010803" pitchFamily="18" charset="0"/>
            </a:endParaRPr>
          </a:p>
        </p:txBody>
      </p:sp>
    </p:spTree>
    <p:extLst>
      <p:ext uri="{BB962C8B-B14F-4D97-AF65-F5344CB8AC3E}">
        <p14:creationId xmlns:p14="http://schemas.microsoft.com/office/powerpoint/2010/main" val="3663601069"/>
      </p:ext>
    </p:extLst>
  </p:cSld>
  <p:clrMapOvr>
    <a:masterClrMapping/>
  </p:clrMapOvr>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10055" y="491613"/>
            <a:ext cx="7833946" cy="737420"/>
          </a:xfrm>
        </p:spPr>
        <p:txBody>
          <a:bodyPr>
            <a:noAutofit/>
          </a:bodyPr>
          <a:lstStyle/>
          <a:p>
            <a:r>
              <a:rPr lang="tr-TR" sz="3600" b="1" dirty="0">
                <a:solidFill>
                  <a:prstClr val="white"/>
                </a:solidFill>
                <a:latin typeface="Garamond" panose="02020404030301010803" pitchFamily="18" charset="0"/>
                <a:cs typeface="Times New Roman" panose="02020603050405020304" pitchFamily="18" charset="0"/>
              </a:rPr>
              <a:t>Gece Çalışması</a:t>
            </a:r>
            <a:endParaRPr lang="tr-TR" sz="2800"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182</a:t>
            </a:fld>
            <a:endParaRPr lang="tr-TR" dirty="0">
              <a:solidFill>
                <a:schemeClr val="bg1"/>
              </a:solidFill>
            </a:endParaRPr>
          </a:p>
        </p:txBody>
      </p:sp>
      <p:sp>
        <p:nvSpPr>
          <p:cNvPr id="3" name="İçerik Yer Tutucusu 2"/>
          <p:cNvSpPr>
            <a:spLocks noGrp="1"/>
          </p:cNvSpPr>
          <p:nvPr>
            <p:ph idx="1"/>
          </p:nvPr>
        </p:nvSpPr>
        <p:spPr>
          <a:xfrm>
            <a:off x="245807" y="1307690"/>
            <a:ext cx="8750710" cy="4690774"/>
          </a:xfrm>
        </p:spPr>
        <p:txBody>
          <a:bodyPr>
            <a:noAutofit/>
          </a:bodyPr>
          <a:lstStyle/>
          <a:p>
            <a:pPr marL="0" lvl="0" indent="0" algn="just" defTabSz="685800">
              <a:lnSpc>
                <a:spcPct val="110000"/>
              </a:lnSpc>
              <a:spcBef>
                <a:spcPts val="600"/>
              </a:spcBef>
              <a:buNone/>
            </a:pPr>
            <a:r>
              <a:rPr lang="tr-TR" sz="2400" dirty="0">
                <a:solidFill>
                  <a:prstClr val="black"/>
                </a:solidFill>
                <a:latin typeface="Garamond" panose="02020404030301010803" pitchFamily="18" charset="0"/>
                <a:cs typeface="Times New Roman" panose="02020603050405020304" pitchFamily="18" charset="0"/>
              </a:rPr>
              <a:t>Çalışma hayatında "gece" en geç saat 20.00'de başlayarak en erken saat 06.00'ya kadar geçen ve her halde </a:t>
            </a:r>
            <a:r>
              <a:rPr lang="tr-TR" sz="2400" b="1" dirty="0">
                <a:solidFill>
                  <a:prstClr val="black"/>
                </a:solidFill>
                <a:latin typeface="Garamond" panose="02020404030301010803" pitchFamily="18" charset="0"/>
                <a:cs typeface="Times New Roman" panose="02020603050405020304" pitchFamily="18" charset="0"/>
              </a:rPr>
              <a:t>en fazla 11 saat süren </a:t>
            </a:r>
            <a:r>
              <a:rPr lang="tr-TR" sz="2400" dirty="0">
                <a:solidFill>
                  <a:prstClr val="black"/>
                </a:solidFill>
                <a:latin typeface="Garamond" panose="02020404030301010803" pitchFamily="18" charset="0"/>
                <a:cs typeface="Times New Roman" panose="02020603050405020304" pitchFamily="18" charset="0"/>
              </a:rPr>
              <a:t>dönemdir. </a:t>
            </a:r>
            <a:endParaRPr lang="tr-TR" sz="2400" dirty="0" smtClean="0">
              <a:solidFill>
                <a:prstClr val="black"/>
              </a:solidFill>
              <a:latin typeface="Garamond" panose="02020404030301010803" pitchFamily="18" charset="0"/>
              <a:cs typeface="Times New Roman" panose="02020603050405020304" pitchFamily="18" charset="0"/>
            </a:endParaRPr>
          </a:p>
          <a:p>
            <a:pPr marL="0" lvl="0" indent="0" algn="just" defTabSz="685800">
              <a:lnSpc>
                <a:spcPct val="110000"/>
              </a:lnSpc>
              <a:spcBef>
                <a:spcPts val="600"/>
              </a:spcBef>
              <a:buNone/>
            </a:pPr>
            <a:endParaRPr lang="tr-TR" sz="2400" dirty="0">
              <a:solidFill>
                <a:prstClr val="black"/>
              </a:solidFill>
              <a:latin typeface="Garamond" panose="02020404030301010803" pitchFamily="18" charset="0"/>
              <a:cs typeface="Times New Roman" panose="02020603050405020304" pitchFamily="18" charset="0"/>
            </a:endParaRPr>
          </a:p>
          <a:p>
            <a:pPr marL="0" lvl="0" indent="0" algn="just" defTabSz="685800">
              <a:lnSpc>
                <a:spcPct val="110000"/>
              </a:lnSpc>
              <a:spcBef>
                <a:spcPts val="600"/>
              </a:spcBef>
              <a:buNone/>
            </a:pPr>
            <a:r>
              <a:rPr lang="tr-TR" sz="2400" dirty="0">
                <a:solidFill>
                  <a:prstClr val="black"/>
                </a:solidFill>
                <a:latin typeface="Garamond" panose="02020404030301010803" pitchFamily="18" charset="0"/>
                <a:cs typeface="Times New Roman" panose="02020603050405020304" pitchFamily="18" charset="0"/>
              </a:rPr>
              <a:t>İşçilerin gece çalışmaları 7,5 saati geçemez. Ancak, </a:t>
            </a:r>
            <a:r>
              <a:rPr lang="tr-TR" sz="2400" b="1" dirty="0">
                <a:solidFill>
                  <a:prstClr val="black"/>
                </a:solidFill>
                <a:latin typeface="Garamond" panose="02020404030301010803" pitchFamily="18" charset="0"/>
                <a:cs typeface="Times New Roman" panose="02020603050405020304" pitchFamily="18" charset="0"/>
              </a:rPr>
              <a:t>turizm</a:t>
            </a:r>
            <a:r>
              <a:rPr lang="tr-TR" sz="2400" dirty="0">
                <a:solidFill>
                  <a:prstClr val="black"/>
                </a:solidFill>
                <a:latin typeface="Garamond" panose="02020404030301010803" pitchFamily="18" charset="0"/>
                <a:cs typeface="Times New Roman" panose="02020603050405020304" pitchFamily="18" charset="0"/>
              </a:rPr>
              <a:t>, </a:t>
            </a:r>
            <a:r>
              <a:rPr lang="tr-TR" sz="2400" b="1" dirty="0">
                <a:solidFill>
                  <a:prstClr val="black"/>
                </a:solidFill>
                <a:latin typeface="Garamond" panose="02020404030301010803" pitchFamily="18" charset="0"/>
                <a:cs typeface="Times New Roman" panose="02020603050405020304" pitchFamily="18" charset="0"/>
              </a:rPr>
              <a:t>özel güvenlik</a:t>
            </a:r>
            <a:r>
              <a:rPr lang="tr-TR" sz="2400" dirty="0">
                <a:solidFill>
                  <a:prstClr val="black"/>
                </a:solidFill>
                <a:latin typeface="Garamond" panose="02020404030301010803" pitchFamily="18" charset="0"/>
                <a:cs typeface="Times New Roman" panose="02020603050405020304" pitchFamily="18" charset="0"/>
              </a:rPr>
              <a:t> ve </a:t>
            </a:r>
            <a:r>
              <a:rPr lang="tr-TR" sz="2400" b="1" dirty="0">
                <a:solidFill>
                  <a:prstClr val="black"/>
                </a:solidFill>
                <a:latin typeface="Garamond" panose="02020404030301010803" pitchFamily="18" charset="0"/>
                <a:cs typeface="Times New Roman" panose="02020603050405020304" pitchFamily="18" charset="0"/>
              </a:rPr>
              <a:t>sağlık hizmeti</a:t>
            </a:r>
            <a:r>
              <a:rPr lang="tr-TR" sz="2400" dirty="0">
                <a:solidFill>
                  <a:prstClr val="black"/>
                </a:solidFill>
                <a:latin typeface="Garamond" panose="02020404030301010803" pitchFamily="18" charset="0"/>
                <a:cs typeface="Times New Roman" panose="02020603050405020304" pitchFamily="18" charset="0"/>
              </a:rPr>
              <a:t> yürütülen işlerde işçinin </a:t>
            </a:r>
            <a:r>
              <a:rPr lang="tr-TR" sz="2400" b="1" dirty="0">
                <a:solidFill>
                  <a:prstClr val="black"/>
                </a:solidFill>
                <a:latin typeface="Garamond" panose="02020404030301010803" pitchFamily="18" charset="0"/>
                <a:cs typeface="Times New Roman" panose="02020603050405020304" pitchFamily="18" charset="0"/>
              </a:rPr>
              <a:t>yazılı onayının alınması</a:t>
            </a:r>
            <a:r>
              <a:rPr lang="tr-TR" sz="2400" dirty="0">
                <a:solidFill>
                  <a:prstClr val="black"/>
                </a:solidFill>
                <a:latin typeface="Garamond" panose="02020404030301010803" pitchFamily="18" charset="0"/>
                <a:cs typeface="Times New Roman" panose="02020603050405020304" pitchFamily="18" charset="0"/>
              </a:rPr>
              <a:t> şartıyla 7,5 saatin üzerinde gece çalışması </a:t>
            </a:r>
            <a:r>
              <a:rPr lang="tr-TR" sz="2400" dirty="0" smtClean="0">
                <a:solidFill>
                  <a:prstClr val="black"/>
                </a:solidFill>
                <a:latin typeface="Garamond" panose="02020404030301010803" pitchFamily="18" charset="0"/>
                <a:cs typeface="Times New Roman" panose="02020603050405020304" pitchFamily="18" charset="0"/>
              </a:rPr>
              <a:t>yaptırılabilir.</a:t>
            </a:r>
          </a:p>
          <a:p>
            <a:pPr marL="0" lvl="0" indent="0" algn="just" defTabSz="685800">
              <a:lnSpc>
                <a:spcPct val="110000"/>
              </a:lnSpc>
              <a:spcBef>
                <a:spcPts val="600"/>
              </a:spcBef>
              <a:buNone/>
            </a:pPr>
            <a:endParaRPr lang="tr-TR" sz="2400" dirty="0">
              <a:solidFill>
                <a:prstClr val="black"/>
              </a:solidFill>
              <a:latin typeface="Garamond" panose="02020404030301010803" pitchFamily="18" charset="0"/>
              <a:cs typeface="Times New Roman" panose="02020603050405020304" pitchFamily="18" charset="0"/>
            </a:endParaRPr>
          </a:p>
          <a:p>
            <a:pPr marL="0" lvl="0" indent="0" algn="just" defTabSz="685800">
              <a:lnSpc>
                <a:spcPct val="110000"/>
              </a:lnSpc>
              <a:spcBef>
                <a:spcPts val="600"/>
              </a:spcBef>
              <a:buNone/>
            </a:pPr>
            <a:r>
              <a:rPr lang="tr-TR" sz="2400" dirty="0" smtClean="0">
                <a:solidFill>
                  <a:prstClr val="black"/>
                </a:solidFill>
                <a:latin typeface="Garamond" panose="02020404030301010803" pitchFamily="18" charset="0"/>
              </a:rPr>
              <a:t>Fazla </a:t>
            </a:r>
            <a:r>
              <a:rPr lang="tr-TR" sz="2400" dirty="0">
                <a:solidFill>
                  <a:prstClr val="black"/>
                </a:solidFill>
                <a:latin typeface="Garamond" panose="02020404030301010803" pitchFamily="18" charset="0"/>
              </a:rPr>
              <a:t>Çalışma ve Fazla Sürelerle Çalışma Yönetmeliği uyarınca </a:t>
            </a:r>
            <a:r>
              <a:rPr lang="tr-TR" sz="2400" b="1" dirty="0">
                <a:solidFill>
                  <a:prstClr val="black"/>
                </a:solidFill>
                <a:latin typeface="Garamond" panose="02020404030301010803" pitchFamily="18" charset="0"/>
              </a:rPr>
              <a:t>gece sayılan gün döneminde yürütülen işlerde fazla çalışma</a:t>
            </a:r>
            <a:r>
              <a:rPr lang="tr-TR" sz="2400" dirty="0">
                <a:solidFill>
                  <a:prstClr val="black"/>
                </a:solidFill>
                <a:latin typeface="Garamond" panose="02020404030301010803" pitchFamily="18" charset="0"/>
              </a:rPr>
              <a:t> yaptırılamaz. 	</a:t>
            </a:r>
            <a:endParaRPr lang="tr-TR" sz="2400" b="1" dirty="0">
              <a:solidFill>
                <a:prstClr val="black"/>
              </a:solidFill>
              <a:latin typeface="Garamond" panose="02020404030301010803" pitchFamily="18" charset="0"/>
              <a:cs typeface="Times New Roman" panose="02020603050405020304" pitchFamily="18" charset="0"/>
            </a:endParaRPr>
          </a:p>
          <a:p>
            <a:pPr marL="0" lvl="0" indent="0" algn="just" defTabSz="685800">
              <a:lnSpc>
                <a:spcPct val="110000"/>
              </a:lnSpc>
              <a:spcBef>
                <a:spcPts val="600"/>
              </a:spcBef>
              <a:buNone/>
            </a:pPr>
            <a:endParaRPr lang="tr-TR" sz="2200" dirty="0">
              <a:solidFill>
                <a:prstClr val="black"/>
              </a:solidFill>
              <a:latin typeface="Garamond" panose="02020404030301010803" pitchFamily="18" charset="0"/>
            </a:endParaRPr>
          </a:p>
          <a:p>
            <a:pPr marL="0" indent="0">
              <a:buNone/>
            </a:pPr>
            <a:endParaRPr lang="tr-TR" sz="2200" dirty="0">
              <a:latin typeface="Garamond" panose="02020404030301010803" pitchFamily="18" charset="0"/>
            </a:endParaRPr>
          </a:p>
        </p:txBody>
      </p:sp>
    </p:spTree>
    <p:extLst>
      <p:ext uri="{BB962C8B-B14F-4D97-AF65-F5344CB8AC3E}">
        <p14:creationId xmlns:p14="http://schemas.microsoft.com/office/powerpoint/2010/main" val="952846368"/>
      </p:ext>
    </p:extLst>
  </p:cSld>
  <p:clrMapOvr>
    <a:masterClrMapping/>
  </p:clrMapOvr>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10055" y="491613"/>
            <a:ext cx="7833946" cy="737420"/>
          </a:xfrm>
        </p:spPr>
        <p:txBody>
          <a:bodyPr>
            <a:noAutofit/>
          </a:bodyPr>
          <a:lstStyle/>
          <a:p>
            <a:r>
              <a:rPr lang="tr-TR" sz="3600" b="1" dirty="0">
                <a:solidFill>
                  <a:prstClr val="white"/>
                </a:solidFill>
                <a:latin typeface="Garamond" panose="02020404030301010803" pitchFamily="18" charset="0"/>
                <a:cs typeface="Times New Roman" panose="02020603050405020304" pitchFamily="18" charset="0"/>
              </a:rPr>
              <a:t>Postalar Halinde Çalışma</a:t>
            </a:r>
            <a:endParaRPr lang="tr-TR" sz="2800"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183</a:t>
            </a:fld>
            <a:endParaRPr lang="tr-TR">
              <a:solidFill>
                <a:schemeClr val="bg1"/>
              </a:solidFill>
            </a:endParaRPr>
          </a:p>
        </p:txBody>
      </p:sp>
      <p:sp>
        <p:nvSpPr>
          <p:cNvPr id="3" name="İçerik Yer Tutucusu 2"/>
          <p:cNvSpPr>
            <a:spLocks noGrp="1"/>
          </p:cNvSpPr>
          <p:nvPr>
            <p:ph idx="1"/>
          </p:nvPr>
        </p:nvSpPr>
        <p:spPr>
          <a:xfrm>
            <a:off x="245807" y="1307689"/>
            <a:ext cx="8750710" cy="4848013"/>
          </a:xfrm>
        </p:spPr>
        <p:txBody>
          <a:bodyPr>
            <a:noAutofit/>
          </a:bodyPr>
          <a:lstStyle/>
          <a:p>
            <a:pPr marL="0" lvl="0" indent="0" algn="just" defTabSz="685800">
              <a:lnSpc>
                <a:spcPct val="114000"/>
              </a:lnSpc>
              <a:spcBef>
                <a:spcPts val="600"/>
              </a:spcBef>
              <a:buNone/>
            </a:pPr>
            <a:r>
              <a:rPr lang="tr-TR" sz="2200" dirty="0" smtClean="0">
                <a:solidFill>
                  <a:prstClr val="black"/>
                </a:solidFill>
                <a:latin typeface="Garamond" panose="02020404030301010803" pitchFamily="18" charset="0"/>
              </a:rPr>
              <a:t>«Postalar </a:t>
            </a:r>
            <a:r>
              <a:rPr lang="tr-TR" sz="2200" dirty="0">
                <a:solidFill>
                  <a:prstClr val="black"/>
                </a:solidFill>
                <a:latin typeface="Garamond" panose="02020404030301010803" pitchFamily="18" charset="0"/>
              </a:rPr>
              <a:t>Halinde İşçi Çalıştırılarak Yürütülen İşlerde Çalışmalara İlişkin Özel Usul ve Esaslar Hakkında </a:t>
            </a:r>
            <a:r>
              <a:rPr lang="tr-TR" sz="2200" dirty="0" smtClean="0">
                <a:solidFill>
                  <a:prstClr val="black"/>
                </a:solidFill>
                <a:latin typeface="Garamond" panose="02020404030301010803" pitchFamily="18" charset="0"/>
              </a:rPr>
              <a:t>Yönetmelik» </a:t>
            </a:r>
            <a:r>
              <a:rPr lang="tr-TR" sz="2200" dirty="0">
                <a:solidFill>
                  <a:prstClr val="black"/>
                </a:solidFill>
                <a:latin typeface="Garamond" panose="02020404030301010803" pitchFamily="18" charset="0"/>
              </a:rPr>
              <a:t>uyarınca </a:t>
            </a:r>
            <a:r>
              <a:rPr lang="tr-TR" sz="2200" b="1" dirty="0">
                <a:solidFill>
                  <a:prstClr val="black"/>
                </a:solidFill>
                <a:latin typeface="Garamond" panose="02020404030301010803" pitchFamily="18" charset="0"/>
              </a:rPr>
              <a:t>çalışma süresinin yarısından çoğu gece dönemine rastlayan bir postanın çalışması</a:t>
            </a:r>
            <a:r>
              <a:rPr lang="tr-TR" sz="2200" dirty="0">
                <a:solidFill>
                  <a:prstClr val="black"/>
                </a:solidFill>
                <a:latin typeface="Garamond" panose="02020404030301010803" pitchFamily="18" charset="0"/>
              </a:rPr>
              <a:t>, gece çalışması sayılır.</a:t>
            </a:r>
          </a:p>
          <a:p>
            <a:pPr marL="0" lvl="0" indent="0" algn="just" defTabSz="685800">
              <a:lnSpc>
                <a:spcPct val="114000"/>
              </a:lnSpc>
              <a:spcBef>
                <a:spcPts val="600"/>
              </a:spcBef>
              <a:buNone/>
            </a:pPr>
            <a:r>
              <a:rPr lang="tr-TR" sz="2200" dirty="0">
                <a:solidFill>
                  <a:prstClr val="black"/>
                </a:solidFill>
                <a:latin typeface="Garamond" panose="02020404030301010803" pitchFamily="18" charset="0"/>
                <a:cs typeface="Times New Roman" panose="02020603050405020304" pitchFamily="18" charset="0"/>
              </a:rPr>
              <a:t>İşyerinde uygulanan çalışma sistemi “postalar halinde çalışma” olarak nitelendirilmese dahi günlük çalışma süresinin bir </a:t>
            </a:r>
            <a:r>
              <a:rPr lang="tr-TR" sz="2200" b="1" dirty="0">
                <a:solidFill>
                  <a:prstClr val="black"/>
                </a:solidFill>
                <a:latin typeface="Garamond" panose="02020404030301010803" pitchFamily="18" charset="0"/>
                <a:cs typeface="Times New Roman" panose="02020603050405020304" pitchFamily="18" charset="0"/>
              </a:rPr>
              <a:t>kısmının gündüz</a:t>
            </a:r>
            <a:r>
              <a:rPr lang="tr-TR" sz="2200" dirty="0">
                <a:solidFill>
                  <a:prstClr val="black"/>
                </a:solidFill>
                <a:latin typeface="Garamond" panose="02020404030301010803" pitchFamily="18" charset="0"/>
                <a:cs typeface="Times New Roman" panose="02020603050405020304" pitchFamily="18" charset="0"/>
              </a:rPr>
              <a:t>, diğer </a:t>
            </a:r>
            <a:r>
              <a:rPr lang="tr-TR" sz="2200" b="1" dirty="0">
                <a:solidFill>
                  <a:prstClr val="black"/>
                </a:solidFill>
                <a:latin typeface="Garamond" panose="02020404030301010803" pitchFamily="18" charset="0"/>
                <a:cs typeface="Times New Roman" panose="02020603050405020304" pitchFamily="18" charset="0"/>
              </a:rPr>
              <a:t>kısmının gece dönemine rastlayan</a:t>
            </a:r>
            <a:r>
              <a:rPr lang="tr-TR" sz="2200" dirty="0">
                <a:solidFill>
                  <a:prstClr val="black"/>
                </a:solidFill>
                <a:latin typeface="Garamond" panose="02020404030301010803" pitchFamily="18" charset="0"/>
                <a:cs typeface="Times New Roman" panose="02020603050405020304" pitchFamily="18" charset="0"/>
              </a:rPr>
              <a:t> çalışma sisteminde de bu hükmün dikkate alınması gerekmektedir. </a:t>
            </a:r>
          </a:p>
          <a:p>
            <a:pPr marL="0" lvl="0" indent="0" algn="just" defTabSz="685800">
              <a:lnSpc>
                <a:spcPct val="114000"/>
              </a:lnSpc>
              <a:spcBef>
                <a:spcPts val="600"/>
              </a:spcBef>
              <a:buNone/>
            </a:pPr>
            <a:r>
              <a:rPr lang="tr-TR" sz="2200" dirty="0">
                <a:solidFill>
                  <a:prstClr val="black"/>
                </a:solidFill>
                <a:latin typeface="Garamond" panose="02020404030301010803" pitchFamily="18" charset="0"/>
                <a:cs typeface="Times New Roman" panose="02020603050405020304" pitchFamily="18" charset="0"/>
              </a:rPr>
              <a:t>Yönetmelik uyarınca </a:t>
            </a:r>
            <a:r>
              <a:rPr lang="nn-NO" sz="2200" dirty="0">
                <a:solidFill>
                  <a:prstClr val="black"/>
                </a:solidFill>
                <a:latin typeface="Garamond" panose="02020404030301010803" pitchFamily="18" charset="0"/>
              </a:rPr>
              <a:t>posta sayısı ile her postanın işe başlama ve bitirme saatleri</a:t>
            </a:r>
            <a:r>
              <a:rPr lang="tr-TR" sz="2200" dirty="0">
                <a:solidFill>
                  <a:prstClr val="black"/>
                </a:solidFill>
                <a:latin typeface="Garamond" panose="02020404030301010803" pitchFamily="18" charset="0"/>
              </a:rPr>
              <a:t>, bu postalarda çalışacak işçilerin kimler olduğu, ara dinlenmeleri, hafta tatili vb. hususların işçilerin kolayca görüp okuyabilecekleri şekilde </a:t>
            </a:r>
            <a:r>
              <a:rPr lang="tr-TR" sz="2200" b="1" dirty="0">
                <a:solidFill>
                  <a:prstClr val="black"/>
                </a:solidFill>
                <a:latin typeface="Garamond" panose="02020404030301010803" pitchFamily="18" charset="0"/>
              </a:rPr>
              <a:t>ilan edilme</a:t>
            </a:r>
            <a:r>
              <a:rPr lang="tr-TR" sz="2200" dirty="0">
                <a:solidFill>
                  <a:prstClr val="black"/>
                </a:solidFill>
                <a:latin typeface="Garamond" panose="02020404030301010803" pitchFamily="18" charset="0"/>
              </a:rPr>
              <a:t>si gerekmektedir. </a:t>
            </a:r>
          </a:p>
          <a:p>
            <a:pPr marL="0" indent="0">
              <a:buNone/>
            </a:pPr>
            <a:endParaRPr lang="tr-TR" sz="2200" dirty="0">
              <a:latin typeface="Garamond" panose="02020404030301010803" pitchFamily="18" charset="0"/>
            </a:endParaRPr>
          </a:p>
        </p:txBody>
      </p:sp>
    </p:spTree>
    <p:extLst>
      <p:ext uri="{BB962C8B-B14F-4D97-AF65-F5344CB8AC3E}">
        <p14:creationId xmlns:p14="http://schemas.microsoft.com/office/powerpoint/2010/main" val="1624523425"/>
      </p:ext>
    </p:extLst>
  </p:cSld>
  <p:clrMapOvr>
    <a:masterClrMapping/>
  </p:clrMapOvr>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10055" y="491613"/>
            <a:ext cx="7833946" cy="737420"/>
          </a:xfrm>
        </p:spPr>
        <p:txBody>
          <a:bodyPr>
            <a:noAutofit/>
          </a:bodyPr>
          <a:lstStyle/>
          <a:p>
            <a:r>
              <a:rPr lang="tr-TR" sz="3600" b="1" dirty="0">
                <a:solidFill>
                  <a:prstClr val="white"/>
                </a:solidFill>
                <a:latin typeface="Garamond" panose="02020404030301010803" pitchFamily="18" charset="0"/>
                <a:cs typeface="Times New Roman" panose="02020603050405020304" pitchFamily="18" charset="0"/>
              </a:rPr>
              <a:t>Postalar Halinde Çalışma</a:t>
            </a:r>
            <a:endParaRPr lang="tr-TR" sz="2800" dirty="0"/>
          </a:p>
        </p:txBody>
      </p:sp>
      <p:sp>
        <p:nvSpPr>
          <p:cNvPr id="4" name="Slayt Numarası Yer Tutucusu 3"/>
          <p:cNvSpPr>
            <a:spLocks noGrp="1"/>
          </p:cNvSpPr>
          <p:nvPr>
            <p:ph type="sldNum" sz="quarter" idx="12"/>
          </p:nvPr>
        </p:nvSpPr>
        <p:spPr/>
        <p:txBody>
          <a:bodyPr/>
          <a:lstStyle/>
          <a:p>
            <a:fld id="{F01F3D7E-AC51-4D34-B066-A9501F56C695}" type="slidenum">
              <a:rPr lang="tr-TR" smtClean="0"/>
              <a:t>184</a:t>
            </a:fld>
            <a:endParaRPr lang="tr-TR"/>
          </a:p>
        </p:txBody>
      </p:sp>
      <p:sp>
        <p:nvSpPr>
          <p:cNvPr id="3" name="İçerik Yer Tutucusu 2"/>
          <p:cNvSpPr>
            <a:spLocks noGrp="1"/>
          </p:cNvSpPr>
          <p:nvPr>
            <p:ph idx="1"/>
          </p:nvPr>
        </p:nvSpPr>
        <p:spPr>
          <a:xfrm>
            <a:off x="245807" y="1307690"/>
            <a:ext cx="8750710" cy="5181600"/>
          </a:xfrm>
        </p:spPr>
        <p:txBody>
          <a:bodyPr>
            <a:noAutofit/>
          </a:bodyPr>
          <a:lstStyle/>
          <a:p>
            <a:pPr marL="0" lvl="0" indent="0" algn="just" defTabSz="685800">
              <a:lnSpc>
                <a:spcPct val="114000"/>
              </a:lnSpc>
              <a:spcBef>
                <a:spcPts val="600"/>
              </a:spcBef>
              <a:buNone/>
            </a:pPr>
            <a:r>
              <a:rPr lang="tr-TR" sz="2150" b="1" dirty="0">
                <a:solidFill>
                  <a:prstClr val="black"/>
                </a:solidFill>
                <a:latin typeface="Garamond" panose="02020404030301010803" pitchFamily="18" charset="0"/>
                <a:cs typeface="Times New Roman" panose="02020603050405020304" pitchFamily="18" charset="0"/>
              </a:rPr>
              <a:t>Nitelikleri dolayısıyla sürekli çalıştıkları için durmaksızın</a:t>
            </a:r>
            <a:r>
              <a:rPr lang="tr-TR" sz="2150" dirty="0">
                <a:solidFill>
                  <a:prstClr val="black"/>
                </a:solidFill>
                <a:latin typeface="Garamond" panose="02020404030301010803" pitchFamily="18" charset="0"/>
                <a:cs typeface="Times New Roman" panose="02020603050405020304" pitchFamily="18" charset="0"/>
              </a:rPr>
              <a:t> birbiri ardına postalar halinde işçi çalıştırılarak yürütülen işlerde posta sayısı 24 saatlik süre içinde </a:t>
            </a:r>
            <a:r>
              <a:rPr lang="tr-TR" sz="2150" b="1" dirty="0">
                <a:solidFill>
                  <a:prstClr val="black"/>
                </a:solidFill>
                <a:latin typeface="Garamond" panose="02020404030301010803" pitchFamily="18" charset="0"/>
                <a:cs typeface="Times New Roman" panose="02020603050405020304" pitchFamily="18" charset="0"/>
              </a:rPr>
              <a:t>en az üç işçi postası </a:t>
            </a:r>
            <a:r>
              <a:rPr lang="tr-TR" sz="2150" dirty="0">
                <a:solidFill>
                  <a:prstClr val="black"/>
                </a:solidFill>
                <a:latin typeface="Garamond" panose="02020404030301010803" pitchFamily="18" charset="0"/>
                <a:cs typeface="Times New Roman" panose="02020603050405020304" pitchFamily="18" charset="0"/>
              </a:rPr>
              <a:t>çalıştırılacak şekilde düzenlenir.</a:t>
            </a:r>
          </a:p>
          <a:p>
            <a:pPr marL="0" lvl="0" indent="0" algn="just" defTabSz="685800">
              <a:lnSpc>
                <a:spcPct val="114000"/>
              </a:lnSpc>
              <a:spcBef>
                <a:spcPts val="600"/>
              </a:spcBef>
              <a:buNone/>
            </a:pPr>
            <a:r>
              <a:rPr lang="tr-TR" sz="2150" dirty="0">
                <a:solidFill>
                  <a:prstClr val="black"/>
                </a:solidFill>
                <a:latin typeface="Garamond" panose="02020404030301010803" pitchFamily="18" charset="0"/>
                <a:cs typeface="Times New Roman" panose="02020603050405020304" pitchFamily="18" charset="0"/>
              </a:rPr>
              <a:t>Gece ve gündüz işletilen ve nöbetleşe işçi postaları kullanılan işlerde, </a:t>
            </a:r>
            <a:r>
              <a:rPr lang="tr-TR" sz="2150" b="1" dirty="0">
                <a:solidFill>
                  <a:prstClr val="black"/>
                </a:solidFill>
                <a:latin typeface="Garamond" panose="02020404030301010803" pitchFamily="18" charset="0"/>
                <a:cs typeface="Times New Roman" panose="02020603050405020304" pitchFamily="18" charset="0"/>
              </a:rPr>
              <a:t>bir çalışma haftası gece çalıştırılan işçilerin, ondan sonra gelen ikinci çalışma haftası gündüz çalıştırılmaları suretiyle</a:t>
            </a:r>
            <a:r>
              <a:rPr lang="tr-TR" sz="2150" dirty="0">
                <a:solidFill>
                  <a:prstClr val="black"/>
                </a:solidFill>
                <a:latin typeface="Garamond" panose="02020404030301010803" pitchFamily="18" charset="0"/>
                <a:cs typeface="Times New Roman" panose="02020603050405020304" pitchFamily="18" charset="0"/>
              </a:rPr>
              <a:t> postalar sıraya konur. Gece ve gündüz postalarında iki haftalık nöbetleşme esası da uygulanabilir.</a:t>
            </a:r>
          </a:p>
          <a:p>
            <a:pPr marL="0" lvl="0" indent="0" algn="just" defTabSz="685800">
              <a:lnSpc>
                <a:spcPct val="114000"/>
              </a:lnSpc>
              <a:spcBef>
                <a:spcPts val="600"/>
              </a:spcBef>
              <a:buNone/>
            </a:pPr>
            <a:r>
              <a:rPr lang="tr-TR" sz="2150" dirty="0">
                <a:solidFill>
                  <a:prstClr val="black"/>
                </a:solidFill>
                <a:latin typeface="Garamond" panose="02020404030301010803" pitchFamily="18" charset="0"/>
                <a:cs typeface="Times New Roman" panose="02020603050405020304" pitchFamily="18" charset="0"/>
              </a:rPr>
              <a:t>Zorunluluk olmadıkça işçilerin postaları değiştirilemez. Gece çalışması nedeniyle sağlığının bozulduğunu </a:t>
            </a:r>
            <a:r>
              <a:rPr lang="tr-TR" sz="2150" b="1" dirty="0">
                <a:solidFill>
                  <a:prstClr val="black"/>
                </a:solidFill>
                <a:latin typeface="Garamond" panose="02020404030301010803" pitchFamily="18" charset="0"/>
                <a:cs typeface="Times New Roman" panose="02020603050405020304" pitchFamily="18" charset="0"/>
              </a:rPr>
              <a:t>raporla belgeleyen işçiye işveren</a:t>
            </a:r>
            <a:r>
              <a:rPr lang="tr-TR" sz="2150" dirty="0">
                <a:solidFill>
                  <a:prstClr val="black"/>
                </a:solidFill>
                <a:latin typeface="Garamond" panose="02020404030301010803" pitchFamily="18" charset="0"/>
                <a:cs typeface="Times New Roman" panose="02020603050405020304" pitchFamily="18" charset="0"/>
              </a:rPr>
              <a:t>, olanakların elverdiği ölçüde gündüz postasında durumuna uygun bir iş verir.</a:t>
            </a:r>
          </a:p>
          <a:p>
            <a:pPr marL="0" lvl="0" indent="0" algn="just" defTabSz="685800">
              <a:lnSpc>
                <a:spcPct val="114000"/>
              </a:lnSpc>
              <a:spcBef>
                <a:spcPts val="600"/>
              </a:spcBef>
              <a:buNone/>
            </a:pPr>
            <a:r>
              <a:rPr lang="tr-TR" sz="2150" dirty="0">
                <a:solidFill>
                  <a:prstClr val="black"/>
                </a:solidFill>
                <a:latin typeface="Garamond" panose="02020404030301010803" pitchFamily="18" charset="0"/>
                <a:cs typeface="Times New Roman" panose="02020603050405020304" pitchFamily="18" charset="0"/>
              </a:rPr>
              <a:t>Postası değiştirilecek işçi kesintisiz </a:t>
            </a:r>
            <a:r>
              <a:rPr lang="tr-TR" sz="2150" b="1" dirty="0">
                <a:solidFill>
                  <a:prstClr val="black"/>
                </a:solidFill>
                <a:latin typeface="Garamond" panose="02020404030301010803" pitchFamily="18" charset="0"/>
                <a:cs typeface="Times New Roman" panose="02020603050405020304" pitchFamily="18" charset="0"/>
              </a:rPr>
              <a:t>en az 11 saat dinlendirilmeden</a:t>
            </a:r>
            <a:r>
              <a:rPr lang="tr-TR" sz="2150" dirty="0">
                <a:solidFill>
                  <a:prstClr val="black"/>
                </a:solidFill>
                <a:latin typeface="Garamond" panose="02020404030301010803" pitchFamily="18" charset="0"/>
                <a:cs typeface="Times New Roman" panose="02020603050405020304" pitchFamily="18" charset="0"/>
              </a:rPr>
              <a:t> diğer postada çalıştırılamaz. </a:t>
            </a:r>
          </a:p>
          <a:p>
            <a:pPr marL="0" indent="0">
              <a:buNone/>
            </a:pPr>
            <a:endParaRPr lang="tr-TR" sz="2200" dirty="0">
              <a:latin typeface="Garamond" panose="02020404030301010803" pitchFamily="18" charset="0"/>
            </a:endParaRPr>
          </a:p>
        </p:txBody>
      </p:sp>
    </p:spTree>
    <p:extLst>
      <p:ext uri="{BB962C8B-B14F-4D97-AF65-F5344CB8AC3E}">
        <p14:creationId xmlns:p14="http://schemas.microsoft.com/office/powerpoint/2010/main" val="2229270340"/>
      </p:ext>
    </p:extLst>
  </p:cSld>
  <p:clrMapOvr>
    <a:masterClrMapping/>
  </p:clrMapOvr>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10055" y="491613"/>
            <a:ext cx="7833946" cy="737420"/>
          </a:xfrm>
        </p:spPr>
        <p:txBody>
          <a:bodyPr>
            <a:noAutofit/>
          </a:bodyPr>
          <a:lstStyle/>
          <a:p>
            <a:r>
              <a:rPr lang="tr-TR" sz="2600" b="1" dirty="0">
                <a:solidFill>
                  <a:prstClr val="white"/>
                </a:solidFill>
                <a:latin typeface="Garamond" panose="02020404030301010803" pitchFamily="18" charset="0"/>
                <a:cs typeface="Times New Roman" panose="02020603050405020304" pitchFamily="18" charset="0"/>
              </a:rPr>
              <a:t>Gece Döneminde Özel Olarak Korunanlar ve Yapılması Gerekenler</a:t>
            </a:r>
            <a:endParaRPr lang="tr-TR" sz="2800"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185</a:t>
            </a:fld>
            <a:endParaRPr lang="tr-TR" dirty="0">
              <a:solidFill>
                <a:schemeClr val="bg1"/>
              </a:solidFill>
            </a:endParaRPr>
          </a:p>
        </p:txBody>
      </p:sp>
      <p:sp>
        <p:nvSpPr>
          <p:cNvPr id="3" name="İçerik Yer Tutucusu 2"/>
          <p:cNvSpPr>
            <a:spLocks noGrp="1"/>
          </p:cNvSpPr>
          <p:nvPr>
            <p:ph idx="1"/>
          </p:nvPr>
        </p:nvSpPr>
        <p:spPr>
          <a:xfrm>
            <a:off x="245807" y="1307690"/>
            <a:ext cx="8750710" cy="5181600"/>
          </a:xfrm>
        </p:spPr>
        <p:txBody>
          <a:bodyPr>
            <a:noAutofit/>
          </a:bodyPr>
          <a:lstStyle/>
          <a:p>
            <a:pPr marL="171450" lvl="0" indent="-171450" algn="just" defTabSz="685800">
              <a:lnSpc>
                <a:spcPct val="114000"/>
              </a:lnSpc>
              <a:spcBef>
                <a:spcPts val="600"/>
              </a:spcBef>
            </a:pPr>
            <a:r>
              <a:rPr lang="tr-TR" sz="1850" b="1" dirty="0">
                <a:solidFill>
                  <a:prstClr val="black"/>
                </a:solidFill>
                <a:latin typeface="Garamond" panose="02020404030301010803" pitchFamily="18" charset="0"/>
                <a:cs typeface="Times New Roman" panose="02020603050405020304" pitchFamily="18" charset="0"/>
              </a:rPr>
              <a:t>18 yaşını doldurmamış çocuk ve genç işçilerin gece döneminde </a:t>
            </a:r>
            <a:r>
              <a:rPr lang="tr-TR" sz="1850" dirty="0">
                <a:solidFill>
                  <a:prstClr val="black"/>
                </a:solidFill>
                <a:latin typeface="Garamond" panose="02020404030301010803" pitchFamily="18" charset="0"/>
                <a:cs typeface="Times New Roman" panose="02020603050405020304" pitchFamily="18" charset="0"/>
              </a:rPr>
              <a:t>çalıştırılmaları yasaktır.</a:t>
            </a:r>
          </a:p>
          <a:p>
            <a:pPr marL="171450" lvl="0" indent="-171450" algn="just" defTabSz="685800">
              <a:lnSpc>
                <a:spcPct val="114000"/>
              </a:lnSpc>
              <a:spcBef>
                <a:spcPts val="600"/>
              </a:spcBef>
            </a:pPr>
            <a:r>
              <a:rPr lang="tr-TR" sz="1850" b="1" dirty="0">
                <a:solidFill>
                  <a:prstClr val="black"/>
                </a:solidFill>
                <a:latin typeface="Garamond" panose="02020404030301010803" pitchFamily="18" charset="0"/>
                <a:cs typeface="Times New Roman" panose="02020603050405020304" pitchFamily="18" charset="0"/>
              </a:rPr>
              <a:t>Kadın çalışanlar gece postalarında 7,5 saatten fazla çalıştırılamaz</a:t>
            </a:r>
            <a:r>
              <a:rPr lang="tr-TR" sz="1850" dirty="0">
                <a:solidFill>
                  <a:prstClr val="black"/>
                </a:solidFill>
                <a:latin typeface="Garamond" panose="02020404030301010803" pitchFamily="18" charset="0"/>
                <a:cs typeface="Times New Roman" panose="02020603050405020304" pitchFamily="18" charset="0"/>
              </a:rPr>
              <a:t>. Ancak turizm, özel güvenlik ve sağlık hizmeti yürütülen işlerde ve bu işlerin yürütüldüğü işyerlerinde faaliyet gösteren </a:t>
            </a:r>
            <a:r>
              <a:rPr lang="tr-TR" sz="1850" b="1" dirty="0">
                <a:solidFill>
                  <a:prstClr val="black"/>
                </a:solidFill>
                <a:latin typeface="Garamond" panose="02020404030301010803" pitchFamily="18" charset="0"/>
                <a:cs typeface="Times New Roman" panose="02020603050405020304" pitchFamily="18" charset="0"/>
              </a:rPr>
              <a:t>kadın çalışanın yazılı onayının alınması şartıyla 7,5 saatin üzerinde gece çalışması </a:t>
            </a:r>
            <a:r>
              <a:rPr lang="tr-TR" sz="1850" dirty="0">
                <a:solidFill>
                  <a:prstClr val="black"/>
                </a:solidFill>
                <a:latin typeface="Garamond" panose="02020404030301010803" pitchFamily="18" charset="0"/>
                <a:cs typeface="Times New Roman" panose="02020603050405020304" pitchFamily="18" charset="0"/>
              </a:rPr>
              <a:t>yaptırılabilir.</a:t>
            </a:r>
          </a:p>
          <a:p>
            <a:pPr marL="171450" lvl="0" indent="-171450" algn="just" defTabSz="685800">
              <a:lnSpc>
                <a:spcPct val="114000"/>
              </a:lnSpc>
              <a:spcBef>
                <a:spcPts val="600"/>
              </a:spcBef>
            </a:pPr>
            <a:r>
              <a:rPr lang="tr-TR" sz="1850" dirty="0">
                <a:solidFill>
                  <a:prstClr val="black"/>
                </a:solidFill>
                <a:latin typeface="Garamond" panose="02020404030301010803" pitchFamily="18" charset="0"/>
                <a:cs typeface="Times New Roman" panose="02020603050405020304" pitchFamily="18" charset="0"/>
              </a:rPr>
              <a:t>Kadın çalışanlar, </a:t>
            </a:r>
            <a:r>
              <a:rPr lang="tr-TR" sz="1850" b="1" dirty="0">
                <a:solidFill>
                  <a:prstClr val="black"/>
                </a:solidFill>
                <a:latin typeface="Garamond" panose="02020404030301010803" pitchFamily="18" charset="0"/>
                <a:cs typeface="Times New Roman" panose="02020603050405020304" pitchFamily="18" charset="0"/>
              </a:rPr>
              <a:t>gebe oldukları</a:t>
            </a:r>
            <a:r>
              <a:rPr lang="tr-TR" sz="1850" dirty="0">
                <a:solidFill>
                  <a:prstClr val="black"/>
                </a:solidFill>
                <a:latin typeface="Garamond" panose="02020404030301010803" pitchFamily="18" charset="0"/>
                <a:cs typeface="Times New Roman" panose="02020603050405020304" pitchFamily="18" charset="0"/>
              </a:rPr>
              <a:t>nın doktor raporuyla tespitinden itibaren doğuma kadar, emziren kadın çalışanlar ise doğum tarihinden başlamak üzere kendi mevzuatlarındaki hükümler saklı kalmak kaydıyla </a:t>
            </a:r>
            <a:r>
              <a:rPr lang="tr-TR" sz="1850" b="1" dirty="0">
                <a:solidFill>
                  <a:prstClr val="black"/>
                </a:solidFill>
                <a:latin typeface="Garamond" panose="02020404030301010803" pitchFamily="18" charset="0"/>
                <a:cs typeface="Times New Roman" panose="02020603050405020304" pitchFamily="18" charset="0"/>
              </a:rPr>
              <a:t>1 yıl süre </a:t>
            </a:r>
            <a:r>
              <a:rPr lang="tr-TR" sz="1850" dirty="0">
                <a:solidFill>
                  <a:prstClr val="black"/>
                </a:solidFill>
                <a:latin typeface="Garamond" panose="02020404030301010803" pitchFamily="18" charset="0"/>
                <a:cs typeface="Times New Roman" panose="02020603050405020304" pitchFamily="18" charset="0"/>
              </a:rPr>
              <a:t>ile gece postalarında </a:t>
            </a:r>
            <a:r>
              <a:rPr lang="tr-TR" sz="1850" b="1" dirty="0">
                <a:solidFill>
                  <a:prstClr val="black"/>
                </a:solidFill>
                <a:latin typeface="Garamond" panose="02020404030301010803" pitchFamily="18" charset="0"/>
                <a:cs typeface="Times New Roman" panose="02020603050405020304" pitchFamily="18" charset="0"/>
              </a:rPr>
              <a:t>çalıştırılamazlar</a:t>
            </a:r>
            <a:r>
              <a:rPr lang="tr-TR" sz="1850" dirty="0">
                <a:solidFill>
                  <a:prstClr val="black"/>
                </a:solidFill>
                <a:latin typeface="Garamond" panose="02020404030301010803" pitchFamily="18" charset="0"/>
                <a:cs typeface="Times New Roman" panose="02020603050405020304" pitchFamily="18" charset="0"/>
              </a:rPr>
              <a:t>. Ancak emziren kadın çalışanlarda bu süre, anne veya çocuğun sağlığı açısından gerekli olduğunun işyerinde görevli işyeri hekiminden alınan </a:t>
            </a:r>
            <a:r>
              <a:rPr lang="tr-TR" sz="1850" u="sng" dirty="0">
                <a:solidFill>
                  <a:prstClr val="black"/>
                </a:solidFill>
                <a:latin typeface="Garamond" panose="02020404030301010803" pitchFamily="18" charset="0"/>
                <a:cs typeface="Times New Roman" panose="02020603050405020304" pitchFamily="18" charset="0"/>
              </a:rPr>
              <a:t>raporla belgelenmesi halinde </a:t>
            </a:r>
            <a:r>
              <a:rPr lang="tr-TR" sz="1850" b="1" u="sng" dirty="0">
                <a:solidFill>
                  <a:prstClr val="black"/>
                </a:solidFill>
                <a:latin typeface="Garamond" panose="02020404030301010803" pitchFamily="18" charset="0"/>
                <a:cs typeface="Times New Roman" panose="02020603050405020304" pitchFamily="18" charset="0"/>
              </a:rPr>
              <a:t>6 ay daha uzatılır</a:t>
            </a:r>
            <a:r>
              <a:rPr lang="tr-TR" sz="1850" dirty="0">
                <a:solidFill>
                  <a:prstClr val="black"/>
                </a:solidFill>
                <a:latin typeface="Garamond" panose="02020404030301010803" pitchFamily="18" charset="0"/>
                <a:cs typeface="Times New Roman" panose="02020603050405020304" pitchFamily="18" charset="0"/>
              </a:rPr>
              <a:t>. </a:t>
            </a:r>
          </a:p>
          <a:p>
            <a:pPr marL="171450" lvl="0" indent="-171450" algn="just" defTabSz="685800">
              <a:lnSpc>
                <a:spcPct val="114000"/>
              </a:lnSpc>
              <a:spcBef>
                <a:spcPts val="600"/>
              </a:spcBef>
            </a:pPr>
            <a:r>
              <a:rPr lang="tr-TR" sz="1850" b="1" dirty="0">
                <a:solidFill>
                  <a:prstClr val="black"/>
                </a:solidFill>
                <a:latin typeface="Garamond" panose="02020404030301010803" pitchFamily="18" charset="0"/>
                <a:cs typeface="Times New Roman" panose="02020603050405020304" pitchFamily="18" charset="0"/>
              </a:rPr>
              <a:t>Yeni doğum yapmış </a:t>
            </a:r>
            <a:r>
              <a:rPr lang="tr-TR" sz="1850" dirty="0">
                <a:solidFill>
                  <a:prstClr val="black"/>
                </a:solidFill>
                <a:latin typeface="Garamond" panose="02020404030301010803" pitchFamily="18" charset="0"/>
                <a:cs typeface="Times New Roman" panose="02020603050405020304" pitchFamily="18" charset="0"/>
              </a:rPr>
              <a:t>çalışanın doğumu izleyen </a:t>
            </a:r>
            <a:r>
              <a:rPr lang="tr-TR" sz="1850" b="1" dirty="0">
                <a:solidFill>
                  <a:prstClr val="black"/>
                </a:solidFill>
                <a:latin typeface="Garamond" panose="02020404030301010803" pitchFamily="18" charset="0"/>
                <a:cs typeface="Times New Roman" panose="02020603050405020304" pitchFamily="18" charset="0"/>
              </a:rPr>
              <a:t>1 yıl boyunca gece çalıştırılması yasaktır</a:t>
            </a:r>
            <a:r>
              <a:rPr lang="tr-TR" sz="1850" dirty="0">
                <a:solidFill>
                  <a:prstClr val="black"/>
                </a:solidFill>
                <a:latin typeface="Garamond" panose="02020404030301010803" pitchFamily="18" charset="0"/>
                <a:cs typeface="Times New Roman" panose="02020603050405020304" pitchFamily="18" charset="0"/>
              </a:rPr>
              <a:t>. Bu sürenin sonunda sağlık ve güvenlik açısından sakıncalı olduğunun sağlık raporu ile belirlendiği dönem boyunca gece çalıştırılmaz.</a:t>
            </a:r>
          </a:p>
          <a:p>
            <a:pPr marL="0" lvl="0" indent="0" algn="just" defTabSz="685800">
              <a:lnSpc>
                <a:spcPct val="114000"/>
              </a:lnSpc>
              <a:spcBef>
                <a:spcPts val="600"/>
              </a:spcBef>
              <a:buNone/>
            </a:pPr>
            <a:endParaRPr lang="tr-TR" sz="1850" dirty="0">
              <a:solidFill>
                <a:prstClr val="black"/>
              </a:solidFill>
              <a:latin typeface="Garamond" panose="02020404030301010803" pitchFamily="18" charset="0"/>
            </a:endParaRPr>
          </a:p>
          <a:p>
            <a:pPr marL="0" indent="0">
              <a:buNone/>
            </a:pPr>
            <a:endParaRPr lang="tr-TR" sz="2200" dirty="0">
              <a:latin typeface="Garamond" panose="02020404030301010803" pitchFamily="18" charset="0"/>
            </a:endParaRPr>
          </a:p>
        </p:txBody>
      </p:sp>
    </p:spTree>
    <p:extLst>
      <p:ext uri="{BB962C8B-B14F-4D97-AF65-F5344CB8AC3E}">
        <p14:creationId xmlns:p14="http://schemas.microsoft.com/office/powerpoint/2010/main" val="3091830965"/>
      </p:ext>
    </p:extLst>
  </p:cSld>
  <p:clrMapOvr>
    <a:masterClrMapping/>
  </p:clrMapOvr>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10055" y="491613"/>
            <a:ext cx="7833946" cy="737420"/>
          </a:xfrm>
        </p:spPr>
        <p:txBody>
          <a:bodyPr>
            <a:noAutofit/>
          </a:bodyPr>
          <a:lstStyle/>
          <a:p>
            <a:r>
              <a:rPr lang="tr-TR" sz="2600" b="1" dirty="0">
                <a:solidFill>
                  <a:prstClr val="white"/>
                </a:solidFill>
                <a:latin typeface="Garamond" panose="02020404030301010803" pitchFamily="18" charset="0"/>
                <a:cs typeface="Times New Roman" panose="02020603050405020304" pitchFamily="18" charset="0"/>
              </a:rPr>
              <a:t>Gece Döneminde Özel Olarak Korunanlar ve Yapılması Gerekenler</a:t>
            </a:r>
            <a:endParaRPr lang="tr-TR" sz="2800"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186</a:t>
            </a:fld>
            <a:endParaRPr lang="tr-TR" dirty="0">
              <a:solidFill>
                <a:schemeClr val="bg1"/>
              </a:solidFill>
            </a:endParaRPr>
          </a:p>
        </p:txBody>
      </p:sp>
      <p:sp>
        <p:nvSpPr>
          <p:cNvPr id="3" name="İçerik Yer Tutucusu 2"/>
          <p:cNvSpPr>
            <a:spLocks noGrp="1"/>
          </p:cNvSpPr>
          <p:nvPr>
            <p:ph idx="1"/>
          </p:nvPr>
        </p:nvSpPr>
        <p:spPr>
          <a:xfrm>
            <a:off x="245807" y="1307690"/>
            <a:ext cx="8750710" cy="5181600"/>
          </a:xfrm>
        </p:spPr>
        <p:txBody>
          <a:bodyPr>
            <a:noAutofit/>
          </a:bodyPr>
          <a:lstStyle/>
          <a:p>
            <a:pPr marL="171450" lvl="0" indent="-171450" algn="just" defTabSz="685800">
              <a:lnSpc>
                <a:spcPct val="114000"/>
              </a:lnSpc>
              <a:spcBef>
                <a:spcPts val="600"/>
              </a:spcBef>
            </a:pPr>
            <a:r>
              <a:rPr lang="tr-TR" sz="1900" dirty="0">
                <a:solidFill>
                  <a:prstClr val="black"/>
                </a:solidFill>
                <a:latin typeface="Garamond" panose="02020404030301010803" pitchFamily="18" charset="0"/>
                <a:cs typeface="Times New Roman" panose="02020603050405020304" pitchFamily="18" charset="0"/>
              </a:rPr>
              <a:t>Emziren çalışanların, </a:t>
            </a:r>
            <a:r>
              <a:rPr lang="tr-TR" sz="1900" b="1" dirty="0">
                <a:solidFill>
                  <a:prstClr val="black"/>
                </a:solidFill>
                <a:latin typeface="Garamond" panose="02020404030301010803" pitchFamily="18" charset="0"/>
                <a:cs typeface="Times New Roman" panose="02020603050405020304" pitchFamily="18" charset="0"/>
              </a:rPr>
              <a:t>doğum izninin bitiminde</a:t>
            </a:r>
            <a:r>
              <a:rPr lang="tr-TR" sz="1900" dirty="0">
                <a:solidFill>
                  <a:prstClr val="black"/>
                </a:solidFill>
                <a:latin typeface="Garamond" panose="02020404030301010803" pitchFamily="18" charset="0"/>
                <a:cs typeface="Times New Roman" panose="02020603050405020304" pitchFamily="18" charset="0"/>
              </a:rPr>
              <a:t> ve </a:t>
            </a:r>
            <a:r>
              <a:rPr lang="tr-TR" sz="1900" b="1" dirty="0">
                <a:solidFill>
                  <a:prstClr val="black"/>
                </a:solidFill>
                <a:latin typeface="Garamond" panose="02020404030301010803" pitchFamily="18" charset="0"/>
                <a:cs typeface="Times New Roman" panose="02020603050405020304" pitchFamily="18" charset="0"/>
              </a:rPr>
              <a:t>işe başlamalarından ön</a:t>
            </a:r>
            <a:r>
              <a:rPr lang="tr-TR" sz="1900" dirty="0">
                <a:solidFill>
                  <a:prstClr val="black"/>
                </a:solidFill>
                <a:latin typeface="Garamond" panose="02020404030301010803" pitchFamily="18" charset="0"/>
                <a:cs typeface="Times New Roman" panose="02020603050405020304" pitchFamily="18" charset="0"/>
              </a:rPr>
              <a:t>ce, </a:t>
            </a:r>
            <a:r>
              <a:rPr lang="tr-TR" sz="1900" b="1" dirty="0">
                <a:solidFill>
                  <a:prstClr val="black"/>
                </a:solidFill>
                <a:latin typeface="Garamond" panose="02020404030301010803" pitchFamily="18" charset="0"/>
                <a:cs typeface="Times New Roman" panose="02020603050405020304" pitchFamily="18" charset="0"/>
              </a:rPr>
              <a:t>çalışmalarına engel durumları </a:t>
            </a:r>
            <a:r>
              <a:rPr lang="tr-TR" sz="1900" dirty="0">
                <a:solidFill>
                  <a:prstClr val="black"/>
                </a:solidFill>
                <a:latin typeface="Garamond" panose="02020404030301010803" pitchFamily="18" charset="0"/>
                <a:cs typeface="Times New Roman" panose="02020603050405020304" pitchFamily="18" charset="0"/>
              </a:rPr>
              <a:t>olmadığının </a:t>
            </a:r>
            <a:r>
              <a:rPr lang="tr-TR" sz="1900" b="1" dirty="0">
                <a:solidFill>
                  <a:prstClr val="black"/>
                </a:solidFill>
                <a:latin typeface="Garamond" panose="02020404030301010803" pitchFamily="18" charset="0"/>
                <a:cs typeface="Times New Roman" panose="02020603050405020304" pitchFamily="18" charset="0"/>
              </a:rPr>
              <a:t>raporla belirlenmesi </a:t>
            </a:r>
            <a:r>
              <a:rPr lang="tr-TR" sz="1900" dirty="0">
                <a:solidFill>
                  <a:prstClr val="black"/>
                </a:solidFill>
                <a:latin typeface="Garamond" panose="02020404030301010803" pitchFamily="18" charset="0"/>
                <a:cs typeface="Times New Roman" panose="02020603050405020304" pitchFamily="18" charset="0"/>
              </a:rPr>
              <a:t>gerekir. Çalışmasının sakıncalı olduğu hekim raporu ile belirlenen çalışan, raporda belirtilen süre ve işlerde çalıştırılamaz.</a:t>
            </a:r>
          </a:p>
          <a:p>
            <a:pPr marL="171450" lvl="0" indent="-171450" algn="just" defTabSz="685800">
              <a:lnSpc>
                <a:spcPct val="114000"/>
              </a:lnSpc>
              <a:spcBef>
                <a:spcPts val="600"/>
              </a:spcBef>
            </a:pPr>
            <a:r>
              <a:rPr lang="tr-TR" sz="1900" b="1" dirty="0" smtClean="0">
                <a:solidFill>
                  <a:prstClr val="black"/>
                </a:solidFill>
                <a:latin typeface="Garamond" panose="02020404030301010803" pitchFamily="18" charset="0"/>
                <a:cs typeface="Times New Roman" panose="02020603050405020304" pitchFamily="18" charset="0"/>
              </a:rPr>
              <a:t>Kadın </a:t>
            </a:r>
            <a:r>
              <a:rPr lang="tr-TR" sz="1900" b="1" dirty="0">
                <a:solidFill>
                  <a:prstClr val="black"/>
                </a:solidFill>
                <a:latin typeface="Garamond" panose="02020404030301010803" pitchFamily="18" charset="0"/>
                <a:cs typeface="Times New Roman" panose="02020603050405020304" pitchFamily="18" charset="0"/>
              </a:rPr>
              <a:t>çalışanın kocası da işin postalar halinde </a:t>
            </a:r>
            <a:r>
              <a:rPr lang="tr-TR" sz="1900" dirty="0">
                <a:solidFill>
                  <a:prstClr val="black"/>
                </a:solidFill>
                <a:latin typeface="Garamond" panose="02020404030301010803" pitchFamily="18" charset="0"/>
                <a:cs typeface="Times New Roman" panose="02020603050405020304" pitchFamily="18" charset="0"/>
              </a:rPr>
              <a:t>yürütüldüğü aynı veya ayrı bir işyerinde çalışıyor ise kadın çalışanın isteği üzerine, gece çalıştırılması, </a:t>
            </a:r>
            <a:r>
              <a:rPr lang="tr-TR" sz="1900" b="1" dirty="0">
                <a:solidFill>
                  <a:prstClr val="black"/>
                </a:solidFill>
                <a:latin typeface="Garamond" panose="02020404030301010803" pitchFamily="18" charset="0"/>
                <a:cs typeface="Times New Roman" panose="02020603050405020304" pitchFamily="18" charset="0"/>
              </a:rPr>
              <a:t>kocasının çalıştığı gece </a:t>
            </a:r>
            <a:r>
              <a:rPr lang="tr-TR" sz="1900" dirty="0">
                <a:solidFill>
                  <a:prstClr val="black"/>
                </a:solidFill>
                <a:latin typeface="Garamond" panose="02020404030301010803" pitchFamily="18" charset="0"/>
                <a:cs typeface="Times New Roman" panose="02020603050405020304" pitchFamily="18" charset="0"/>
              </a:rPr>
              <a:t>postasına </a:t>
            </a:r>
            <a:r>
              <a:rPr lang="tr-TR" sz="1900" b="1" dirty="0">
                <a:solidFill>
                  <a:prstClr val="black"/>
                </a:solidFill>
                <a:latin typeface="Garamond" panose="02020404030301010803" pitchFamily="18" charset="0"/>
                <a:cs typeface="Times New Roman" panose="02020603050405020304" pitchFamily="18" charset="0"/>
              </a:rPr>
              <a:t>rastlamayacak</a:t>
            </a:r>
            <a:r>
              <a:rPr lang="tr-TR" sz="1900" dirty="0">
                <a:solidFill>
                  <a:prstClr val="black"/>
                </a:solidFill>
                <a:latin typeface="Garamond" panose="02020404030301010803" pitchFamily="18" charset="0"/>
                <a:cs typeface="Times New Roman" panose="02020603050405020304" pitchFamily="18" charset="0"/>
              </a:rPr>
              <a:t> şekilde düzenlenir. Aynı işyerinde çalışan eşlerin aynı gece postasında çalışma istekleri, işverence, imkan dahilinde karşılanır.</a:t>
            </a:r>
          </a:p>
          <a:p>
            <a:pPr marL="171450" lvl="0" indent="-171450" algn="just" defTabSz="685800">
              <a:lnSpc>
                <a:spcPct val="114000"/>
              </a:lnSpc>
              <a:spcBef>
                <a:spcPts val="600"/>
              </a:spcBef>
            </a:pPr>
            <a:r>
              <a:rPr lang="tr-TR" sz="1900" dirty="0">
                <a:solidFill>
                  <a:prstClr val="black"/>
                </a:solidFill>
                <a:latin typeface="Garamond" panose="02020404030301010803" pitchFamily="18" charset="0"/>
                <a:cs typeface="Times New Roman" panose="02020603050405020304" pitchFamily="18" charset="0"/>
              </a:rPr>
              <a:t>Belediye sınırları dışındaki her türlü işyeri işverenleri ile belediye sınırları içinde olmakla beraber, </a:t>
            </a:r>
            <a:r>
              <a:rPr lang="tr-TR" sz="1900" b="1" dirty="0">
                <a:solidFill>
                  <a:prstClr val="black"/>
                </a:solidFill>
                <a:latin typeface="Garamond" panose="02020404030301010803" pitchFamily="18" charset="0"/>
                <a:cs typeface="Times New Roman" panose="02020603050405020304" pitchFamily="18" charset="0"/>
              </a:rPr>
              <a:t>posta değişim saatlerinde toplu taşıma araçları ile gidip gelme zorluğu </a:t>
            </a:r>
            <a:r>
              <a:rPr lang="tr-TR" sz="1900" dirty="0">
                <a:solidFill>
                  <a:prstClr val="black"/>
                </a:solidFill>
                <a:latin typeface="Garamond" panose="02020404030301010803" pitchFamily="18" charset="0"/>
                <a:cs typeface="Times New Roman" panose="02020603050405020304" pitchFamily="18" charset="0"/>
              </a:rPr>
              <a:t>bulunan işyeri işverenleri, </a:t>
            </a:r>
            <a:r>
              <a:rPr lang="tr-TR" sz="1900" b="1" dirty="0">
                <a:solidFill>
                  <a:prstClr val="black"/>
                </a:solidFill>
                <a:latin typeface="Garamond" panose="02020404030301010803" pitchFamily="18" charset="0"/>
                <a:cs typeface="Times New Roman" panose="02020603050405020304" pitchFamily="18" charset="0"/>
              </a:rPr>
              <a:t>gece postalarında çalıştıracakları kadın çalışanları</a:t>
            </a:r>
            <a:r>
              <a:rPr lang="tr-TR" sz="1900" dirty="0">
                <a:solidFill>
                  <a:prstClr val="black"/>
                </a:solidFill>
                <a:latin typeface="Garamond" panose="02020404030301010803" pitchFamily="18" charset="0"/>
                <a:cs typeface="Times New Roman" panose="02020603050405020304" pitchFamily="18" charset="0"/>
              </a:rPr>
              <a:t>, sağlayacakları </a:t>
            </a:r>
            <a:r>
              <a:rPr lang="tr-TR" sz="1900" b="1" dirty="0">
                <a:solidFill>
                  <a:prstClr val="black"/>
                </a:solidFill>
                <a:latin typeface="Garamond" panose="02020404030301010803" pitchFamily="18" charset="0"/>
                <a:cs typeface="Times New Roman" panose="02020603050405020304" pitchFamily="18" charset="0"/>
              </a:rPr>
              <a:t>uygun araçlarla ikametgâhlarına en yakın merke</a:t>
            </a:r>
            <a:r>
              <a:rPr lang="tr-TR" sz="1900" dirty="0">
                <a:solidFill>
                  <a:prstClr val="black"/>
                </a:solidFill>
                <a:latin typeface="Garamond" panose="02020404030301010803" pitchFamily="18" charset="0"/>
                <a:cs typeface="Times New Roman" panose="02020603050405020304" pitchFamily="18" charset="0"/>
              </a:rPr>
              <a:t>zden, işyerine götürüp getirmekle yükümlüdür.</a:t>
            </a:r>
          </a:p>
          <a:p>
            <a:pPr marL="0" lvl="0" indent="0" algn="just" defTabSz="685800">
              <a:lnSpc>
                <a:spcPct val="114000"/>
              </a:lnSpc>
              <a:spcBef>
                <a:spcPts val="600"/>
              </a:spcBef>
              <a:buNone/>
            </a:pPr>
            <a:endParaRPr lang="tr-TR" sz="1900" dirty="0">
              <a:solidFill>
                <a:prstClr val="black"/>
              </a:solidFill>
              <a:latin typeface="Garamond" panose="02020404030301010803" pitchFamily="18" charset="0"/>
            </a:endParaRPr>
          </a:p>
          <a:p>
            <a:pPr marL="0" indent="0">
              <a:buNone/>
            </a:pPr>
            <a:endParaRPr lang="tr-TR" sz="1900" dirty="0">
              <a:latin typeface="Garamond" panose="02020404030301010803" pitchFamily="18" charset="0"/>
            </a:endParaRPr>
          </a:p>
        </p:txBody>
      </p:sp>
    </p:spTree>
    <p:extLst>
      <p:ext uri="{BB962C8B-B14F-4D97-AF65-F5344CB8AC3E}">
        <p14:creationId xmlns:p14="http://schemas.microsoft.com/office/powerpoint/2010/main" val="1531300957"/>
      </p:ext>
    </p:extLst>
  </p:cSld>
  <p:clrMapOvr>
    <a:masterClrMapping/>
  </p:clrMapOvr>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10055" y="491613"/>
            <a:ext cx="7833946" cy="737420"/>
          </a:xfrm>
        </p:spPr>
        <p:txBody>
          <a:bodyPr>
            <a:noAutofit/>
          </a:bodyPr>
          <a:lstStyle/>
          <a:p>
            <a:r>
              <a:rPr lang="tr-TR" sz="3600" b="1" dirty="0">
                <a:solidFill>
                  <a:prstClr val="white"/>
                </a:solidFill>
                <a:latin typeface="Garamond" panose="02020404030301010803" pitchFamily="18" charset="0"/>
                <a:cs typeface="Times New Roman" panose="02020603050405020304" pitchFamily="18" charset="0"/>
              </a:rPr>
              <a:t>Analık Halinde Çalışma İzni</a:t>
            </a:r>
            <a:endParaRPr lang="tr-TR" sz="2800"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187</a:t>
            </a:fld>
            <a:endParaRPr lang="tr-TR" dirty="0">
              <a:solidFill>
                <a:schemeClr val="bg1"/>
              </a:solidFill>
            </a:endParaRPr>
          </a:p>
        </p:txBody>
      </p:sp>
      <p:sp>
        <p:nvSpPr>
          <p:cNvPr id="3" name="İçerik Yer Tutucusu 2"/>
          <p:cNvSpPr>
            <a:spLocks noGrp="1"/>
          </p:cNvSpPr>
          <p:nvPr>
            <p:ph idx="1"/>
          </p:nvPr>
        </p:nvSpPr>
        <p:spPr>
          <a:xfrm>
            <a:off x="245807" y="1307689"/>
            <a:ext cx="8750710" cy="5048663"/>
          </a:xfrm>
        </p:spPr>
        <p:txBody>
          <a:bodyPr>
            <a:noAutofit/>
          </a:bodyPr>
          <a:lstStyle/>
          <a:p>
            <a:pPr marL="0" lvl="0" indent="0" algn="just" defTabSz="685800">
              <a:lnSpc>
                <a:spcPct val="114000"/>
              </a:lnSpc>
              <a:spcBef>
                <a:spcPts val="600"/>
              </a:spcBef>
              <a:buNone/>
            </a:pPr>
            <a:r>
              <a:rPr lang="tr-TR" sz="2000" dirty="0">
                <a:solidFill>
                  <a:prstClr val="black"/>
                </a:solidFill>
                <a:latin typeface="Garamond" panose="02020404030301010803" pitchFamily="18" charset="0"/>
                <a:cs typeface="Times New Roman" panose="02020603050405020304" pitchFamily="18" charset="0"/>
              </a:rPr>
              <a:t>Kadın işçilerin </a:t>
            </a:r>
            <a:r>
              <a:rPr lang="tr-TR" sz="2000" b="1" dirty="0">
                <a:solidFill>
                  <a:prstClr val="black"/>
                </a:solidFill>
                <a:latin typeface="Garamond" panose="02020404030301010803" pitchFamily="18" charset="0"/>
                <a:cs typeface="Times New Roman" panose="02020603050405020304" pitchFamily="18" charset="0"/>
              </a:rPr>
              <a:t>doğumdan önce 8 ve doğumdan sonra 8 hafta </a:t>
            </a:r>
            <a:r>
              <a:rPr lang="tr-TR" sz="2000" dirty="0">
                <a:solidFill>
                  <a:prstClr val="black"/>
                </a:solidFill>
                <a:latin typeface="Garamond" panose="02020404030301010803" pitchFamily="18" charset="0"/>
                <a:cs typeface="Times New Roman" panose="02020603050405020304" pitchFamily="18" charset="0"/>
              </a:rPr>
              <a:t>olmak üzere </a:t>
            </a:r>
            <a:r>
              <a:rPr lang="tr-TR" sz="2000" b="1" dirty="0">
                <a:solidFill>
                  <a:prstClr val="black"/>
                </a:solidFill>
                <a:latin typeface="Garamond" panose="02020404030301010803" pitchFamily="18" charset="0"/>
                <a:cs typeface="Times New Roman" panose="02020603050405020304" pitchFamily="18" charset="0"/>
              </a:rPr>
              <a:t>toplam 16 haftalık </a:t>
            </a:r>
            <a:r>
              <a:rPr lang="tr-TR" sz="2000" dirty="0">
                <a:solidFill>
                  <a:prstClr val="black"/>
                </a:solidFill>
                <a:latin typeface="Garamond" panose="02020404030301010803" pitchFamily="18" charset="0"/>
                <a:cs typeface="Times New Roman" panose="02020603050405020304" pitchFamily="18" charset="0"/>
              </a:rPr>
              <a:t>süre için </a:t>
            </a:r>
            <a:r>
              <a:rPr lang="tr-TR" sz="2000" b="1" dirty="0">
                <a:solidFill>
                  <a:prstClr val="black"/>
                </a:solidFill>
                <a:latin typeface="Garamond" panose="02020404030301010803" pitchFamily="18" charset="0"/>
                <a:cs typeface="Times New Roman" panose="02020603050405020304" pitchFamily="18" charset="0"/>
              </a:rPr>
              <a:t>çalıştırılmamaları</a:t>
            </a:r>
            <a:r>
              <a:rPr lang="tr-TR" sz="2000" dirty="0">
                <a:solidFill>
                  <a:prstClr val="black"/>
                </a:solidFill>
                <a:latin typeface="Garamond" panose="02020404030301010803" pitchFamily="18" charset="0"/>
                <a:cs typeface="Times New Roman" panose="02020603050405020304" pitchFamily="18" charset="0"/>
              </a:rPr>
              <a:t> esastır. Çoğul gebelik halinde doğumdan önce çalıştırılmayacak sekiz haftalık süreye iki hafta süre eklenir. </a:t>
            </a:r>
          </a:p>
          <a:p>
            <a:pPr marL="0" lvl="0" indent="0" algn="just" defTabSz="685800">
              <a:lnSpc>
                <a:spcPct val="114000"/>
              </a:lnSpc>
              <a:spcBef>
                <a:spcPts val="600"/>
              </a:spcBef>
              <a:buNone/>
            </a:pPr>
            <a:r>
              <a:rPr lang="tr-TR" sz="2000" dirty="0">
                <a:solidFill>
                  <a:prstClr val="black"/>
                </a:solidFill>
                <a:latin typeface="Garamond" panose="02020404030301010803" pitchFamily="18" charset="0"/>
                <a:cs typeface="Times New Roman" panose="02020603050405020304" pitchFamily="18" charset="0"/>
              </a:rPr>
              <a:t>Ancak, sağlık durumu uygun olduğu takdirde, doktorun onayı ile kadın işçi isterse </a:t>
            </a:r>
            <a:r>
              <a:rPr lang="tr-TR" sz="2000" b="1" dirty="0">
                <a:solidFill>
                  <a:prstClr val="black"/>
                </a:solidFill>
                <a:latin typeface="Garamond" panose="02020404030301010803" pitchFamily="18" charset="0"/>
                <a:cs typeface="Times New Roman" panose="02020603050405020304" pitchFamily="18" charset="0"/>
              </a:rPr>
              <a:t>doğumdan önceki üç haftaya kadar </a:t>
            </a:r>
            <a:r>
              <a:rPr lang="tr-TR" sz="2000" dirty="0">
                <a:solidFill>
                  <a:prstClr val="black"/>
                </a:solidFill>
                <a:latin typeface="Garamond" panose="02020404030301010803" pitchFamily="18" charset="0"/>
                <a:cs typeface="Times New Roman" panose="02020603050405020304" pitchFamily="18" charset="0"/>
              </a:rPr>
              <a:t>işyerinde </a:t>
            </a:r>
            <a:r>
              <a:rPr lang="tr-TR" sz="2000" b="1" dirty="0">
                <a:solidFill>
                  <a:prstClr val="black"/>
                </a:solidFill>
                <a:latin typeface="Garamond" panose="02020404030301010803" pitchFamily="18" charset="0"/>
                <a:cs typeface="Times New Roman" panose="02020603050405020304" pitchFamily="18" charset="0"/>
              </a:rPr>
              <a:t>çalışabilir</a:t>
            </a:r>
            <a:r>
              <a:rPr lang="tr-TR" sz="2000" dirty="0">
                <a:solidFill>
                  <a:prstClr val="black"/>
                </a:solidFill>
                <a:latin typeface="Garamond" panose="02020404030301010803" pitchFamily="18" charset="0"/>
                <a:cs typeface="Times New Roman" panose="02020603050405020304" pitchFamily="18" charset="0"/>
              </a:rPr>
              <a:t>. Bu durumda, kadın işçinin çalıştığı süreler doğum sonrası sürelere eklenir. </a:t>
            </a:r>
          </a:p>
          <a:p>
            <a:pPr marL="0" lvl="0" indent="0" algn="just" defTabSz="685800">
              <a:lnSpc>
                <a:spcPct val="114000"/>
              </a:lnSpc>
              <a:spcBef>
                <a:spcPts val="600"/>
              </a:spcBef>
              <a:buNone/>
            </a:pPr>
            <a:r>
              <a:rPr lang="tr-TR" sz="2000" dirty="0">
                <a:solidFill>
                  <a:prstClr val="black"/>
                </a:solidFill>
                <a:latin typeface="Garamond" panose="02020404030301010803" pitchFamily="18" charset="0"/>
                <a:cs typeface="Times New Roman" panose="02020603050405020304" pitchFamily="18" charset="0"/>
              </a:rPr>
              <a:t>Kadın işçinin erken doğum yapması halinde ise doğumdan önce kullanamadığı </a:t>
            </a:r>
            <a:r>
              <a:rPr lang="tr-TR" sz="2000" b="1" dirty="0">
                <a:solidFill>
                  <a:prstClr val="black"/>
                </a:solidFill>
                <a:latin typeface="Garamond" panose="02020404030301010803" pitchFamily="18" charset="0"/>
                <a:cs typeface="Times New Roman" panose="02020603050405020304" pitchFamily="18" charset="0"/>
              </a:rPr>
              <a:t>çalıştırılmayacak sür</a:t>
            </a:r>
            <a:r>
              <a:rPr lang="tr-TR" sz="2000" dirty="0">
                <a:solidFill>
                  <a:prstClr val="black"/>
                </a:solidFill>
                <a:latin typeface="Garamond" panose="02020404030301010803" pitchFamily="18" charset="0"/>
                <a:cs typeface="Times New Roman" panose="02020603050405020304" pitchFamily="18" charset="0"/>
              </a:rPr>
              <a:t>eler, </a:t>
            </a:r>
            <a:r>
              <a:rPr lang="tr-TR" sz="2000" b="1" dirty="0">
                <a:solidFill>
                  <a:prstClr val="black"/>
                </a:solidFill>
                <a:latin typeface="Garamond" panose="02020404030301010803" pitchFamily="18" charset="0"/>
                <a:cs typeface="Times New Roman" panose="02020603050405020304" pitchFamily="18" charset="0"/>
              </a:rPr>
              <a:t>doğum sonrası sürelere eklenmek suretiyle kullandırılır</a:t>
            </a:r>
            <a:r>
              <a:rPr lang="tr-TR" sz="2000" dirty="0">
                <a:solidFill>
                  <a:prstClr val="black"/>
                </a:solidFill>
                <a:latin typeface="Garamond" panose="02020404030301010803" pitchFamily="18" charset="0"/>
                <a:cs typeface="Times New Roman" panose="02020603050405020304" pitchFamily="18" charset="0"/>
              </a:rPr>
              <a:t>. </a:t>
            </a:r>
          </a:p>
          <a:p>
            <a:pPr marL="0" lvl="0" indent="0" algn="just" defTabSz="685800">
              <a:lnSpc>
                <a:spcPct val="114000"/>
              </a:lnSpc>
              <a:spcBef>
                <a:spcPts val="600"/>
              </a:spcBef>
              <a:buNone/>
            </a:pPr>
            <a:r>
              <a:rPr lang="tr-TR" sz="2000" dirty="0">
                <a:solidFill>
                  <a:prstClr val="black"/>
                </a:solidFill>
                <a:latin typeface="Garamond" panose="02020404030301010803" pitchFamily="18" charset="0"/>
                <a:cs typeface="Times New Roman" panose="02020603050405020304" pitchFamily="18" charset="0"/>
              </a:rPr>
              <a:t>Doğumda veya doğum sonrasında annenin ölümü hâlinde, doğum sonrası kullanılamayan süreler babaya kullandırılır. </a:t>
            </a:r>
          </a:p>
          <a:p>
            <a:pPr marL="0" lvl="0" indent="0" algn="just" defTabSz="685800">
              <a:lnSpc>
                <a:spcPct val="114000"/>
              </a:lnSpc>
              <a:spcBef>
                <a:spcPts val="600"/>
              </a:spcBef>
              <a:buNone/>
            </a:pPr>
            <a:r>
              <a:rPr lang="tr-TR" sz="2000" dirty="0">
                <a:solidFill>
                  <a:prstClr val="black"/>
                </a:solidFill>
                <a:latin typeface="Garamond" panose="02020404030301010803" pitchFamily="18" charset="0"/>
                <a:cs typeface="Times New Roman" panose="02020603050405020304" pitchFamily="18" charset="0"/>
              </a:rPr>
              <a:t>Üç yaşını doldurmamış </a:t>
            </a:r>
            <a:r>
              <a:rPr lang="tr-TR" sz="2000" b="1" dirty="0">
                <a:solidFill>
                  <a:prstClr val="black"/>
                </a:solidFill>
                <a:latin typeface="Garamond" panose="02020404030301010803" pitchFamily="18" charset="0"/>
                <a:cs typeface="Times New Roman" panose="02020603050405020304" pitchFamily="18" charset="0"/>
              </a:rPr>
              <a:t>çocuğu evlat edinen eşlerden birine </a:t>
            </a:r>
            <a:r>
              <a:rPr lang="tr-TR" sz="2000" dirty="0">
                <a:solidFill>
                  <a:prstClr val="black"/>
                </a:solidFill>
                <a:latin typeface="Garamond" panose="02020404030301010803" pitchFamily="18" charset="0"/>
                <a:cs typeface="Times New Roman" panose="02020603050405020304" pitchFamily="18" charset="0"/>
              </a:rPr>
              <a:t>veya evlat edinene çocuğun aileye fiilen teslim edildiği tarihten itibaren sekiz hafta analık hâli izni kullandırılır. </a:t>
            </a:r>
          </a:p>
          <a:p>
            <a:pPr marL="0" lvl="0" indent="0" defTabSz="685800">
              <a:lnSpc>
                <a:spcPct val="114000"/>
              </a:lnSpc>
              <a:spcBef>
                <a:spcPts val="600"/>
              </a:spcBef>
              <a:buNone/>
            </a:pPr>
            <a:endParaRPr lang="tr-TR" sz="2000" dirty="0">
              <a:solidFill>
                <a:prstClr val="black"/>
              </a:solidFill>
              <a:latin typeface="Garamond" panose="02020404030301010803" pitchFamily="18" charset="0"/>
            </a:endParaRPr>
          </a:p>
          <a:p>
            <a:pPr marL="0" indent="0">
              <a:buNone/>
            </a:pPr>
            <a:endParaRPr lang="tr-TR" sz="2200" dirty="0">
              <a:latin typeface="Garamond" panose="02020404030301010803" pitchFamily="18" charset="0"/>
            </a:endParaRPr>
          </a:p>
        </p:txBody>
      </p:sp>
    </p:spTree>
    <p:extLst>
      <p:ext uri="{BB962C8B-B14F-4D97-AF65-F5344CB8AC3E}">
        <p14:creationId xmlns:p14="http://schemas.microsoft.com/office/powerpoint/2010/main" val="3412198419"/>
      </p:ext>
    </p:extLst>
  </p:cSld>
  <p:clrMapOvr>
    <a:masterClrMapping/>
  </p:clrMapOvr>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10055" y="491613"/>
            <a:ext cx="7833946" cy="737420"/>
          </a:xfrm>
        </p:spPr>
        <p:txBody>
          <a:bodyPr>
            <a:noAutofit/>
          </a:bodyPr>
          <a:lstStyle/>
          <a:p>
            <a:r>
              <a:rPr lang="tr-TR" sz="3600" b="1" dirty="0">
                <a:solidFill>
                  <a:prstClr val="white"/>
                </a:solidFill>
                <a:latin typeface="Garamond" panose="02020404030301010803" pitchFamily="18" charset="0"/>
                <a:cs typeface="Times New Roman" panose="02020603050405020304" pitchFamily="18" charset="0"/>
              </a:rPr>
              <a:t>Analık Halinde Çalışma İzni</a:t>
            </a:r>
            <a:endParaRPr lang="tr-TR" sz="2800"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188</a:t>
            </a:fld>
            <a:endParaRPr lang="tr-TR" dirty="0">
              <a:solidFill>
                <a:schemeClr val="bg1"/>
              </a:solidFill>
            </a:endParaRPr>
          </a:p>
        </p:txBody>
      </p:sp>
      <p:sp>
        <p:nvSpPr>
          <p:cNvPr id="3" name="İçerik Yer Tutucusu 2"/>
          <p:cNvSpPr>
            <a:spLocks noGrp="1"/>
          </p:cNvSpPr>
          <p:nvPr>
            <p:ph idx="1"/>
          </p:nvPr>
        </p:nvSpPr>
        <p:spPr>
          <a:xfrm>
            <a:off x="245807" y="1307690"/>
            <a:ext cx="8750710" cy="5181600"/>
          </a:xfrm>
        </p:spPr>
        <p:txBody>
          <a:bodyPr>
            <a:noAutofit/>
          </a:bodyPr>
          <a:lstStyle/>
          <a:p>
            <a:pPr marL="0" indent="0" algn="just">
              <a:lnSpc>
                <a:spcPct val="114000"/>
              </a:lnSpc>
              <a:spcBef>
                <a:spcPts val="600"/>
              </a:spcBef>
              <a:buNone/>
            </a:pPr>
            <a:r>
              <a:rPr lang="tr-TR" sz="2200" dirty="0">
                <a:latin typeface="Garamond" panose="02020404030301010803" pitchFamily="18" charset="0"/>
                <a:cs typeface="Times New Roman" panose="02020603050405020304" pitchFamily="18" charset="0"/>
              </a:rPr>
              <a:t>Doğum sonrası </a:t>
            </a:r>
            <a:r>
              <a:rPr lang="tr-TR" sz="2200" b="1" dirty="0">
                <a:latin typeface="Garamond" panose="02020404030301010803" pitchFamily="18" charset="0"/>
                <a:cs typeface="Times New Roman" panose="02020603050405020304" pitchFamily="18" charset="0"/>
              </a:rPr>
              <a:t>analık hâli izninin bitiminden itibaren</a:t>
            </a:r>
            <a:r>
              <a:rPr lang="tr-TR" sz="2200" dirty="0">
                <a:latin typeface="Garamond" panose="02020404030301010803" pitchFamily="18" charset="0"/>
                <a:cs typeface="Times New Roman" panose="02020603050405020304" pitchFamily="18" charset="0"/>
              </a:rPr>
              <a:t> çocuğunun bakımı ve yetiştirilmesi amacıyla ve çocuğun hayatta olması kaydıyla kadın işçi ile üç yaşını doldurmamış çocuğu evlat edinen kadın veya erkek işçilere istekleri hâlinde </a:t>
            </a:r>
            <a:r>
              <a:rPr lang="tr-TR" sz="2200" u="sng" dirty="0">
                <a:latin typeface="Garamond" panose="02020404030301010803" pitchFamily="18" charset="0"/>
                <a:cs typeface="Times New Roman" panose="02020603050405020304" pitchFamily="18" charset="0"/>
              </a:rPr>
              <a:t>1. doğumda </a:t>
            </a:r>
            <a:r>
              <a:rPr lang="tr-TR" sz="2200" b="1" u="sng" dirty="0">
                <a:latin typeface="Garamond" panose="02020404030301010803" pitchFamily="18" charset="0"/>
                <a:cs typeface="Times New Roman" panose="02020603050405020304" pitchFamily="18" charset="0"/>
              </a:rPr>
              <a:t>60 gün</a:t>
            </a:r>
            <a:r>
              <a:rPr lang="tr-TR" sz="2200" dirty="0">
                <a:latin typeface="Garamond" panose="02020404030301010803" pitchFamily="18" charset="0"/>
                <a:cs typeface="Times New Roman" panose="02020603050405020304" pitchFamily="18" charset="0"/>
              </a:rPr>
              <a:t>, </a:t>
            </a:r>
            <a:r>
              <a:rPr lang="tr-TR" sz="2200" u="sng" dirty="0">
                <a:latin typeface="Garamond" panose="02020404030301010803" pitchFamily="18" charset="0"/>
                <a:cs typeface="Times New Roman" panose="02020603050405020304" pitchFamily="18" charset="0"/>
              </a:rPr>
              <a:t>2. doğumda </a:t>
            </a:r>
            <a:r>
              <a:rPr lang="tr-TR" sz="2200" b="1" u="sng" dirty="0">
                <a:latin typeface="Garamond" panose="02020404030301010803" pitchFamily="18" charset="0"/>
                <a:cs typeface="Times New Roman" panose="02020603050405020304" pitchFamily="18" charset="0"/>
              </a:rPr>
              <a:t>120 gün</a:t>
            </a:r>
            <a:r>
              <a:rPr lang="tr-TR" sz="2200" dirty="0">
                <a:latin typeface="Garamond" panose="02020404030301010803" pitchFamily="18" charset="0"/>
                <a:cs typeface="Times New Roman" panose="02020603050405020304" pitchFamily="18" charset="0"/>
              </a:rPr>
              <a:t>, </a:t>
            </a:r>
            <a:r>
              <a:rPr lang="tr-TR" sz="2200" u="sng" dirty="0">
                <a:latin typeface="Garamond" panose="02020404030301010803" pitchFamily="18" charset="0"/>
                <a:cs typeface="Times New Roman" panose="02020603050405020304" pitchFamily="18" charset="0"/>
              </a:rPr>
              <a:t>sonraki doğumlarda ise </a:t>
            </a:r>
            <a:r>
              <a:rPr lang="tr-TR" sz="2200" b="1" u="sng" dirty="0">
                <a:latin typeface="Garamond" panose="02020404030301010803" pitchFamily="18" charset="0"/>
                <a:cs typeface="Times New Roman" panose="02020603050405020304" pitchFamily="18" charset="0"/>
              </a:rPr>
              <a:t>180 gün</a:t>
            </a:r>
            <a:r>
              <a:rPr lang="tr-TR" sz="2200" b="1" dirty="0">
                <a:latin typeface="Garamond" panose="02020404030301010803" pitchFamily="18" charset="0"/>
                <a:cs typeface="Times New Roman" panose="02020603050405020304" pitchFamily="18" charset="0"/>
              </a:rPr>
              <a:t> </a:t>
            </a:r>
            <a:r>
              <a:rPr lang="tr-TR" sz="2200" dirty="0">
                <a:latin typeface="Garamond" panose="02020404030301010803" pitchFamily="18" charset="0"/>
                <a:cs typeface="Times New Roman" panose="02020603050405020304" pitchFamily="18" charset="0"/>
              </a:rPr>
              <a:t>süreyle </a:t>
            </a:r>
            <a:r>
              <a:rPr lang="tr-TR" sz="2200" b="1" dirty="0">
                <a:solidFill>
                  <a:schemeClr val="accent1"/>
                </a:solidFill>
                <a:latin typeface="Garamond" panose="02020404030301010803" pitchFamily="18" charset="0"/>
                <a:cs typeface="Times New Roman" panose="02020603050405020304" pitchFamily="18" charset="0"/>
              </a:rPr>
              <a:t>haftalık çalışma süresinin yarısı kadar ücretsiz izin </a:t>
            </a:r>
            <a:r>
              <a:rPr lang="tr-TR" sz="2200" dirty="0">
                <a:latin typeface="Garamond" panose="02020404030301010803" pitchFamily="18" charset="0"/>
                <a:cs typeface="Times New Roman" panose="02020603050405020304" pitchFamily="18" charset="0"/>
              </a:rPr>
              <a:t>verilir. </a:t>
            </a:r>
            <a:r>
              <a:rPr lang="tr-TR" sz="2200" b="1" dirty="0">
                <a:latin typeface="Garamond" panose="02020404030301010803" pitchFamily="18" charset="0"/>
                <a:cs typeface="Times New Roman" panose="02020603050405020304" pitchFamily="18" charset="0"/>
              </a:rPr>
              <a:t>Çoğul doğum </a:t>
            </a:r>
            <a:r>
              <a:rPr lang="tr-TR" sz="2200" dirty="0">
                <a:latin typeface="Garamond" panose="02020404030301010803" pitchFamily="18" charset="0"/>
                <a:cs typeface="Times New Roman" panose="02020603050405020304" pitchFamily="18" charset="0"/>
              </a:rPr>
              <a:t>hâlinde bu sürelere </a:t>
            </a:r>
            <a:r>
              <a:rPr lang="tr-TR" sz="2200" b="1" u="sng" dirty="0">
                <a:latin typeface="Garamond" panose="02020404030301010803" pitchFamily="18" charset="0"/>
                <a:cs typeface="Times New Roman" panose="02020603050405020304" pitchFamily="18" charset="0"/>
              </a:rPr>
              <a:t>30’ar gün eklenir</a:t>
            </a:r>
            <a:r>
              <a:rPr lang="tr-TR" sz="2200" dirty="0">
                <a:latin typeface="Garamond" panose="02020404030301010803" pitchFamily="18" charset="0"/>
                <a:cs typeface="Times New Roman" panose="02020603050405020304" pitchFamily="18" charset="0"/>
              </a:rPr>
              <a:t>. Çocuğun </a:t>
            </a:r>
            <a:r>
              <a:rPr lang="tr-TR" sz="2200" b="1" dirty="0">
                <a:latin typeface="Garamond" panose="02020404030301010803" pitchFamily="18" charset="0"/>
                <a:cs typeface="Times New Roman" panose="02020603050405020304" pitchFamily="18" charset="0"/>
              </a:rPr>
              <a:t>engelli doğması </a:t>
            </a:r>
            <a:r>
              <a:rPr lang="tr-TR" sz="2200" dirty="0">
                <a:latin typeface="Garamond" panose="02020404030301010803" pitchFamily="18" charset="0"/>
                <a:cs typeface="Times New Roman" panose="02020603050405020304" pitchFamily="18" charset="0"/>
              </a:rPr>
              <a:t>hâlinde bu süre </a:t>
            </a:r>
            <a:r>
              <a:rPr lang="tr-TR" sz="2200" b="1" u="sng" dirty="0">
                <a:latin typeface="Garamond" panose="02020404030301010803" pitchFamily="18" charset="0"/>
                <a:cs typeface="Times New Roman" panose="02020603050405020304" pitchFamily="18" charset="0"/>
              </a:rPr>
              <a:t>360 gün olarak uygulanır</a:t>
            </a:r>
            <a:r>
              <a:rPr lang="tr-TR" sz="2200" dirty="0">
                <a:latin typeface="Garamond" panose="02020404030301010803" pitchFamily="18" charset="0"/>
                <a:cs typeface="Times New Roman" panose="02020603050405020304" pitchFamily="18" charset="0"/>
              </a:rPr>
              <a:t>. Bu süre içerisinde </a:t>
            </a:r>
            <a:r>
              <a:rPr lang="tr-TR" sz="2200" b="1" dirty="0">
                <a:latin typeface="Garamond" panose="02020404030301010803" pitchFamily="18" charset="0"/>
                <a:cs typeface="Times New Roman" panose="02020603050405020304" pitchFamily="18" charset="0"/>
              </a:rPr>
              <a:t>süt iznine ilişkin hükümler uygulanmaz.</a:t>
            </a:r>
          </a:p>
          <a:p>
            <a:pPr marL="0" indent="0" algn="just">
              <a:lnSpc>
                <a:spcPct val="114000"/>
              </a:lnSpc>
              <a:spcBef>
                <a:spcPts val="600"/>
              </a:spcBef>
              <a:buNone/>
            </a:pPr>
            <a:r>
              <a:rPr lang="tr-TR" sz="2200" dirty="0">
                <a:latin typeface="Garamond" panose="02020404030301010803" pitchFamily="18" charset="0"/>
                <a:cs typeface="Times New Roman" panose="02020603050405020304" pitchFamily="18" charset="0"/>
              </a:rPr>
              <a:t>Yukarıda öngörülen süreler işçinin sağlık durumuna ve işin özelliğine göre doğumdan önce ve sonra gerekirse artırılabilir. Bu süreler hekim raporu ile belirtilir.</a:t>
            </a:r>
          </a:p>
          <a:p>
            <a:pPr marL="0" indent="0">
              <a:lnSpc>
                <a:spcPct val="114000"/>
              </a:lnSpc>
              <a:spcBef>
                <a:spcPts val="600"/>
              </a:spcBef>
              <a:buNone/>
            </a:pPr>
            <a:endParaRPr lang="tr-TR" sz="2200" dirty="0">
              <a:latin typeface="Garamond" panose="02020404030301010803" pitchFamily="18" charset="0"/>
            </a:endParaRPr>
          </a:p>
          <a:p>
            <a:pPr marL="0" indent="0">
              <a:buNone/>
            </a:pPr>
            <a:endParaRPr lang="tr-TR" sz="2200" dirty="0">
              <a:latin typeface="Garamond" panose="02020404030301010803" pitchFamily="18" charset="0"/>
            </a:endParaRPr>
          </a:p>
        </p:txBody>
      </p:sp>
    </p:spTree>
    <p:extLst>
      <p:ext uri="{BB962C8B-B14F-4D97-AF65-F5344CB8AC3E}">
        <p14:creationId xmlns:p14="http://schemas.microsoft.com/office/powerpoint/2010/main" val="1477068751"/>
      </p:ext>
    </p:extLst>
  </p:cSld>
  <p:clrMapOvr>
    <a:masterClrMapping/>
  </p:clrMapOvr>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10055" y="491613"/>
            <a:ext cx="7833946" cy="737420"/>
          </a:xfrm>
        </p:spPr>
        <p:txBody>
          <a:bodyPr>
            <a:noAutofit/>
          </a:bodyPr>
          <a:lstStyle/>
          <a:p>
            <a:r>
              <a:rPr lang="tr-TR" sz="3600" b="1" dirty="0">
                <a:solidFill>
                  <a:prstClr val="white"/>
                </a:solidFill>
                <a:latin typeface="Garamond" panose="02020404030301010803" pitchFamily="18" charset="0"/>
                <a:cs typeface="Times New Roman" panose="02020603050405020304" pitchFamily="18" charset="0"/>
              </a:rPr>
              <a:t>Analık Halinde Çalışma İzni</a:t>
            </a:r>
            <a:endParaRPr lang="tr-TR" sz="2800"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189</a:t>
            </a:fld>
            <a:endParaRPr lang="tr-TR" dirty="0">
              <a:solidFill>
                <a:schemeClr val="bg1"/>
              </a:solidFill>
            </a:endParaRPr>
          </a:p>
        </p:txBody>
      </p:sp>
      <p:sp>
        <p:nvSpPr>
          <p:cNvPr id="3" name="İçerik Yer Tutucusu 2"/>
          <p:cNvSpPr>
            <a:spLocks noGrp="1"/>
          </p:cNvSpPr>
          <p:nvPr>
            <p:ph idx="1"/>
          </p:nvPr>
        </p:nvSpPr>
        <p:spPr>
          <a:xfrm>
            <a:off x="245807" y="1307690"/>
            <a:ext cx="8750710" cy="5181600"/>
          </a:xfrm>
        </p:spPr>
        <p:txBody>
          <a:bodyPr>
            <a:noAutofit/>
          </a:bodyPr>
          <a:lstStyle/>
          <a:p>
            <a:pPr marL="0" indent="0" algn="just">
              <a:lnSpc>
                <a:spcPct val="114000"/>
              </a:lnSpc>
              <a:spcBef>
                <a:spcPts val="600"/>
              </a:spcBef>
              <a:buNone/>
            </a:pPr>
            <a:r>
              <a:rPr lang="tr-TR" altLang="tr-TR" sz="2300" b="1" dirty="0">
                <a:latin typeface="Garamond" panose="02020404030301010803" pitchFamily="18" charset="0"/>
                <a:ea typeface="Batang" pitchFamily="18" charset="-127"/>
                <a:cs typeface="Times New Roman" panose="02020603050405020304" pitchFamily="18" charset="0"/>
              </a:rPr>
              <a:t>Hamilelik süresince </a:t>
            </a:r>
            <a:r>
              <a:rPr lang="tr-TR" altLang="tr-TR" sz="2300" dirty="0">
                <a:latin typeface="Garamond" panose="02020404030301010803" pitchFamily="18" charset="0"/>
                <a:ea typeface="Batang" pitchFamily="18" charset="-127"/>
                <a:cs typeface="Times New Roman" panose="02020603050405020304" pitchFamily="18" charset="0"/>
              </a:rPr>
              <a:t>kadın işçiye </a:t>
            </a:r>
            <a:r>
              <a:rPr lang="tr-TR" altLang="tr-TR" sz="2300" b="1" dirty="0">
                <a:latin typeface="Garamond" panose="02020404030301010803" pitchFamily="18" charset="0"/>
                <a:ea typeface="Batang" pitchFamily="18" charset="-127"/>
                <a:cs typeface="Times New Roman" panose="02020603050405020304" pitchFamily="18" charset="0"/>
              </a:rPr>
              <a:t>periyodik kontroller </a:t>
            </a:r>
            <a:r>
              <a:rPr lang="tr-TR" altLang="tr-TR" sz="2300" dirty="0">
                <a:latin typeface="Garamond" panose="02020404030301010803" pitchFamily="18" charset="0"/>
                <a:ea typeface="Batang" pitchFamily="18" charset="-127"/>
                <a:cs typeface="Times New Roman" panose="02020603050405020304" pitchFamily="18" charset="0"/>
              </a:rPr>
              <a:t>için </a:t>
            </a:r>
            <a:r>
              <a:rPr lang="tr-TR" altLang="tr-TR" sz="2300" b="1" dirty="0">
                <a:latin typeface="Garamond" panose="02020404030301010803" pitchFamily="18" charset="0"/>
                <a:ea typeface="Batang" pitchFamily="18" charset="-127"/>
                <a:cs typeface="Times New Roman" panose="02020603050405020304" pitchFamily="18" charset="0"/>
              </a:rPr>
              <a:t>ücretli izin </a:t>
            </a:r>
            <a:r>
              <a:rPr lang="tr-TR" altLang="tr-TR" sz="2300" dirty="0" smtClean="0">
                <a:latin typeface="Garamond" panose="02020404030301010803" pitchFamily="18" charset="0"/>
                <a:ea typeface="Batang" pitchFamily="18" charset="-127"/>
                <a:cs typeface="Times New Roman" panose="02020603050405020304" pitchFamily="18" charset="0"/>
              </a:rPr>
              <a:t>verilir. Hekim </a:t>
            </a:r>
            <a:r>
              <a:rPr lang="tr-TR" altLang="tr-TR" sz="2300" dirty="0">
                <a:latin typeface="Garamond" panose="02020404030301010803" pitchFamily="18" charset="0"/>
                <a:ea typeface="Batang" pitchFamily="18" charset="-127"/>
                <a:cs typeface="Times New Roman" panose="02020603050405020304" pitchFamily="18" charset="0"/>
              </a:rPr>
              <a:t>raporu ile gerekli görüldüğü takdirde, hamile kadın işçi sağlığına uygun </a:t>
            </a:r>
            <a:r>
              <a:rPr lang="tr-TR" altLang="tr-TR" sz="2300" b="1" dirty="0">
                <a:latin typeface="Garamond" panose="02020404030301010803" pitchFamily="18" charset="0"/>
                <a:ea typeface="Batang" pitchFamily="18" charset="-127"/>
                <a:cs typeface="Times New Roman" panose="02020603050405020304" pitchFamily="18" charset="0"/>
              </a:rPr>
              <a:t>daha hafif işlerde çalıştırılır</a:t>
            </a:r>
            <a:r>
              <a:rPr lang="tr-TR" altLang="tr-TR" sz="2300" dirty="0">
                <a:latin typeface="Garamond" panose="02020404030301010803" pitchFamily="18" charset="0"/>
                <a:ea typeface="Batang" pitchFamily="18" charset="-127"/>
                <a:cs typeface="Times New Roman" panose="02020603050405020304" pitchFamily="18" charset="0"/>
              </a:rPr>
              <a:t>. Bu halde işçinin ücretinde bir </a:t>
            </a:r>
            <a:r>
              <a:rPr lang="tr-TR" altLang="tr-TR" sz="2300" b="1" dirty="0">
                <a:latin typeface="Garamond" panose="02020404030301010803" pitchFamily="18" charset="0"/>
                <a:ea typeface="Batang" pitchFamily="18" charset="-127"/>
                <a:cs typeface="Times New Roman" panose="02020603050405020304" pitchFamily="18" charset="0"/>
              </a:rPr>
              <a:t>indirim yapılmaz</a:t>
            </a:r>
            <a:r>
              <a:rPr lang="tr-TR" altLang="tr-TR" sz="2300" dirty="0">
                <a:latin typeface="Garamond" panose="02020404030301010803" pitchFamily="18" charset="0"/>
                <a:ea typeface="Batang" pitchFamily="18" charset="-127"/>
                <a:cs typeface="Times New Roman" panose="02020603050405020304" pitchFamily="18" charset="0"/>
              </a:rPr>
              <a:t>. Başka bir işe aktarılması mümkün değilse, çalışanın sağlık ve güvenliğinin korunması için gerekli süre içinde, isteği halinde çalışanın tabi olduğu mevzuat hükümleri saklı kalmak kaydıyla </a:t>
            </a:r>
            <a:r>
              <a:rPr lang="tr-TR" altLang="tr-TR" sz="2300" b="1" dirty="0">
                <a:latin typeface="Garamond" panose="02020404030301010803" pitchFamily="18" charset="0"/>
                <a:ea typeface="Batang" pitchFamily="18" charset="-127"/>
                <a:cs typeface="Times New Roman" panose="02020603050405020304" pitchFamily="18" charset="0"/>
              </a:rPr>
              <a:t>ücretsiz izinli </a:t>
            </a:r>
            <a:r>
              <a:rPr lang="tr-TR" altLang="tr-TR" sz="2300" dirty="0">
                <a:latin typeface="Garamond" panose="02020404030301010803" pitchFamily="18" charset="0"/>
                <a:ea typeface="Batang" pitchFamily="18" charset="-127"/>
                <a:cs typeface="Times New Roman" panose="02020603050405020304" pitchFamily="18" charset="0"/>
              </a:rPr>
              <a:t>sayılması sağlanır. Bu süre, yıllık ücretli izin hakkının hesabında dikkate alınmaz </a:t>
            </a:r>
          </a:p>
          <a:p>
            <a:pPr marL="0" indent="0" algn="just">
              <a:lnSpc>
                <a:spcPct val="114000"/>
              </a:lnSpc>
              <a:spcBef>
                <a:spcPts val="600"/>
              </a:spcBef>
              <a:buNone/>
            </a:pPr>
            <a:r>
              <a:rPr lang="tr-TR" altLang="tr-TR" sz="2300" dirty="0">
                <a:latin typeface="Garamond" panose="02020404030301010803" pitchFamily="18" charset="0"/>
                <a:ea typeface="Batang" pitchFamily="18" charset="-127"/>
                <a:cs typeface="Times New Roman" panose="02020603050405020304" pitchFamily="18" charset="0"/>
              </a:rPr>
              <a:t>İsteği halinde kadın işçiye, 16 haftalık sürenin tamamlanmasından veya çoğul gebelik halinde 18 haftalık süreden sonra </a:t>
            </a:r>
            <a:r>
              <a:rPr lang="tr-TR" altLang="tr-TR" sz="2300" b="1" dirty="0">
                <a:latin typeface="Garamond" panose="02020404030301010803" pitchFamily="18" charset="0"/>
                <a:ea typeface="Batang" pitchFamily="18" charset="-127"/>
                <a:cs typeface="Times New Roman" panose="02020603050405020304" pitchFamily="18" charset="0"/>
              </a:rPr>
              <a:t>6 aya kadar ücretsiz izin verilir</a:t>
            </a:r>
            <a:r>
              <a:rPr lang="tr-TR" altLang="tr-TR" sz="2300" dirty="0">
                <a:latin typeface="Garamond" panose="02020404030301010803" pitchFamily="18" charset="0"/>
                <a:ea typeface="Batang" pitchFamily="18" charset="-127"/>
                <a:cs typeface="Times New Roman" panose="02020603050405020304" pitchFamily="18" charset="0"/>
              </a:rPr>
              <a:t>. Bu süre, yıllık ücretli izin hakkının hesabında dikkate alınmaz</a:t>
            </a:r>
            <a:r>
              <a:rPr lang="tr-TR" altLang="tr-TR" sz="2300" dirty="0" smtClean="0">
                <a:latin typeface="Garamond" panose="02020404030301010803" pitchFamily="18" charset="0"/>
                <a:ea typeface="Batang" pitchFamily="18" charset="-127"/>
                <a:cs typeface="Times New Roman" panose="02020603050405020304" pitchFamily="18" charset="0"/>
              </a:rPr>
              <a:t>.</a:t>
            </a:r>
          </a:p>
          <a:p>
            <a:pPr marL="0" indent="0">
              <a:lnSpc>
                <a:spcPct val="114000"/>
              </a:lnSpc>
              <a:spcBef>
                <a:spcPts val="600"/>
              </a:spcBef>
              <a:buNone/>
            </a:pPr>
            <a:endParaRPr lang="tr-TR" sz="2300" dirty="0">
              <a:latin typeface="Garamond" panose="02020404030301010803" pitchFamily="18" charset="0"/>
            </a:endParaRPr>
          </a:p>
          <a:p>
            <a:pPr marL="0" indent="0">
              <a:buNone/>
            </a:pPr>
            <a:endParaRPr lang="tr-TR" sz="2300" dirty="0">
              <a:latin typeface="Garamond" panose="02020404030301010803" pitchFamily="18" charset="0"/>
            </a:endParaRPr>
          </a:p>
        </p:txBody>
      </p:sp>
    </p:spTree>
    <p:extLst>
      <p:ext uri="{BB962C8B-B14F-4D97-AF65-F5344CB8AC3E}">
        <p14:creationId xmlns:p14="http://schemas.microsoft.com/office/powerpoint/2010/main" val="208281683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628650" y="420624"/>
            <a:ext cx="7886700" cy="777241"/>
          </a:xfrm>
        </p:spPr>
        <p:txBody>
          <a:bodyPr>
            <a:normAutofit/>
          </a:bodyPr>
          <a:lstStyle/>
          <a:p>
            <a:pPr algn="ctr"/>
            <a:r>
              <a:rPr lang="tr-TR" altLang="tr-TR" b="1" dirty="0">
                <a:solidFill>
                  <a:schemeClr val="bg1"/>
                </a:solidFill>
              </a:rPr>
              <a:t>İşyeri</a:t>
            </a:r>
            <a:endParaRPr lang="tr-TR" dirty="0">
              <a:solidFill>
                <a:schemeClr val="bg1"/>
              </a:solidFill>
            </a:endParaRPr>
          </a:p>
        </p:txBody>
      </p:sp>
      <p:sp>
        <p:nvSpPr>
          <p:cNvPr id="3" name="İçerik Yer Tutucusu 2"/>
          <p:cNvSpPr>
            <a:spLocks noGrp="1"/>
          </p:cNvSpPr>
          <p:nvPr>
            <p:ph idx="1"/>
          </p:nvPr>
        </p:nvSpPr>
        <p:spPr/>
        <p:txBody>
          <a:bodyPr>
            <a:normAutofit fontScale="77500" lnSpcReduction="20000"/>
          </a:bodyPr>
          <a:lstStyle/>
          <a:p>
            <a:pPr marL="0" indent="0" algn="just">
              <a:buNone/>
            </a:pPr>
            <a:r>
              <a:rPr lang="tr-TR" altLang="tr-TR" sz="3200" dirty="0" smtClean="0"/>
              <a:t>	</a:t>
            </a:r>
            <a:r>
              <a:rPr lang="tr-TR" altLang="tr-TR" sz="3300" dirty="0" smtClean="0">
                <a:latin typeface="Garamond" panose="02020404030301010803" pitchFamily="18" charset="0"/>
              </a:rPr>
              <a:t>İşveren </a:t>
            </a:r>
            <a:r>
              <a:rPr lang="tr-TR" altLang="tr-TR" sz="3300" dirty="0">
                <a:latin typeface="Garamond" panose="02020404030301010803" pitchFamily="18" charset="0"/>
              </a:rPr>
              <a:t>tarafından mal veya hizmet üretmek amacıyla maddi olan ve olmayan unsurlar ile işçinin birlikte örgütlendiği birime denir.</a:t>
            </a:r>
          </a:p>
          <a:p>
            <a:pPr marL="0" indent="0">
              <a:buNone/>
            </a:pPr>
            <a:endParaRPr lang="tr-TR" altLang="tr-TR" sz="3300" b="1" dirty="0">
              <a:latin typeface="Garamond" panose="02020404030301010803" pitchFamily="18" charset="0"/>
            </a:endParaRPr>
          </a:p>
          <a:p>
            <a:pPr marL="0" indent="0" algn="just">
              <a:buNone/>
            </a:pPr>
            <a:r>
              <a:rPr lang="tr-TR" altLang="tr-TR" sz="3300" b="1" dirty="0">
                <a:latin typeface="Garamond" panose="02020404030301010803" pitchFamily="18" charset="0"/>
              </a:rPr>
              <a:t>	</a:t>
            </a:r>
            <a:r>
              <a:rPr lang="tr-TR" altLang="tr-TR" sz="3300" dirty="0">
                <a:latin typeface="Garamond" panose="02020404030301010803" pitchFamily="18" charset="0"/>
              </a:rPr>
              <a:t>İşverenin işyerinde ürettiği </a:t>
            </a:r>
            <a:r>
              <a:rPr lang="tr-TR" altLang="tr-TR" sz="3300" b="1" dirty="0">
                <a:latin typeface="Garamond" panose="02020404030301010803" pitchFamily="18" charset="0"/>
              </a:rPr>
              <a:t>mal veya hizmet ile </a:t>
            </a:r>
            <a:r>
              <a:rPr lang="tr-TR" altLang="tr-TR" sz="3300" b="1" i="1" dirty="0">
                <a:latin typeface="Garamond" panose="02020404030301010803" pitchFamily="18" charset="0"/>
              </a:rPr>
              <a:t>nitelik</a:t>
            </a:r>
            <a:r>
              <a:rPr lang="tr-TR" altLang="tr-TR" sz="3300" dirty="0">
                <a:latin typeface="Garamond" panose="02020404030301010803" pitchFamily="18" charset="0"/>
              </a:rPr>
              <a:t> yönünden bağlılığı bulunan ve </a:t>
            </a:r>
            <a:r>
              <a:rPr lang="tr-TR" altLang="tr-TR" sz="3300" b="1" i="1" dirty="0">
                <a:latin typeface="Garamond" panose="02020404030301010803" pitchFamily="18" charset="0"/>
              </a:rPr>
              <a:t>aynı yönetim altında</a:t>
            </a:r>
            <a:r>
              <a:rPr lang="tr-TR" altLang="tr-TR" sz="3300" dirty="0">
                <a:latin typeface="Garamond" panose="02020404030301010803" pitchFamily="18" charset="0"/>
              </a:rPr>
              <a:t> </a:t>
            </a:r>
            <a:r>
              <a:rPr lang="tr-TR" altLang="tr-TR" sz="3300" b="1" dirty="0">
                <a:latin typeface="Garamond" panose="02020404030301010803" pitchFamily="18" charset="0"/>
              </a:rPr>
              <a:t>örgütlenen yerler </a:t>
            </a:r>
            <a:r>
              <a:rPr lang="tr-TR" altLang="tr-TR" sz="3300" dirty="0">
                <a:latin typeface="Garamond" panose="02020404030301010803" pitchFamily="18" charset="0"/>
              </a:rPr>
              <a:t>(işyerine bağlı yerler) </a:t>
            </a:r>
            <a:r>
              <a:rPr lang="tr-TR" altLang="tr-TR" sz="3300" b="1" dirty="0">
                <a:latin typeface="Garamond" panose="02020404030301010803" pitchFamily="18" charset="0"/>
              </a:rPr>
              <a:t>ile</a:t>
            </a:r>
            <a:r>
              <a:rPr lang="tr-TR" altLang="tr-TR" sz="3300" dirty="0">
                <a:latin typeface="Garamond" panose="02020404030301010803" pitchFamily="18" charset="0"/>
              </a:rPr>
              <a:t> </a:t>
            </a:r>
            <a:r>
              <a:rPr lang="tr-TR" altLang="tr-TR" sz="3300" u="sng" dirty="0">
                <a:latin typeface="Garamond" panose="02020404030301010803" pitchFamily="18" charset="0"/>
              </a:rPr>
              <a:t>dinlenme, çocuk emzirme, yemek, uyku, yıkanma, muayene ve bakım, beden ve mesleki eğitim ve avlu gibi diğer eklentiler ve araçlar da</a:t>
            </a:r>
            <a:r>
              <a:rPr lang="tr-TR" altLang="tr-TR" sz="3300" dirty="0">
                <a:latin typeface="Garamond" panose="02020404030301010803" pitchFamily="18" charset="0"/>
              </a:rPr>
              <a:t> işyerinden sayılır.</a:t>
            </a:r>
          </a:p>
          <a:p>
            <a:pPr marL="0" indent="0" algn="just">
              <a:buNone/>
            </a:pPr>
            <a:r>
              <a:rPr lang="tr-TR" altLang="tr-TR" sz="3300" dirty="0">
                <a:latin typeface="Garamond" panose="02020404030301010803" pitchFamily="18" charset="0"/>
              </a:rPr>
              <a:t>	</a:t>
            </a:r>
          </a:p>
          <a:p>
            <a:pPr marL="0" indent="0" algn="just">
              <a:buNone/>
            </a:pPr>
            <a:r>
              <a:rPr lang="tr-TR" altLang="tr-TR" sz="3300" dirty="0">
                <a:latin typeface="Garamond" panose="02020404030301010803" pitchFamily="18" charset="0"/>
              </a:rPr>
              <a:t>	İşyeri, işyerine bağlı yerler, eklentiler ve araçlar ile oluşturulan iş organizasyonu kapsamında bir bütündür.</a:t>
            </a:r>
          </a:p>
          <a:p>
            <a:endParaRPr lang="tr-TR"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19</a:t>
            </a:fld>
            <a:endParaRPr lang="tr-TR" dirty="0">
              <a:solidFill>
                <a:schemeClr val="bg1"/>
              </a:solidFill>
            </a:endParaRPr>
          </a:p>
        </p:txBody>
      </p:sp>
    </p:spTree>
    <p:extLst>
      <p:ext uri="{BB962C8B-B14F-4D97-AF65-F5344CB8AC3E}">
        <p14:creationId xmlns:p14="http://schemas.microsoft.com/office/powerpoint/2010/main" val="3896060718"/>
      </p:ext>
    </p:extLst>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10055" y="491613"/>
            <a:ext cx="7833946" cy="737420"/>
          </a:xfrm>
        </p:spPr>
        <p:txBody>
          <a:bodyPr>
            <a:noAutofit/>
          </a:bodyPr>
          <a:lstStyle/>
          <a:p>
            <a:r>
              <a:rPr lang="tr-TR" sz="3600" b="1" dirty="0">
                <a:solidFill>
                  <a:prstClr val="white"/>
                </a:solidFill>
                <a:latin typeface="Garamond" panose="02020404030301010803" pitchFamily="18" charset="0"/>
                <a:cs typeface="Times New Roman" panose="02020603050405020304" pitchFamily="18" charset="0"/>
              </a:rPr>
              <a:t>Süt İzni</a:t>
            </a:r>
            <a:endParaRPr lang="tr-TR" sz="2800"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190</a:t>
            </a:fld>
            <a:endParaRPr lang="tr-TR" dirty="0">
              <a:solidFill>
                <a:schemeClr val="bg1"/>
              </a:solidFill>
            </a:endParaRPr>
          </a:p>
        </p:txBody>
      </p:sp>
      <p:sp>
        <p:nvSpPr>
          <p:cNvPr id="3" name="İçerik Yer Tutucusu 2"/>
          <p:cNvSpPr>
            <a:spLocks noGrp="1"/>
          </p:cNvSpPr>
          <p:nvPr>
            <p:ph idx="1"/>
          </p:nvPr>
        </p:nvSpPr>
        <p:spPr>
          <a:xfrm>
            <a:off x="245807" y="1307690"/>
            <a:ext cx="8750710" cy="5413788"/>
          </a:xfrm>
        </p:spPr>
        <p:txBody>
          <a:bodyPr>
            <a:noAutofit/>
          </a:bodyPr>
          <a:lstStyle/>
          <a:p>
            <a:pPr marL="0" lvl="0" indent="0" algn="just" defTabSz="685800">
              <a:lnSpc>
                <a:spcPct val="114000"/>
              </a:lnSpc>
              <a:spcBef>
                <a:spcPts val="600"/>
              </a:spcBef>
              <a:buNone/>
            </a:pPr>
            <a:r>
              <a:rPr lang="tr-TR" altLang="tr-TR" sz="1750" dirty="0">
                <a:solidFill>
                  <a:prstClr val="black"/>
                </a:solidFill>
                <a:latin typeface="Garamond" panose="02020404030301010803" pitchFamily="18" charset="0"/>
                <a:ea typeface="Batang" pitchFamily="18" charset="-127"/>
                <a:cs typeface="Times New Roman" panose="02020603050405020304" pitchFamily="18" charset="0"/>
              </a:rPr>
              <a:t>Kadın işçilere </a:t>
            </a:r>
            <a:r>
              <a:rPr lang="tr-TR" altLang="tr-TR" sz="1750" b="1" dirty="0">
                <a:solidFill>
                  <a:prstClr val="black"/>
                </a:solidFill>
                <a:latin typeface="Garamond" panose="02020404030301010803" pitchFamily="18" charset="0"/>
                <a:ea typeface="Batang" pitchFamily="18" charset="-127"/>
                <a:cs typeface="Times New Roman" panose="02020603050405020304" pitchFamily="18" charset="0"/>
              </a:rPr>
              <a:t>bir yaşından küçük </a:t>
            </a:r>
            <a:r>
              <a:rPr lang="tr-TR" altLang="tr-TR" sz="1750" dirty="0">
                <a:solidFill>
                  <a:prstClr val="black"/>
                </a:solidFill>
                <a:latin typeface="Garamond" panose="02020404030301010803" pitchFamily="18" charset="0"/>
                <a:ea typeface="Batang" pitchFamily="18" charset="-127"/>
                <a:cs typeface="Times New Roman" panose="02020603050405020304" pitchFamily="18" charset="0"/>
              </a:rPr>
              <a:t>çocuklarını emzirmeleri için günde toplam </a:t>
            </a:r>
            <a:r>
              <a:rPr lang="tr-TR" altLang="tr-TR" sz="1750" b="1" dirty="0">
                <a:solidFill>
                  <a:prstClr val="black"/>
                </a:solidFill>
                <a:latin typeface="Garamond" panose="02020404030301010803" pitchFamily="18" charset="0"/>
                <a:ea typeface="Batang" pitchFamily="18" charset="-127"/>
                <a:cs typeface="Times New Roman" panose="02020603050405020304" pitchFamily="18" charset="0"/>
              </a:rPr>
              <a:t>1,5 saat süt izni </a:t>
            </a:r>
            <a:r>
              <a:rPr lang="tr-TR" altLang="tr-TR" sz="1750" dirty="0">
                <a:solidFill>
                  <a:prstClr val="black"/>
                </a:solidFill>
                <a:latin typeface="Garamond" panose="02020404030301010803" pitchFamily="18" charset="0"/>
                <a:ea typeface="Batang" pitchFamily="18" charset="-127"/>
                <a:cs typeface="Times New Roman" panose="02020603050405020304" pitchFamily="18" charset="0"/>
              </a:rPr>
              <a:t>verilir. </a:t>
            </a:r>
            <a:r>
              <a:rPr lang="tr-TR" altLang="tr-TR" sz="1750" dirty="0" smtClean="0">
                <a:solidFill>
                  <a:prstClr val="black"/>
                </a:solidFill>
                <a:latin typeface="Garamond" panose="02020404030301010803" pitchFamily="18" charset="0"/>
                <a:ea typeface="Batang" pitchFamily="18" charset="-127"/>
                <a:cs typeface="Times New Roman" panose="02020603050405020304" pitchFamily="18" charset="0"/>
              </a:rPr>
              <a:t>Bu </a:t>
            </a:r>
            <a:r>
              <a:rPr lang="tr-TR" altLang="tr-TR" sz="1750" dirty="0">
                <a:solidFill>
                  <a:prstClr val="black"/>
                </a:solidFill>
                <a:latin typeface="Garamond" panose="02020404030301010803" pitchFamily="18" charset="0"/>
                <a:ea typeface="Batang" pitchFamily="18" charset="-127"/>
                <a:cs typeface="Times New Roman" panose="02020603050405020304" pitchFamily="18" charset="0"/>
              </a:rPr>
              <a:t>sürenin hangi saatler arasında ve kaça bölünerek kullanılacağını </a:t>
            </a:r>
            <a:r>
              <a:rPr lang="tr-TR" altLang="tr-TR" sz="1750" b="1" dirty="0">
                <a:solidFill>
                  <a:prstClr val="black"/>
                </a:solidFill>
                <a:latin typeface="Garamond" panose="02020404030301010803" pitchFamily="18" charset="0"/>
                <a:ea typeface="Batang" pitchFamily="18" charset="-127"/>
                <a:cs typeface="Times New Roman" panose="02020603050405020304" pitchFamily="18" charset="0"/>
              </a:rPr>
              <a:t>işçi kendisi belirler</a:t>
            </a:r>
            <a:r>
              <a:rPr lang="tr-TR" altLang="tr-TR" sz="1750" dirty="0">
                <a:solidFill>
                  <a:prstClr val="black"/>
                </a:solidFill>
                <a:latin typeface="Garamond" panose="02020404030301010803" pitchFamily="18" charset="0"/>
                <a:ea typeface="Batang" pitchFamily="18" charset="-127"/>
                <a:cs typeface="Times New Roman" panose="02020603050405020304" pitchFamily="18" charset="0"/>
              </a:rPr>
              <a:t>. Bu süre günlük çalışma süresinden sayılır.</a:t>
            </a:r>
          </a:p>
          <a:p>
            <a:pPr marL="0" lvl="0" indent="0" algn="just" defTabSz="685800">
              <a:lnSpc>
                <a:spcPct val="114000"/>
              </a:lnSpc>
              <a:spcBef>
                <a:spcPts val="600"/>
              </a:spcBef>
              <a:buNone/>
            </a:pPr>
            <a:r>
              <a:rPr lang="tr-TR" altLang="tr-TR" sz="1750" b="1" dirty="0">
                <a:solidFill>
                  <a:prstClr val="black"/>
                </a:solidFill>
                <a:latin typeface="Garamond" panose="02020404030301010803" pitchFamily="18" charset="0"/>
                <a:ea typeface="Batang" pitchFamily="18" charset="-127"/>
                <a:cs typeface="Times New Roman" panose="02020603050405020304" pitchFamily="18" charset="0"/>
              </a:rPr>
              <a:t>Gebe veya emziren kadın işçinin günlük çalışma süresi en fazla 7,5 saat olabilir</a:t>
            </a:r>
            <a:r>
              <a:rPr lang="tr-TR" altLang="tr-TR" sz="1750" dirty="0">
                <a:solidFill>
                  <a:prstClr val="black"/>
                </a:solidFill>
                <a:latin typeface="Garamond" panose="02020404030301010803" pitchFamily="18" charset="0"/>
                <a:ea typeface="Batang" pitchFamily="18" charset="-127"/>
                <a:cs typeface="Times New Roman" panose="02020603050405020304" pitchFamily="18" charset="0"/>
              </a:rPr>
              <a:t>. Ayrıca emziren kadın işçinin 1,5 saatlik (varsa iş sözleşmesi veya toplu iş sözleşmesiyle belirlenen süre kadar) süt izninin 4857 sayılı İş Kanunun 66 </a:t>
            </a:r>
            <a:r>
              <a:rPr lang="tr-TR" altLang="tr-TR" sz="1750" dirty="0" err="1">
                <a:solidFill>
                  <a:prstClr val="black"/>
                </a:solidFill>
                <a:latin typeface="Garamond" panose="02020404030301010803" pitchFamily="18" charset="0"/>
                <a:ea typeface="Batang" pitchFamily="18" charset="-127"/>
                <a:cs typeface="Times New Roman" panose="02020603050405020304" pitchFamily="18" charset="0"/>
              </a:rPr>
              <a:t>ncı</a:t>
            </a:r>
            <a:r>
              <a:rPr lang="tr-TR" altLang="tr-TR" sz="1750" dirty="0">
                <a:solidFill>
                  <a:prstClr val="black"/>
                </a:solidFill>
                <a:latin typeface="Garamond" panose="02020404030301010803" pitchFamily="18" charset="0"/>
                <a:ea typeface="Batang" pitchFamily="18" charset="-127"/>
                <a:cs typeface="Times New Roman" panose="02020603050405020304" pitchFamily="18" charset="0"/>
              </a:rPr>
              <a:t> maddesi gereğince çalışma süresinden sayılması nedeniyle bu durumda olan işçilerin </a:t>
            </a:r>
            <a:r>
              <a:rPr lang="tr-TR" altLang="tr-TR" sz="1750" b="1" dirty="0">
                <a:solidFill>
                  <a:prstClr val="black"/>
                </a:solidFill>
                <a:latin typeface="Garamond" panose="02020404030301010803" pitchFamily="18" charset="0"/>
                <a:ea typeface="Batang" pitchFamily="18" charset="-127"/>
                <a:cs typeface="Times New Roman" panose="02020603050405020304" pitchFamily="18" charset="0"/>
              </a:rPr>
              <a:t>günlük fiili çalışma süresi süt izni düşüldükten sonra 6 saati geçemeyecektir. </a:t>
            </a:r>
          </a:p>
          <a:p>
            <a:pPr marL="0" lvl="0" indent="0" algn="just" defTabSz="685800">
              <a:lnSpc>
                <a:spcPct val="114000"/>
              </a:lnSpc>
              <a:spcBef>
                <a:spcPts val="600"/>
              </a:spcBef>
              <a:buNone/>
            </a:pPr>
            <a:r>
              <a:rPr lang="tr-TR" altLang="tr-TR" sz="1750" dirty="0">
                <a:solidFill>
                  <a:prstClr val="black"/>
                </a:solidFill>
                <a:latin typeface="Garamond" panose="02020404030301010803" pitchFamily="18" charset="0"/>
                <a:ea typeface="Batang" pitchFamily="18" charset="-127"/>
                <a:cs typeface="Times New Roman" panose="02020603050405020304" pitchFamily="18" charset="0"/>
              </a:rPr>
              <a:t>Süt iznini kullandırmayan ve geriye dönük olarak da kullandırılması mümkün olmayan uygulama ile ilgili olarak işverenlik hakkında </a:t>
            </a:r>
            <a:r>
              <a:rPr lang="tr-TR" altLang="tr-TR" sz="1750" b="1" dirty="0">
                <a:solidFill>
                  <a:schemeClr val="accent1"/>
                </a:solidFill>
                <a:latin typeface="Garamond" panose="02020404030301010803" pitchFamily="18" charset="0"/>
                <a:ea typeface="Batang" pitchFamily="18" charset="-127"/>
                <a:cs typeface="Times New Roman" panose="02020603050405020304" pitchFamily="18" charset="0"/>
              </a:rPr>
              <a:t>6331 sayılı Kanunun 26/1-n maddesine muhalefetten</a:t>
            </a:r>
            <a:r>
              <a:rPr lang="tr-TR" altLang="tr-TR" sz="1750" dirty="0">
                <a:solidFill>
                  <a:prstClr val="black"/>
                </a:solidFill>
                <a:latin typeface="Garamond" panose="02020404030301010803" pitchFamily="18" charset="0"/>
                <a:ea typeface="Batang" pitchFamily="18" charset="-127"/>
                <a:cs typeface="Times New Roman" panose="02020603050405020304" pitchFamily="18" charset="0"/>
              </a:rPr>
              <a:t> idari para cezası önerilmelidir. </a:t>
            </a:r>
          </a:p>
          <a:p>
            <a:pPr marL="0" lvl="0" indent="0" algn="just" defTabSz="685800">
              <a:lnSpc>
                <a:spcPct val="114000"/>
              </a:lnSpc>
              <a:spcBef>
                <a:spcPts val="600"/>
              </a:spcBef>
              <a:buNone/>
            </a:pPr>
            <a:r>
              <a:rPr lang="tr-TR" altLang="tr-TR" sz="1750" b="1" dirty="0">
                <a:solidFill>
                  <a:prstClr val="black"/>
                </a:solidFill>
                <a:latin typeface="Garamond" panose="02020404030301010803" pitchFamily="18" charset="0"/>
                <a:ea typeface="Batang" pitchFamily="18" charset="-127"/>
                <a:cs typeface="Times New Roman" panose="02020603050405020304" pitchFamily="18" charset="0"/>
              </a:rPr>
              <a:t>**</a:t>
            </a:r>
            <a:r>
              <a:rPr lang="tr-TR" altLang="tr-TR" sz="1750" b="1" u="sng" dirty="0">
                <a:solidFill>
                  <a:prstClr val="black"/>
                </a:solidFill>
                <a:latin typeface="Garamond" panose="02020404030301010803" pitchFamily="18" charset="0"/>
                <a:ea typeface="Batang" pitchFamily="18" charset="-127"/>
                <a:cs typeface="Times New Roman" panose="02020603050405020304" pitchFamily="18" charset="0"/>
              </a:rPr>
              <a:t>Analık halinde çalışma ve süt izni ilişkin hükümler iş sözleşmesi ile çalışan ve bu Kanunun kapsamında olan veya olmayan her türlü işçi için uygulanır</a:t>
            </a:r>
            <a:r>
              <a:rPr lang="tr-TR" altLang="tr-TR" sz="1750" b="1" u="sng" dirty="0" smtClean="0">
                <a:solidFill>
                  <a:prstClr val="black"/>
                </a:solidFill>
                <a:latin typeface="Garamond" panose="02020404030301010803" pitchFamily="18" charset="0"/>
                <a:ea typeface="Batang" pitchFamily="18" charset="-127"/>
                <a:cs typeface="Times New Roman" panose="02020603050405020304" pitchFamily="18" charset="0"/>
              </a:rPr>
              <a:t>.</a:t>
            </a:r>
          </a:p>
          <a:p>
            <a:pPr marL="0" lvl="0" indent="0" algn="just" defTabSz="685800">
              <a:lnSpc>
                <a:spcPct val="114000"/>
              </a:lnSpc>
              <a:spcBef>
                <a:spcPts val="600"/>
              </a:spcBef>
              <a:buNone/>
            </a:pPr>
            <a:r>
              <a:rPr lang="tr-TR" sz="1750" b="1" u="sng" dirty="0" smtClean="0">
                <a:solidFill>
                  <a:prstClr val="black"/>
                </a:solidFill>
                <a:latin typeface="Garamond" panose="02020404030301010803" pitchFamily="18" charset="0"/>
                <a:ea typeface="Batang" pitchFamily="18" charset="-127"/>
                <a:cs typeface="Times New Roman" panose="02020603050405020304" pitchFamily="18" charset="0"/>
              </a:rPr>
              <a:t>*</a:t>
            </a:r>
            <a:r>
              <a:rPr lang="tr-TR" sz="1750" b="1" u="sng" dirty="0" err="1" smtClean="0">
                <a:solidFill>
                  <a:srgbClr val="FF0000"/>
                </a:solidFill>
                <a:latin typeface="Garamond" panose="02020404030301010803" pitchFamily="18" charset="0"/>
                <a:ea typeface="Batang" pitchFamily="18" charset="-127"/>
                <a:cs typeface="Times New Roman" panose="02020603050405020304" pitchFamily="18" charset="0"/>
              </a:rPr>
              <a:t>TİS’in</a:t>
            </a:r>
            <a:r>
              <a:rPr lang="tr-TR" sz="1750" b="1" u="sng" dirty="0" smtClean="0">
                <a:solidFill>
                  <a:srgbClr val="FF0000"/>
                </a:solidFill>
                <a:latin typeface="Garamond" panose="02020404030301010803" pitchFamily="18" charset="0"/>
                <a:ea typeface="Batang" pitchFamily="18" charset="-127"/>
                <a:cs typeface="Times New Roman" panose="02020603050405020304" pitchFamily="18" charset="0"/>
              </a:rPr>
              <a:t> 20 nci maddesinde</a:t>
            </a:r>
            <a:r>
              <a:rPr lang="tr-TR" sz="1750" b="1" u="sng" dirty="0" smtClean="0">
                <a:solidFill>
                  <a:prstClr val="black"/>
                </a:solidFill>
                <a:latin typeface="Garamond" panose="02020404030301010803" pitchFamily="18" charset="0"/>
                <a:ea typeface="Batang" pitchFamily="18" charset="-127"/>
                <a:cs typeface="Times New Roman" panose="02020603050405020304" pitchFamily="18" charset="0"/>
              </a:rPr>
              <a:t>, çocuk 1 yaşını doldurana kadar çalışma saatleri içerisinde süt izni uygulanacağı belirtilmiştir. </a:t>
            </a:r>
            <a:r>
              <a:rPr lang="tr-TR" sz="1750" b="1" u="sng" dirty="0" smtClean="0">
                <a:solidFill>
                  <a:srgbClr val="FF0000"/>
                </a:solidFill>
                <a:latin typeface="Garamond" panose="02020404030301010803" pitchFamily="18" charset="0"/>
                <a:ea typeface="Batang" pitchFamily="18" charset="-127"/>
                <a:cs typeface="Times New Roman" panose="02020603050405020304" pitchFamily="18" charset="0"/>
              </a:rPr>
              <a:t>Kullanma zamanı işçi görüşü de alınarak işveren veya vekilince tespit edilir şeklinde belirtilmiş.</a:t>
            </a:r>
            <a:endParaRPr lang="tr-TR" sz="1750" dirty="0">
              <a:solidFill>
                <a:srgbClr val="FF0000"/>
              </a:solidFill>
              <a:latin typeface="Garamond" panose="02020404030301010803" pitchFamily="18" charset="0"/>
            </a:endParaRPr>
          </a:p>
          <a:p>
            <a:pPr marL="0" indent="0">
              <a:buNone/>
            </a:pPr>
            <a:endParaRPr lang="tr-TR" sz="1750" dirty="0">
              <a:latin typeface="Garamond" panose="02020404030301010803" pitchFamily="18" charset="0"/>
            </a:endParaRPr>
          </a:p>
        </p:txBody>
      </p:sp>
    </p:spTree>
    <p:extLst>
      <p:ext uri="{BB962C8B-B14F-4D97-AF65-F5344CB8AC3E}">
        <p14:creationId xmlns:p14="http://schemas.microsoft.com/office/powerpoint/2010/main" val="4119899830"/>
      </p:ext>
    </p:extLst>
  </p:cSld>
  <p:clrMapOvr>
    <a:masterClrMapping/>
  </p:clrMapOvr>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10055" y="491613"/>
            <a:ext cx="7833946" cy="737420"/>
          </a:xfrm>
        </p:spPr>
        <p:txBody>
          <a:bodyPr>
            <a:noAutofit/>
          </a:bodyPr>
          <a:lstStyle/>
          <a:p>
            <a:r>
              <a:rPr lang="tr-TR" sz="3600" b="1" dirty="0">
                <a:solidFill>
                  <a:prstClr val="white"/>
                </a:solidFill>
                <a:latin typeface="Garamond" panose="02020404030301010803" pitchFamily="18" charset="0"/>
                <a:cs typeface="Times New Roman" panose="02020603050405020304" pitchFamily="18" charset="0"/>
              </a:rPr>
              <a:t>İşçi Özlük Dosyası</a:t>
            </a:r>
            <a:endParaRPr lang="tr-TR" sz="2800"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191</a:t>
            </a:fld>
            <a:endParaRPr lang="tr-TR" dirty="0">
              <a:solidFill>
                <a:schemeClr val="bg1"/>
              </a:solidFill>
            </a:endParaRPr>
          </a:p>
        </p:txBody>
      </p:sp>
      <p:sp>
        <p:nvSpPr>
          <p:cNvPr id="3" name="İçerik Yer Tutucusu 2"/>
          <p:cNvSpPr>
            <a:spLocks noGrp="1"/>
          </p:cNvSpPr>
          <p:nvPr>
            <p:ph idx="1"/>
          </p:nvPr>
        </p:nvSpPr>
        <p:spPr>
          <a:xfrm>
            <a:off x="245807" y="1307690"/>
            <a:ext cx="8750710" cy="5181600"/>
          </a:xfrm>
        </p:spPr>
        <p:txBody>
          <a:bodyPr>
            <a:noAutofit/>
          </a:bodyPr>
          <a:lstStyle/>
          <a:p>
            <a:pPr marL="0" lvl="0" indent="0" algn="just" defTabSz="685800">
              <a:lnSpc>
                <a:spcPct val="114000"/>
              </a:lnSpc>
              <a:spcBef>
                <a:spcPts val="600"/>
              </a:spcBef>
              <a:buNone/>
            </a:pPr>
            <a:r>
              <a:rPr lang="tr-TR" altLang="tr-TR" sz="2600" dirty="0">
                <a:solidFill>
                  <a:prstClr val="black"/>
                </a:solidFill>
                <a:latin typeface="Garamond" panose="02020404030301010803" pitchFamily="18" charset="0"/>
                <a:ea typeface="Batang" pitchFamily="18" charset="-127"/>
                <a:cs typeface="Times New Roman" panose="02020603050405020304" pitchFamily="18" charset="0"/>
              </a:rPr>
              <a:t>İşveren çalıştırdığı her işçi için </a:t>
            </a:r>
            <a:r>
              <a:rPr lang="tr-TR" altLang="tr-TR" sz="2600" b="1" dirty="0">
                <a:solidFill>
                  <a:prstClr val="black"/>
                </a:solidFill>
                <a:latin typeface="Garamond" panose="02020404030301010803" pitchFamily="18" charset="0"/>
                <a:ea typeface="Batang" pitchFamily="18" charset="-127"/>
                <a:cs typeface="Times New Roman" panose="02020603050405020304" pitchFamily="18" charset="0"/>
              </a:rPr>
              <a:t>bir özlük dosyası </a:t>
            </a:r>
            <a:r>
              <a:rPr lang="tr-TR" altLang="tr-TR" sz="2600" dirty="0">
                <a:solidFill>
                  <a:prstClr val="black"/>
                </a:solidFill>
                <a:latin typeface="Garamond" panose="02020404030301010803" pitchFamily="18" charset="0"/>
                <a:ea typeface="Batang" pitchFamily="18" charset="-127"/>
                <a:cs typeface="Times New Roman" panose="02020603050405020304" pitchFamily="18" charset="0"/>
              </a:rPr>
              <a:t>düzenler. İşveren bu dosyada, işçinin kimlik bilgilerinin yanında, bu Kanun ve diğer kanunlar uyarınca düzenlemek zorunda olduğu </a:t>
            </a:r>
            <a:r>
              <a:rPr lang="tr-TR" altLang="tr-TR" sz="2600" b="1" dirty="0">
                <a:solidFill>
                  <a:prstClr val="black"/>
                </a:solidFill>
                <a:latin typeface="Garamond" panose="02020404030301010803" pitchFamily="18" charset="0"/>
                <a:ea typeface="Batang" pitchFamily="18" charset="-127"/>
                <a:cs typeface="Times New Roman" panose="02020603050405020304" pitchFamily="18" charset="0"/>
              </a:rPr>
              <a:t>her türlü belge ve kayıtları saklamak ve bunları istendiği zaman yetkili memur ve mercilere göstermek</a:t>
            </a:r>
            <a:r>
              <a:rPr lang="tr-TR" altLang="tr-TR" sz="2600" dirty="0">
                <a:solidFill>
                  <a:prstClr val="black"/>
                </a:solidFill>
                <a:latin typeface="Garamond" panose="02020404030301010803" pitchFamily="18" charset="0"/>
                <a:ea typeface="Batang" pitchFamily="18" charset="-127"/>
                <a:cs typeface="Times New Roman" panose="02020603050405020304" pitchFamily="18" charset="0"/>
              </a:rPr>
              <a:t> zorundadır.</a:t>
            </a:r>
          </a:p>
          <a:p>
            <a:pPr marL="0" lvl="0" indent="0" algn="just" defTabSz="685800">
              <a:lnSpc>
                <a:spcPct val="114000"/>
              </a:lnSpc>
              <a:spcBef>
                <a:spcPts val="600"/>
              </a:spcBef>
              <a:buNone/>
            </a:pPr>
            <a:r>
              <a:rPr lang="tr-TR" altLang="tr-TR" sz="2600" dirty="0">
                <a:solidFill>
                  <a:prstClr val="black"/>
                </a:solidFill>
                <a:latin typeface="Garamond" panose="02020404030301010803" pitchFamily="18" charset="0"/>
                <a:ea typeface="Batang" pitchFamily="18" charset="-127"/>
                <a:cs typeface="Times New Roman" panose="02020603050405020304" pitchFamily="18" charset="0"/>
              </a:rPr>
              <a:t>İşveren, işçi hakkında edindiği bilgileri dürüstlük kuralları ve hukuka uygun olarak kullanmak ve gizli kalmasında işçinin haklı çıkarı bulunan bilgileri </a:t>
            </a:r>
            <a:r>
              <a:rPr lang="tr-TR" altLang="tr-TR" sz="2600" b="1" dirty="0">
                <a:solidFill>
                  <a:prstClr val="black"/>
                </a:solidFill>
                <a:latin typeface="Garamond" panose="02020404030301010803" pitchFamily="18" charset="0"/>
                <a:ea typeface="Batang" pitchFamily="18" charset="-127"/>
                <a:cs typeface="Times New Roman" panose="02020603050405020304" pitchFamily="18" charset="0"/>
              </a:rPr>
              <a:t>açıklamamakla yükümlüdür</a:t>
            </a:r>
            <a:r>
              <a:rPr lang="tr-TR" altLang="tr-TR" sz="2600" dirty="0">
                <a:solidFill>
                  <a:prstClr val="black"/>
                </a:solidFill>
                <a:latin typeface="Garamond" panose="02020404030301010803" pitchFamily="18" charset="0"/>
                <a:ea typeface="Batang" pitchFamily="18" charset="-127"/>
                <a:cs typeface="Times New Roman" panose="02020603050405020304" pitchFamily="18" charset="0"/>
              </a:rPr>
              <a:t>. </a:t>
            </a:r>
          </a:p>
          <a:p>
            <a:pPr marL="0" lvl="0" indent="0" defTabSz="685800">
              <a:lnSpc>
                <a:spcPct val="114000"/>
              </a:lnSpc>
              <a:spcBef>
                <a:spcPts val="600"/>
              </a:spcBef>
              <a:buNone/>
            </a:pPr>
            <a:endParaRPr lang="tr-TR" sz="2600" dirty="0">
              <a:solidFill>
                <a:prstClr val="black"/>
              </a:solidFill>
              <a:latin typeface="Garamond" panose="02020404030301010803" pitchFamily="18" charset="0"/>
            </a:endParaRPr>
          </a:p>
          <a:p>
            <a:pPr marL="0" indent="0">
              <a:buNone/>
            </a:pPr>
            <a:endParaRPr lang="tr-TR" sz="2200" dirty="0">
              <a:latin typeface="Garamond" panose="02020404030301010803" pitchFamily="18" charset="0"/>
            </a:endParaRPr>
          </a:p>
        </p:txBody>
      </p:sp>
    </p:spTree>
    <p:extLst>
      <p:ext uri="{BB962C8B-B14F-4D97-AF65-F5344CB8AC3E}">
        <p14:creationId xmlns:p14="http://schemas.microsoft.com/office/powerpoint/2010/main" val="1573229133"/>
      </p:ext>
    </p:extLst>
  </p:cSld>
  <p:clrMapOvr>
    <a:masterClrMapping/>
  </p:clrMapOvr>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10055" y="491613"/>
            <a:ext cx="7833946" cy="737420"/>
          </a:xfrm>
        </p:spPr>
        <p:txBody>
          <a:bodyPr>
            <a:noAutofit/>
          </a:bodyPr>
          <a:lstStyle/>
          <a:p>
            <a:r>
              <a:rPr lang="tr-TR" sz="3600" b="1" dirty="0">
                <a:solidFill>
                  <a:prstClr val="white"/>
                </a:solidFill>
                <a:latin typeface="Garamond" panose="02020404030301010803" pitchFamily="18" charset="0"/>
                <a:cs typeface="Times New Roman" panose="02020603050405020304" pitchFamily="18" charset="0"/>
              </a:rPr>
              <a:t>İşçi Özlük Dosyası</a:t>
            </a:r>
            <a:endParaRPr lang="tr-TR" sz="2800"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192</a:t>
            </a:fld>
            <a:endParaRPr lang="tr-TR" dirty="0">
              <a:solidFill>
                <a:schemeClr val="bg1"/>
              </a:solidFill>
            </a:endParaRPr>
          </a:p>
        </p:txBody>
      </p:sp>
      <p:sp>
        <p:nvSpPr>
          <p:cNvPr id="3" name="İçerik Yer Tutucusu 2"/>
          <p:cNvSpPr>
            <a:spLocks noGrp="1"/>
          </p:cNvSpPr>
          <p:nvPr>
            <p:ph idx="1"/>
          </p:nvPr>
        </p:nvSpPr>
        <p:spPr>
          <a:xfrm>
            <a:off x="245807" y="1307690"/>
            <a:ext cx="8750710" cy="5181600"/>
          </a:xfrm>
        </p:spPr>
        <p:txBody>
          <a:bodyPr>
            <a:noAutofit/>
          </a:bodyPr>
          <a:lstStyle/>
          <a:p>
            <a:pPr marL="0" indent="0" algn="just">
              <a:lnSpc>
                <a:spcPct val="114000"/>
              </a:lnSpc>
              <a:spcBef>
                <a:spcPts val="600"/>
              </a:spcBef>
              <a:buNone/>
            </a:pPr>
            <a:r>
              <a:rPr lang="tr-TR" sz="1550" dirty="0">
                <a:latin typeface="Garamond" panose="02020404030301010803" pitchFamily="18" charset="0"/>
                <a:cs typeface="Times New Roman" panose="02020603050405020304" pitchFamily="18" charset="0"/>
              </a:rPr>
              <a:t>İşçi özlük dosyasında; </a:t>
            </a:r>
          </a:p>
          <a:p>
            <a:pPr algn="just">
              <a:lnSpc>
                <a:spcPct val="114000"/>
              </a:lnSpc>
              <a:spcBef>
                <a:spcPts val="600"/>
              </a:spcBef>
              <a:buFont typeface="Wingdings" panose="05000000000000000000" pitchFamily="2" charset="2"/>
              <a:buChar char="Ø"/>
            </a:pPr>
            <a:r>
              <a:rPr lang="tr-TR" sz="1550" dirty="0">
                <a:latin typeface="Garamond" panose="02020404030301010803" pitchFamily="18" charset="0"/>
                <a:cs typeface="Times New Roman" panose="02020603050405020304" pitchFamily="18" charset="0"/>
              </a:rPr>
              <a:t>İş başvuru formu, iş sözleşmesi, yazılı iş sözleşmesi yapılmamışsa işveren tarafından işçiye verilmesi gereken çalışma şartlarını gösterir yazılı belge </a:t>
            </a:r>
          </a:p>
          <a:p>
            <a:pPr algn="just">
              <a:lnSpc>
                <a:spcPct val="114000"/>
              </a:lnSpc>
              <a:spcBef>
                <a:spcPts val="600"/>
              </a:spcBef>
              <a:buFont typeface="Wingdings" panose="05000000000000000000" pitchFamily="2" charset="2"/>
              <a:buChar char="Ø"/>
            </a:pPr>
            <a:r>
              <a:rPr lang="tr-TR" sz="1550" dirty="0">
                <a:latin typeface="Garamond" panose="02020404030301010803" pitchFamily="18" charset="0"/>
                <a:cs typeface="Times New Roman" panose="02020603050405020304" pitchFamily="18" charset="0"/>
              </a:rPr>
              <a:t>Nüfus kâğıdı örneği, vesikalık fotoğraf, ikametgâh ilmühaberi, adli sicil kaydı, </a:t>
            </a:r>
          </a:p>
          <a:p>
            <a:pPr algn="just">
              <a:lnSpc>
                <a:spcPct val="114000"/>
              </a:lnSpc>
              <a:spcBef>
                <a:spcPts val="600"/>
              </a:spcBef>
              <a:buFont typeface="Wingdings" panose="05000000000000000000" pitchFamily="2" charset="2"/>
              <a:buChar char="Ø"/>
            </a:pPr>
            <a:r>
              <a:rPr lang="tr-TR" sz="1550" dirty="0">
                <a:latin typeface="Garamond" panose="02020404030301010803" pitchFamily="18" charset="0"/>
                <a:cs typeface="Times New Roman" panose="02020603050405020304" pitchFamily="18" charset="0"/>
              </a:rPr>
              <a:t>İş sağlığı ve güvenliği eğitim belgeleri, mesleki eğitim belgeleri, sağlık raporları, diploma sureti, </a:t>
            </a:r>
          </a:p>
          <a:p>
            <a:pPr algn="just">
              <a:lnSpc>
                <a:spcPct val="114000"/>
              </a:lnSpc>
              <a:spcBef>
                <a:spcPts val="600"/>
              </a:spcBef>
              <a:buFont typeface="Wingdings" panose="05000000000000000000" pitchFamily="2" charset="2"/>
              <a:buChar char="Ø"/>
            </a:pPr>
            <a:r>
              <a:rPr lang="tr-TR" sz="1550" dirty="0">
                <a:latin typeface="Garamond" panose="02020404030301010803" pitchFamily="18" charset="0"/>
                <a:cs typeface="Times New Roman" panose="02020603050405020304" pitchFamily="18" charset="0"/>
              </a:rPr>
              <a:t>Deneme süreli iş sözleşmesi varsa deneme süresi değerlendirme formu, </a:t>
            </a:r>
          </a:p>
          <a:p>
            <a:pPr algn="just">
              <a:lnSpc>
                <a:spcPct val="114000"/>
              </a:lnSpc>
              <a:spcBef>
                <a:spcPts val="600"/>
              </a:spcBef>
              <a:buFont typeface="Wingdings" panose="05000000000000000000" pitchFamily="2" charset="2"/>
              <a:buChar char="Ø"/>
            </a:pPr>
            <a:r>
              <a:rPr lang="tr-TR" sz="1550" dirty="0">
                <a:latin typeface="Garamond" panose="02020404030301010803" pitchFamily="18" charset="0"/>
                <a:cs typeface="Times New Roman" panose="02020603050405020304" pitchFamily="18" charset="0"/>
              </a:rPr>
              <a:t>İhtarname, tutanak ve diğer belgeler, disiplin kurulu kararları, </a:t>
            </a:r>
          </a:p>
          <a:p>
            <a:pPr algn="just">
              <a:lnSpc>
                <a:spcPct val="114000"/>
              </a:lnSpc>
              <a:spcBef>
                <a:spcPts val="600"/>
              </a:spcBef>
              <a:buFont typeface="Wingdings" panose="05000000000000000000" pitchFamily="2" charset="2"/>
              <a:buChar char="Ø"/>
            </a:pPr>
            <a:r>
              <a:rPr lang="tr-TR" sz="1550" dirty="0">
                <a:latin typeface="Garamond" panose="02020404030301010803" pitchFamily="18" charset="0"/>
                <a:cs typeface="Times New Roman" panose="02020603050405020304" pitchFamily="18" charset="0"/>
              </a:rPr>
              <a:t>Kanuni herhangi bir sebeple ücret kesme cezası uygulanmışsa yapılan kesintilerin sebebinin bildirildiği yazı, </a:t>
            </a:r>
          </a:p>
          <a:p>
            <a:pPr algn="just">
              <a:lnSpc>
                <a:spcPct val="114000"/>
              </a:lnSpc>
              <a:spcBef>
                <a:spcPts val="600"/>
              </a:spcBef>
              <a:buFont typeface="Wingdings" panose="05000000000000000000" pitchFamily="2" charset="2"/>
              <a:buChar char="Ø"/>
            </a:pPr>
            <a:r>
              <a:rPr lang="tr-TR" sz="1550" dirty="0">
                <a:latin typeface="Garamond" panose="02020404030301010803" pitchFamily="18" charset="0"/>
                <a:cs typeface="Times New Roman" panose="02020603050405020304" pitchFamily="18" charset="0"/>
              </a:rPr>
              <a:t>Fazla çalışma için işçinin onayının alındığına dair yazı, </a:t>
            </a:r>
          </a:p>
          <a:p>
            <a:pPr algn="just">
              <a:lnSpc>
                <a:spcPct val="114000"/>
              </a:lnSpc>
              <a:spcBef>
                <a:spcPts val="600"/>
              </a:spcBef>
              <a:buFont typeface="Wingdings" panose="05000000000000000000" pitchFamily="2" charset="2"/>
              <a:buChar char="Ø"/>
            </a:pPr>
            <a:r>
              <a:rPr lang="tr-TR" sz="1550" dirty="0">
                <a:latin typeface="Garamond" panose="02020404030301010803" pitchFamily="18" charset="0"/>
                <a:cs typeface="Times New Roman" panose="02020603050405020304" pitchFamily="18" charset="0"/>
              </a:rPr>
              <a:t>İşçilerin iş sağlığı ve güvenliği konusunda ve karşı karşıya bulundukları mesleki riskler, alınması gerekli tedbirler ve yasal hak ve sorumluluklar konusunda bilgilendirildiklerine dair yazı, </a:t>
            </a:r>
          </a:p>
          <a:p>
            <a:pPr algn="just">
              <a:lnSpc>
                <a:spcPct val="114000"/>
              </a:lnSpc>
              <a:spcBef>
                <a:spcPts val="600"/>
              </a:spcBef>
              <a:buFont typeface="Wingdings" panose="05000000000000000000" pitchFamily="2" charset="2"/>
              <a:buChar char="Ø"/>
            </a:pPr>
            <a:r>
              <a:rPr lang="tr-TR" sz="1550" dirty="0">
                <a:latin typeface="Garamond" panose="02020404030301010803" pitchFamily="18" charset="0"/>
                <a:cs typeface="Times New Roman" panose="02020603050405020304" pitchFamily="18" charset="0"/>
              </a:rPr>
              <a:t>İşçinin yarı zamanlı veya kısmi süreli çalışma talebi varsa buna ilişkin yazı,</a:t>
            </a:r>
          </a:p>
          <a:p>
            <a:pPr algn="just">
              <a:lnSpc>
                <a:spcPct val="114000"/>
              </a:lnSpc>
              <a:spcBef>
                <a:spcPts val="600"/>
              </a:spcBef>
              <a:buFont typeface="Wingdings" panose="05000000000000000000" pitchFamily="2" charset="2"/>
              <a:buChar char="Ø"/>
            </a:pPr>
            <a:r>
              <a:rPr lang="tr-TR" sz="1550" dirty="0">
                <a:latin typeface="Garamond" panose="02020404030301010803" pitchFamily="18" charset="0"/>
                <a:cs typeface="Times New Roman" panose="02020603050405020304" pitchFamily="18" charset="0"/>
              </a:rPr>
              <a:t> İş ilişkisinden kaynaklanan işçinin işverene verdiği diğer dilekçeler vb. belgelere yer alabilir. </a:t>
            </a:r>
          </a:p>
          <a:p>
            <a:pPr marL="0" indent="0" algn="just">
              <a:lnSpc>
                <a:spcPct val="114000"/>
              </a:lnSpc>
              <a:spcBef>
                <a:spcPts val="600"/>
              </a:spcBef>
              <a:buNone/>
            </a:pPr>
            <a:r>
              <a:rPr lang="tr-TR" sz="1550" b="1" dirty="0">
                <a:latin typeface="Garamond" panose="02020404030301010803" pitchFamily="18" charset="0"/>
                <a:cs typeface="Times New Roman" panose="02020603050405020304" pitchFamily="18" charset="0"/>
              </a:rPr>
              <a:t>İşçi özlük dosyasında saklanan tüm bu kayıt ve belgelerin kanuni olarak geçerliliğinin olması gerekmektedir. </a:t>
            </a:r>
          </a:p>
          <a:p>
            <a:pPr marL="0" indent="0">
              <a:lnSpc>
                <a:spcPct val="114000"/>
              </a:lnSpc>
              <a:spcBef>
                <a:spcPts val="600"/>
              </a:spcBef>
              <a:buNone/>
            </a:pPr>
            <a:endParaRPr lang="tr-TR" sz="1550" dirty="0">
              <a:latin typeface="Garamond" panose="02020404030301010803" pitchFamily="18" charset="0"/>
            </a:endParaRPr>
          </a:p>
          <a:p>
            <a:pPr marL="0" indent="0">
              <a:buNone/>
            </a:pPr>
            <a:endParaRPr lang="tr-TR" sz="1550" dirty="0">
              <a:latin typeface="Garamond" panose="02020404030301010803" pitchFamily="18" charset="0"/>
            </a:endParaRPr>
          </a:p>
        </p:txBody>
      </p:sp>
    </p:spTree>
    <p:extLst>
      <p:ext uri="{BB962C8B-B14F-4D97-AF65-F5344CB8AC3E}">
        <p14:creationId xmlns:p14="http://schemas.microsoft.com/office/powerpoint/2010/main" val="2504095022"/>
      </p:ext>
    </p:extLst>
  </p:cSld>
  <p:clrMapOvr>
    <a:masterClrMapping/>
  </p:clrMapOvr>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193</a:t>
            </a:fld>
            <a:endParaRPr lang="tr-TR" dirty="0">
              <a:solidFill>
                <a:schemeClr val="bg1"/>
              </a:solidFill>
            </a:endParaRPr>
          </a:p>
        </p:txBody>
      </p:sp>
      <p:sp>
        <p:nvSpPr>
          <p:cNvPr id="3" name="İçerik Yer Tutucusu 2"/>
          <p:cNvSpPr>
            <a:spLocks noGrp="1"/>
          </p:cNvSpPr>
          <p:nvPr>
            <p:ph idx="1"/>
          </p:nvPr>
        </p:nvSpPr>
        <p:spPr>
          <a:xfrm>
            <a:off x="245807" y="1307690"/>
            <a:ext cx="8750710" cy="5181600"/>
          </a:xfrm>
        </p:spPr>
        <p:txBody>
          <a:bodyPr>
            <a:noAutofit/>
          </a:bodyPr>
          <a:lstStyle/>
          <a:p>
            <a:pPr marL="0" lvl="0" indent="0" algn="ctr" defTabSz="685800">
              <a:spcBef>
                <a:spcPts val="750"/>
              </a:spcBef>
              <a:buNone/>
            </a:pPr>
            <a:endParaRPr lang="tr-TR" sz="4000" b="1" dirty="0" smtClean="0">
              <a:solidFill>
                <a:prstClr val="black"/>
              </a:solidFill>
              <a:latin typeface="Garamond" panose="02020404030301010803" pitchFamily="18" charset="0"/>
            </a:endParaRPr>
          </a:p>
          <a:p>
            <a:pPr marL="0" lvl="0" indent="0" algn="ctr" defTabSz="685800">
              <a:spcBef>
                <a:spcPts val="750"/>
              </a:spcBef>
              <a:buNone/>
            </a:pPr>
            <a:endParaRPr lang="tr-TR" sz="4000" b="1" dirty="0">
              <a:solidFill>
                <a:prstClr val="black"/>
              </a:solidFill>
              <a:latin typeface="Garamond" panose="02020404030301010803" pitchFamily="18" charset="0"/>
            </a:endParaRPr>
          </a:p>
          <a:p>
            <a:pPr marL="0" lvl="0" indent="0" algn="ctr" defTabSz="685800">
              <a:spcBef>
                <a:spcPts val="750"/>
              </a:spcBef>
              <a:buNone/>
            </a:pPr>
            <a:endParaRPr lang="tr-TR" sz="4000" b="1" dirty="0" smtClean="0">
              <a:solidFill>
                <a:prstClr val="black"/>
              </a:solidFill>
              <a:latin typeface="Garamond" panose="02020404030301010803" pitchFamily="18" charset="0"/>
            </a:endParaRPr>
          </a:p>
          <a:p>
            <a:pPr marL="0" lvl="0" indent="0" algn="ctr" defTabSz="685800">
              <a:spcBef>
                <a:spcPts val="750"/>
              </a:spcBef>
              <a:buNone/>
            </a:pPr>
            <a:r>
              <a:rPr lang="tr-TR" sz="4500" b="1" dirty="0" smtClean="0">
                <a:solidFill>
                  <a:prstClr val="black"/>
                </a:solidFill>
                <a:latin typeface="Garamond" panose="02020404030301010803" pitchFamily="18" charset="0"/>
              </a:rPr>
              <a:t>Denkleştirme Uygulaması</a:t>
            </a:r>
            <a:endParaRPr lang="tr-TR" sz="4500" b="1" dirty="0">
              <a:solidFill>
                <a:prstClr val="black"/>
              </a:solidFill>
              <a:latin typeface="Garamond" panose="02020404030301010803" pitchFamily="18" charset="0"/>
            </a:endParaRPr>
          </a:p>
          <a:p>
            <a:pPr marL="0" indent="0">
              <a:lnSpc>
                <a:spcPct val="114000"/>
              </a:lnSpc>
              <a:spcBef>
                <a:spcPts val="600"/>
              </a:spcBef>
              <a:buNone/>
            </a:pPr>
            <a:endParaRPr lang="tr-TR" sz="4500" dirty="0" smtClean="0">
              <a:latin typeface="Garamond" panose="02020404030301010803" pitchFamily="18" charset="0"/>
            </a:endParaRPr>
          </a:p>
          <a:p>
            <a:pPr marL="0" indent="0">
              <a:buNone/>
            </a:pPr>
            <a:endParaRPr lang="tr-TR" sz="1550" dirty="0">
              <a:latin typeface="Garamond" panose="02020404030301010803" pitchFamily="18" charset="0"/>
            </a:endParaRPr>
          </a:p>
        </p:txBody>
      </p:sp>
    </p:spTree>
    <p:extLst>
      <p:ext uri="{BB962C8B-B14F-4D97-AF65-F5344CB8AC3E}">
        <p14:creationId xmlns:p14="http://schemas.microsoft.com/office/powerpoint/2010/main" val="644665248"/>
      </p:ext>
    </p:extLst>
  </p:cSld>
  <p:clrMapOvr>
    <a:masterClrMapping/>
  </p:clrMapOvr>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10055" y="491613"/>
            <a:ext cx="7833946" cy="737420"/>
          </a:xfrm>
        </p:spPr>
        <p:txBody>
          <a:bodyPr>
            <a:noAutofit/>
          </a:bodyPr>
          <a:lstStyle/>
          <a:p>
            <a:r>
              <a:rPr lang="tr-TR" sz="3600" b="1" dirty="0">
                <a:solidFill>
                  <a:prstClr val="white"/>
                </a:solidFill>
                <a:latin typeface="Garamond" panose="02020404030301010803" pitchFamily="18" charset="0"/>
                <a:cs typeface="Times New Roman" panose="02020603050405020304" pitchFamily="18" charset="0"/>
              </a:rPr>
              <a:t>Denkleştirme</a:t>
            </a:r>
            <a:endParaRPr lang="tr-TR" sz="2800"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194</a:t>
            </a:fld>
            <a:endParaRPr lang="tr-TR" dirty="0">
              <a:solidFill>
                <a:schemeClr val="bg1"/>
              </a:solidFill>
            </a:endParaRPr>
          </a:p>
        </p:txBody>
      </p:sp>
      <p:sp>
        <p:nvSpPr>
          <p:cNvPr id="3" name="İçerik Yer Tutucusu 2"/>
          <p:cNvSpPr>
            <a:spLocks noGrp="1"/>
          </p:cNvSpPr>
          <p:nvPr>
            <p:ph idx="1"/>
          </p:nvPr>
        </p:nvSpPr>
        <p:spPr>
          <a:xfrm>
            <a:off x="245807" y="1307690"/>
            <a:ext cx="8750710" cy="5181600"/>
          </a:xfrm>
        </p:spPr>
        <p:txBody>
          <a:bodyPr>
            <a:noAutofit/>
          </a:bodyPr>
          <a:lstStyle/>
          <a:p>
            <a:pPr marL="0" lvl="0" indent="0" algn="just" defTabSz="685800">
              <a:lnSpc>
                <a:spcPct val="113000"/>
              </a:lnSpc>
              <a:spcBef>
                <a:spcPts val="600"/>
              </a:spcBef>
              <a:buNone/>
            </a:pPr>
            <a:r>
              <a:rPr lang="tr-TR" sz="2400" dirty="0">
                <a:solidFill>
                  <a:prstClr val="black"/>
                </a:solidFill>
                <a:latin typeface="Garamond" panose="02020404030301010803" pitchFamily="18" charset="0"/>
                <a:cs typeface="Times New Roman" panose="02020603050405020304" pitchFamily="18" charset="0"/>
              </a:rPr>
              <a:t>Tarafların anlaşması ile haftalık 45 saatlik normal çalışma süresinin işyerlerinde haftanın çalışılan günlerine, </a:t>
            </a:r>
            <a:r>
              <a:rPr lang="tr-TR" sz="2400" b="1" dirty="0">
                <a:solidFill>
                  <a:prstClr val="black"/>
                </a:solidFill>
                <a:latin typeface="Garamond" panose="02020404030301010803" pitchFamily="18" charset="0"/>
                <a:cs typeface="Times New Roman" panose="02020603050405020304" pitchFamily="18" charset="0"/>
              </a:rPr>
              <a:t>günde 11 saati aşmamak koşulu</a:t>
            </a:r>
            <a:r>
              <a:rPr lang="tr-TR" sz="2400" dirty="0">
                <a:solidFill>
                  <a:prstClr val="black"/>
                </a:solidFill>
                <a:latin typeface="Garamond" panose="02020404030301010803" pitchFamily="18" charset="0"/>
                <a:cs typeface="Times New Roman" panose="02020603050405020304" pitchFamily="18" charset="0"/>
              </a:rPr>
              <a:t> ile farklı şekilde dağıtılabilmesine denkleştirme uygulaması denmektedir. </a:t>
            </a:r>
          </a:p>
          <a:p>
            <a:pPr marL="171450" lvl="0" indent="-171450" algn="just" defTabSz="685800">
              <a:lnSpc>
                <a:spcPct val="113000"/>
              </a:lnSpc>
              <a:spcBef>
                <a:spcPts val="600"/>
              </a:spcBef>
              <a:buFont typeface="Wingdings" panose="05000000000000000000" pitchFamily="2" charset="2"/>
              <a:buChar char="Ø"/>
            </a:pPr>
            <a:r>
              <a:rPr lang="tr-TR" sz="2400" dirty="0">
                <a:solidFill>
                  <a:prstClr val="black"/>
                </a:solidFill>
                <a:latin typeface="Garamond" panose="02020404030301010803" pitchFamily="18" charset="0"/>
              </a:rPr>
              <a:t>Denkleştirme süresi, </a:t>
            </a:r>
            <a:r>
              <a:rPr lang="tr-TR" sz="2400" b="1" dirty="0">
                <a:solidFill>
                  <a:prstClr val="black"/>
                </a:solidFill>
                <a:latin typeface="Garamond" panose="02020404030301010803" pitchFamily="18" charset="0"/>
              </a:rPr>
              <a:t>2 aydır </a:t>
            </a:r>
            <a:r>
              <a:rPr lang="tr-TR" sz="2400" dirty="0">
                <a:solidFill>
                  <a:prstClr val="black"/>
                </a:solidFill>
                <a:latin typeface="Garamond" panose="02020404030301010803" pitchFamily="18" charset="0"/>
              </a:rPr>
              <a:t>ancak toplu iş sözleşmeleri ile </a:t>
            </a:r>
            <a:r>
              <a:rPr lang="tr-TR" sz="2400" b="1" dirty="0">
                <a:solidFill>
                  <a:prstClr val="black"/>
                </a:solidFill>
                <a:latin typeface="Garamond" panose="02020404030301010803" pitchFamily="18" charset="0"/>
              </a:rPr>
              <a:t>4 aya </a:t>
            </a:r>
            <a:r>
              <a:rPr lang="tr-TR" sz="2400" dirty="0">
                <a:solidFill>
                  <a:prstClr val="black"/>
                </a:solidFill>
                <a:latin typeface="Garamond" panose="02020404030301010803" pitchFamily="18" charset="0"/>
              </a:rPr>
              <a:t>kadar artırılabilir. </a:t>
            </a:r>
          </a:p>
          <a:p>
            <a:pPr marL="171450" lvl="0" indent="-171450" algn="just" defTabSz="685800">
              <a:lnSpc>
                <a:spcPct val="113000"/>
              </a:lnSpc>
              <a:spcBef>
                <a:spcPts val="600"/>
              </a:spcBef>
              <a:buFont typeface="Wingdings" panose="05000000000000000000" pitchFamily="2" charset="2"/>
              <a:buChar char="Ø"/>
            </a:pPr>
            <a:r>
              <a:rPr lang="tr-TR" sz="2400" u="sng" dirty="0">
                <a:solidFill>
                  <a:srgbClr val="FF0000"/>
                </a:solidFill>
                <a:latin typeface="Garamond" panose="02020404030301010803" pitchFamily="18" charset="0"/>
              </a:rPr>
              <a:t>Turizm sektöründe</a:t>
            </a:r>
            <a:r>
              <a:rPr lang="tr-TR" sz="2400" dirty="0">
                <a:solidFill>
                  <a:srgbClr val="FF0000"/>
                </a:solidFill>
                <a:latin typeface="Garamond" panose="02020404030301010803" pitchFamily="18" charset="0"/>
              </a:rPr>
              <a:t> </a:t>
            </a:r>
            <a:r>
              <a:rPr lang="tr-TR" sz="2400" dirty="0">
                <a:solidFill>
                  <a:prstClr val="black"/>
                </a:solidFill>
                <a:latin typeface="Garamond" panose="02020404030301010803" pitchFamily="18" charset="0"/>
              </a:rPr>
              <a:t>ise denkleştirme süresi </a:t>
            </a:r>
            <a:r>
              <a:rPr lang="tr-TR" sz="2400" b="1" dirty="0">
                <a:solidFill>
                  <a:prstClr val="black"/>
                </a:solidFill>
                <a:latin typeface="Garamond" panose="02020404030301010803" pitchFamily="18" charset="0"/>
              </a:rPr>
              <a:t>4 aydır </a:t>
            </a:r>
            <a:r>
              <a:rPr lang="tr-TR" sz="2400" dirty="0">
                <a:solidFill>
                  <a:prstClr val="black"/>
                </a:solidFill>
                <a:latin typeface="Garamond" panose="02020404030301010803" pitchFamily="18" charset="0"/>
              </a:rPr>
              <a:t>ve toplu iş sözleşmeleri ile </a:t>
            </a:r>
            <a:r>
              <a:rPr lang="tr-TR" sz="2400" b="1" dirty="0">
                <a:solidFill>
                  <a:prstClr val="black"/>
                </a:solidFill>
                <a:latin typeface="Garamond" panose="02020404030301010803" pitchFamily="18" charset="0"/>
              </a:rPr>
              <a:t>6 aya kadar </a:t>
            </a:r>
            <a:r>
              <a:rPr lang="tr-TR" sz="2400" dirty="0">
                <a:solidFill>
                  <a:prstClr val="black"/>
                </a:solidFill>
                <a:latin typeface="Garamond" panose="02020404030301010803" pitchFamily="18" charset="0"/>
              </a:rPr>
              <a:t>artırılabilir.</a:t>
            </a:r>
            <a:r>
              <a:rPr lang="tr-TR" sz="2400" dirty="0">
                <a:solidFill>
                  <a:prstClr val="black"/>
                </a:solidFill>
                <a:latin typeface="Garamond" panose="02020404030301010803" pitchFamily="18" charset="0"/>
                <a:cs typeface="Times New Roman" panose="02020603050405020304" pitchFamily="18" charset="0"/>
              </a:rPr>
              <a:t>	</a:t>
            </a:r>
          </a:p>
          <a:p>
            <a:pPr marL="0" lvl="0" indent="0" algn="just" defTabSz="685800">
              <a:lnSpc>
                <a:spcPct val="113000"/>
              </a:lnSpc>
              <a:spcBef>
                <a:spcPts val="600"/>
              </a:spcBef>
              <a:buNone/>
            </a:pPr>
            <a:r>
              <a:rPr lang="tr-TR" sz="2400" dirty="0">
                <a:solidFill>
                  <a:prstClr val="black"/>
                </a:solidFill>
                <a:latin typeface="Garamond" panose="02020404030301010803" pitchFamily="18" charset="0"/>
                <a:cs typeface="Times New Roman" panose="02020603050405020304" pitchFamily="18" charset="0"/>
              </a:rPr>
              <a:t>Denkleştirme süresi toplu iş sözleşmesi ile artırılmış ise bu süre parasal bir nitelik taşımadığından toplu iş sözleşmesine tabi olmayan işçiler içinde uygulanır.</a:t>
            </a:r>
            <a:endParaRPr lang="tr-TR" sz="2400" dirty="0">
              <a:solidFill>
                <a:prstClr val="black"/>
              </a:solidFill>
              <a:latin typeface="Garamond" panose="02020404030301010803" pitchFamily="18" charset="0"/>
            </a:endParaRPr>
          </a:p>
          <a:p>
            <a:pPr marL="0" indent="0">
              <a:buNone/>
            </a:pPr>
            <a:endParaRPr lang="tr-TR" sz="2400" dirty="0">
              <a:latin typeface="Garamond" panose="02020404030301010803" pitchFamily="18" charset="0"/>
            </a:endParaRPr>
          </a:p>
        </p:txBody>
      </p:sp>
    </p:spTree>
    <p:extLst>
      <p:ext uri="{BB962C8B-B14F-4D97-AF65-F5344CB8AC3E}">
        <p14:creationId xmlns:p14="http://schemas.microsoft.com/office/powerpoint/2010/main" val="129655251"/>
      </p:ext>
    </p:extLst>
  </p:cSld>
  <p:clrMapOvr>
    <a:masterClrMapping/>
  </p:clrMapOvr>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10055" y="491613"/>
            <a:ext cx="7833946" cy="737420"/>
          </a:xfrm>
        </p:spPr>
        <p:txBody>
          <a:bodyPr>
            <a:noAutofit/>
          </a:bodyPr>
          <a:lstStyle/>
          <a:p>
            <a:r>
              <a:rPr lang="tr-TR" sz="3600" b="1" dirty="0">
                <a:solidFill>
                  <a:prstClr val="white"/>
                </a:solidFill>
                <a:latin typeface="Garamond" panose="02020404030301010803" pitchFamily="18" charset="0"/>
                <a:cs typeface="Times New Roman" panose="02020603050405020304" pitchFamily="18" charset="0"/>
              </a:rPr>
              <a:t>Denkleştirme</a:t>
            </a:r>
            <a:endParaRPr lang="tr-TR" sz="2800"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195</a:t>
            </a:fld>
            <a:endParaRPr lang="tr-TR">
              <a:solidFill>
                <a:schemeClr val="bg1"/>
              </a:solidFill>
            </a:endParaRPr>
          </a:p>
        </p:txBody>
      </p:sp>
      <p:sp>
        <p:nvSpPr>
          <p:cNvPr id="3" name="İçerik Yer Tutucusu 2"/>
          <p:cNvSpPr>
            <a:spLocks noGrp="1"/>
          </p:cNvSpPr>
          <p:nvPr>
            <p:ph idx="1"/>
          </p:nvPr>
        </p:nvSpPr>
        <p:spPr>
          <a:xfrm>
            <a:off x="245807" y="1307690"/>
            <a:ext cx="8750710" cy="5181600"/>
          </a:xfrm>
        </p:spPr>
        <p:txBody>
          <a:bodyPr>
            <a:noAutofit/>
          </a:bodyPr>
          <a:lstStyle/>
          <a:p>
            <a:pPr marL="0" lvl="0" indent="0" algn="just" defTabSz="685800">
              <a:lnSpc>
                <a:spcPct val="112000"/>
              </a:lnSpc>
              <a:spcBef>
                <a:spcPts val="600"/>
              </a:spcBef>
              <a:buNone/>
            </a:pPr>
            <a:r>
              <a:rPr lang="tr-TR" sz="2500" dirty="0">
                <a:solidFill>
                  <a:prstClr val="black"/>
                </a:solidFill>
                <a:latin typeface="Garamond" panose="02020404030301010803" pitchFamily="18" charset="0"/>
                <a:cs typeface="Times New Roman" panose="02020603050405020304" pitchFamily="18" charset="0"/>
              </a:rPr>
              <a:t>Denkleştirme döneminde (2 veya 4 aylık süre içinde) </a:t>
            </a:r>
            <a:r>
              <a:rPr lang="tr-TR" sz="2500" b="1" dirty="0">
                <a:solidFill>
                  <a:prstClr val="black"/>
                </a:solidFill>
                <a:latin typeface="Garamond" panose="02020404030301010803" pitchFamily="18" charset="0"/>
                <a:cs typeface="Times New Roman" panose="02020603050405020304" pitchFamily="18" charset="0"/>
              </a:rPr>
              <a:t>yoğunlaştırılmış iş haftası ya da haftaları olabilecek</a:t>
            </a:r>
            <a:r>
              <a:rPr lang="tr-TR" sz="2500" dirty="0">
                <a:solidFill>
                  <a:prstClr val="black"/>
                </a:solidFill>
                <a:latin typeface="Garamond" panose="02020404030301010803" pitchFamily="18" charset="0"/>
                <a:cs typeface="Times New Roman" panose="02020603050405020304" pitchFamily="18" charset="0"/>
              </a:rPr>
              <a:t>, yoğunlaştırılmış iş haftalarında işçi günde 11 saati aşmamak kaydı ile daha uzun sürelerle çalıştırılabilecek, ancak yoğunlaştırılmış iş haftasını </a:t>
            </a:r>
            <a:r>
              <a:rPr lang="tr-TR" sz="2500" b="1" dirty="0">
                <a:solidFill>
                  <a:prstClr val="black"/>
                </a:solidFill>
                <a:latin typeface="Garamond" panose="02020404030301010803" pitchFamily="18" charset="0"/>
                <a:cs typeface="Times New Roman" panose="02020603050405020304" pitchFamily="18" charset="0"/>
              </a:rPr>
              <a:t>izleyen haftalarda işçinin daha az çalıştırılması sur</a:t>
            </a:r>
            <a:r>
              <a:rPr lang="tr-TR" sz="2500" dirty="0">
                <a:solidFill>
                  <a:prstClr val="black"/>
                </a:solidFill>
                <a:latin typeface="Garamond" panose="02020404030301010803" pitchFamily="18" charset="0"/>
                <a:cs typeface="Times New Roman" panose="02020603050405020304" pitchFamily="18" charset="0"/>
              </a:rPr>
              <a:t>etiyle, haftalık ortalama çalışma süresi normal haftalık çalışma süresini geçmeyecek şekilde denkleştirilecektir. </a:t>
            </a:r>
          </a:p>
          <a:p>
            <a:pPr marL="0" lvl="0" indent="0" algn="just" defTabSz="685800">
              <a:lnSpc>
                <a:spcPct val="112000"/>
              </a:lnSpc>
              <a:spcBef>
                <a:spcPts val="600"/>
              </a:spcBef>
              <a:buNone/>
            </a:pPr>
            <a:r>
              <a:rPr lang="tr-TR" sz="2500" b="1" dirty="0">
                <a:solidFill>
                  <a:prstClr val="black"/>
                </a:solidFill>
                <a:latin typeface="Garamond" panose="02020404030301010803" pitchFamily="18" charset="0"/>
                <a:cs typeface="Times New Roman" panose="02020603050405020304" pitchFamily="18" charset="0"/>
              </a:rPr>
              <a:t>Örneğin;</a:t>
            </a:r>
            <a:r>
              <a:rPr lang="tr-TR" sz="2500" dirty="0">
                <a:solidFill>
                  <a:prstClr val="black"/>
                </a:solidFill>
                <a:latin typeface="Garamond" panose="02020404030301010803" pitchFamily="18" charset="0"/>
                <a:cs typeface="Times New Roman" panose="02020603050405020304" pitchFamily="18" charset="0"/>
              </a:rPr>
              <a:t> haftanın 6 günü çalışılan bir işyerinde işçi, dört hafta boyunca (45+15=) 60 saat çalışmış ise, daha sonraki dört hafta boyunca (45-15=) 30 saat çalıştırılmak suretiyle çalışma süresi denkleştirilebilir. Bu durumda haftalık ortalama çalışma süresi olan 45 saat aşılmamış olacaktır.</a:t>
            </a:r>
          </a:p>
          <a:p>
            <a:pPr marL="0" indent="0">
              <a:buNone/>
            </a:pPr>
            <a:endParaRPr lang="tr-TR" sz="2500" dirty="0">
              <a:latin typeface="Garamond" panose="02020404030301010803" pitchFamily="18" charset="0"/>
            </a:endParaRPr>
          </a:p>
        </p:txBody>
      </p:sp>
    </p:spTree>
    <p:extLst>
      <p:ext uri="{BB962C8B-B14F-4D97-AF65-F5344CB8AC3E}">
        <p14:creationId xmlns:p14="http://schemas.microsoft.com/office/powerpoint/2010/main" val="195588345"/>
      </p:ext>
    </p:extLst>
  </p:cSld>
  <p:clrMapOvr>
    <a:masterClrMapping/>
  </p:clrMapOvr>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10055" y="491613"/>
            <a:ext cx="7833946" cy="737420"/>
          </a:xfrm>
        </p:spPr>
        <p:txBody>
          <a:bodyPr>
            <a:noAutofit/>
          </a:bodyPr>
          <a:lstStyle/>
          <a:p>
            <a:r>
              <a:rPr lang="tr-TR" sz="3600" b="1" dirty="0">
                <a:solidFill>
                  <a:prstClr val="white"/>
                </a:solidFill>
                <a:latin typeface="Garamond" panose="02020404030301010803" pitchFamily="18" charset="0"/>
                <a:cs typeface="Times New Roman" panose="02020603050405020304" pitchFamily="18" charset="0"/>
              </a:rPr>
              <a:t>Denkleştirme</a:t>
            </a:r>
            <a:endParaRPr lang="tr-TR" sz="2800"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196</a:t>
            </a:fld>
            <a:endParaRPr lang="tr-TR" dirty="0">
              <a:solidFill>
                <a:schemeClr val="bg1"/>
              </a:solidFill>
            </a:endParaRPr>
          </a:p>
        </p:txBody>
      </p:sp>
      <p:sp>
        <p:nvSpPr>
          <p:cNvPr id="3" name="İçerik Yer Tutucusu 2"/>
          <p:cNvSpPr>
            <a:spLocks noGrp="1"/>
          </p:cNvSpPr>
          <p:nvPr>
            <p:ph idx="1"/>
          </p:nvPr>
        </p:nvSpPr>
        <p:spPr>
          <a:xfrm>
            <a:off x="245807" y="1307690"/>
            <a:ext cx="8750710" cy="5181600"/>
          </a:xfrm>
        </p:spPr>
        <p:txBody>
          <a:bodyPr>
            <a:noAutofit/>
          </a:bodyPr>
          <a:lstStyle/>
          <a:p>
            <a:pPr marL="0" indent="0" algn="just">
              <a:lnSpc>
                <a:spcPct val="113000"/>
              </a:lnSpc>
              <a:spcBef>
                <a:spcPts val="60"/>
              </a:spcBef>
              <a:buNone/>
            </a:pPr>
            <a:r>
              <a:rPr lang="tr-TR" dirty="0">
                <a:latin typeface="Garamond" panose="02020404030301010803" pitchFamily="18" charset="0"/>
                <a:cs typeface="Times New Roman" panose="02020603050405020304" pitchFamily="18" charset="0"/>
              </a:rPr>
              <a:t>Denkleştirme için taraflar arasında </a:t>
            </a:r>
            <a:r>
              <a:rPr lang="tr-TR" b="1" dirty="0">
                <a:latin typeface="Garamond" panose="02020404030301010803" pitchFamily="18" charset="0"/>
                <a:cs typeface="Times New Roman" panose="02020603050405020304" pitchFamily="18" charset="0"/>
              </a:rPr>
              <a:t>yazılı bir anlaşma olması</a:t>
            </a:r>
            <a:r>
              <a:rPr lang="tr-TR" dirty="0">
                <a:latin typeface="Garamond" panose="02020404030301010803" pitchFamily="18" charset="0"/>
                <a:cs typeface="Times New Roman" panose="02020603050405020304" pitchFamily="18" charset="0"/>
              </a:rPr>
              <a:t> gereklidir. </a:t>
            </a:r>
          </a:p>
          <a:p>
            <a:pPr algn="just">
              <a:lnSpc>
                <a:spcPct val="113000"/>
              </a:lnSpc>
              <a:spcBef>
                <a:spcPts val="60"/>
              </a:spcBef>
              <a:buFont typeface="Wingdings" panose="05000000000000000000" pitchFamily="2" charset="2"/>
              <a:buChar char="Ø"/>
            </a:pPr>
            <a:r>
              <a:rPr lang="tr-TR" dirty="0">
                <a:latin typeface="Garamond" panose="02020404030301010803" pitchFamily="18" charset="0"/>
                <a:cs typeface="Times New Roman" panose="02020603050405020304" pitchFamily="18" charset="0"/>
              </a:rPr>
              <a:t> </a:t>
            </a:r>
            <a:r>
              <a:rPr lang="tr-TR" b="1" dirty="0">
                <a:latin typeface="Garamond" panose="02020404030301010803" pitchFamily="18" charset="0"/>
                <a:cs typeface="Times New Roman" panose="02020603050405020304" pitchFamily="18" charset="0"/>
              </a:rPr>
              <a:t>İş sözleşmesi ile denkleştirme çalışması kabul edilmiş ol</a:t>
            </a:r>
            <a:r>
              <a:rPr lang="tr-TR" dirty="0">
                <a:latin typeface="Garamond" panose="02020404030301010803" pitchFamily="18" charset="0"/>
                <a:cs typeface="Times New Roman" panose="02020603050405020304" pitchFamily="18" charset="0"/>
              </a:rPr>
              <a:t>malı ya da iş sözleşmesinde hüküm yoksa her denkleştirme çalışmasından önce </a:t>
            </a:r>
            <a:r>
              <a:rPr lang="tr-TR" b="1" dirty="0">
                <a:latin typeface="Garamond" panose="02020404030301010803" pitchFamily="18" charset="0"/>
                <a:cs typeface="Times New Roman" panose="02020603050405020304" pitchFamily="18" charset="0"/>
              </a:rPr>
              <a:t>işçi ve işverenin karşılıklı anlaşmış olması gerekir.</a:t>
            </a:r>
            <a:r>
              <a:rPr lang="tr-TR" dirty="0">
                <a:latin typeface="Garamond" panose="02020404030301010803" pitchFamily="18" charset="0"/>
                <a:cs typeface="Times New Roman" panose="02020603050405020304" pitchFamily="18" charset="0"/>
              </a:rPr>
              <a:t> </a:t>
            </a:r>
          </a:p>
          <a:p>
            <a:pPr algn="just">
              <a:lnSpc>
                <a:spcPct val="113000"/>
              </a:lnSpc>
              <a:spcBef>
                <a:spcPts val="60"/>
              </a:spcBef>
              <a:buFont typeface="Wingdings" panose="05000000000000000000" pitchFamily="2" charset="2"/>
              <a:buChar char="Ø"/>
            </a:pPr>
            <a:r>
              <a:rPr lang="tr-TR" dirty="0">
                <a:latin typeface="Garamond" panose="02020404030301010803" pitchFamily="18" charset="0"/>
                <a:cs typeface="Times New Roman" panose="02020603050405020304" pitchFamily="18" charset="0"/>
              </a:rPr>
              <a:t> Eğer iş sözleşmesinde denkleştirme çalışması yapılabileceğine ilişkin bir hüküm varsa, işveren istediği zaman denkleştirme çalışması yaptırabilir, işverenin işçiden her seferinde ayrıca onay alması gerekmez.</a:t>
            </a:r>
          </a:p>
          <a:p>
            <a:pPr marL="0" indent="0">
              <a:buNone/>
            </a:pPr>
            <a:endParaRPr lang="tr-TR" sz="2500" dirty="0">
              <a:latin typeface="Garamond" panose="02020404030301010803" pitchFamily="18" charset="0"/>
            </a:endParaRPr>
          </a:p>
        </p:txBody>
      </p:sp>
    </p:spTree>
    <p:extLst>
      <p:ext uri="{BB962C8B-B14F-4D97-AF65-F5344CB8AC3E}">
        <p14:creationId xmlns:p14="http://schemas.microsoft.com/office/powerpoint/2010/main" val="459191002"/>
      </p:ext>
    </p:extLst>
  </p:cSld>
  <p:clrMapOvr>
    <a:masterClrMapping/>
  </p:clrMapOvr>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10055" y="491613"/>
            <a:ext cx="7833946" cy="737420"/>
          </a:xfrm>
        </p:spPr>
        <p:txBody>
          <a:bodyPr>
            <a:noAutofit/>
          </a:bodyPr>
          <a:lstStyle/>
          <a:p>
            <a:r>
              <a:rPr lang="tr-TR" sz="3600" b="1" dirty="0">
                <a:solidFill>
                  <a:prstClr val="white"/>
                </a:solidFill>
                <a:latin typeface="Garamond" panose="02020404030301010803" pitchFamily="18" charset="0"/>
                <a:cs typeface="Times New Roman" panose="02020603050405020304" pitchFamily="18" charset="0"/>
              </a:rPr>
              <a:t>Denkleştirme</a:t>
            </a:r>
            <a:endParaRPr lang="tr-TR" sz="2800"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197</a:t>
            </a:fld>
            <a:endParaRPr lang="tr-TR" dirty="0">
              <a:solidFill>
                <a:schemeClr val="bg1"/>
              </a:solidFill>
            </a:endParaRPr>
          </a:p>
        </p:txBody>
      </p:sp>
      <p:sp>
        <p:nvSpPr>
          <p:cNvPr id="3" name="İçerik Yer Tutucusu 2"/>
          <p:cNvSpPr>
            <a:spLocks noGrp="1"/>
          </p:cNvSpPr>
          <p:nvPr>
            <p:ph idx="1"/>
          </p:nvPr>
        </p:nvSpPr>
        <p:spPr>
          <a:xfrm>
            <a:off x="245807" y="1307690"/>
            <a:ext cx="8750710" cy="5181600"/>
          </a:xfrm>
        </p:spPr>
        <p:txBody>
          <a:bodyPr>
            <a:noAutofit/>
          </a:bodyPr>
          <a:lstStyle/>
          <a:p>
            <a:pPr marL="171450" lvl="0" indent="-171450" algn="just" defTabSz="685800">
              <a:lnSpc>
                <a:spcPct val="113000"/>
              </a:lnSpc>
              <a:spcBef>
                <a:spcPts val="60"/>
              </a:spcBef>
              <a:buFont typeface="Wingdings" panose="05000000000000000000" pitchFamily="2" charset="2"/>
              <a:buChar char="Ø"/>
            </a:pPr>
            <a:r>
              <a:rPr lang="tr-TR" sz="2500" dirty="0">
                <a:solidFill>
                  <a:prstClr val="black"/>
                </a:solidFill>
                <a:latin typeface="Garamond" panose="02020404030301010803" pitchFamily="18" charset="0"/>
                <a:cs typeface="Times New Roman" panose="02020603050405020304" pitchFamily="18" charset="0"/>
              </a:rPr>
              <a:t>Denkleştirme dönemi içinde günlük ve haftalık çalışma süreleri ile denkleştirme süresi uygulamasının </a:t>
            </a:r>
            <a:r>
              <a:rPr lang="tr-TR" sz="2500" b="1" dirty="0">
                <a:solidFill>
                  <a:prstClr val="black"/>
                </a:solidFill>
                <a:latin typeface="Garamond" panose="02020404030301010803" pitchFamily="18" charset="0"/>
                <a:cs typeface="Times New Roman" panose="02020603050405020304" pitchFamily="18" charset="0"/>
              </a:rPr>
              <a:t>başlangıç ve bitiş tarihleri işverence belirlenir</a:t>
            </a:r>
            <a:r>
              <a:rPr lang="tr-TR" sz="2500" dirty="0">
                <a:solidFill>
                  <a:prstClr val="black"/>
                </a:solidFill>
                <a:latin typeface="Garamond" panose="02020404030301010803" pitchFamily="18" charset="0"/>
                <a:cs typeface="Times New Roman" panose="02020603050405020304" pitchFamily="18" charset="0"/>
              </a:rPr>
              <a:t>. Ancak, işçilere de denkleştirme hakkında bilgi verilmesi gerekmektedir.</a:t>
            </a:r>
          </a:p>
          <a:p>
            <a:pPr marL="171450" lvl="0" indent="-171450" algn="just" defTabSz="685800">
              <a:lnSpc>
                <a:spcPct val="113000"/>
              </a:lnSpc>
              <a:spcBef>
                <a:spcPts val="60"/>
              </a:spcBef>
              <a:buFont typeface="Wingdings" panose="05000000000000000000" pitchFamily="2" charset="2"/>
              <a:buChar char="Ø"/>
            </a:pPr>
            <a:r>
              <a:rPr lang="tr-TR" sz="2500" dirty="0">
                <a:solidFill>
                  <a:prstClr val="black"/>
                </a:solidFill>
                <a:latin typeface="Garamond" panose="02020404030301010803" pitchFamily="18" charset="0"/>
                <a:cs typeface="Times New Roman" panose="02020603050405020304" pitchFamily="18" charset="0"/>
              </a:rPr>
              <a:t>Denkleştirme, işyerinin tamamında uygulanabileceği gibi </a:t>
            </a:r>
            <a:r>
              <a:rPr lang="tr-TR" sz="2500" b="1" dirty="0">
                <a:solidFill>
                  <a:prstClr val="black"/>
                </a:solidFill>
                <a:latin typeface="Garamond" panose="02020404030301010803" pitchFamily="18" charset="0"/>
                <a:cs typeface="Times New Roman" panose="02020603050405020304" pitchFamily="18" charset="0"/>
              </a:rPr>
              <a:t>bazı bölümlerde</a:t>
            </a:r>
            <a:r>
              <a:rPr lang="tr-TR" sz="2500" dirty="0">
                <a:solidFill>
                  <a:prstClr val="black"/>
                </a:solidFill>
                <a:latin typeface="Garamond" panose="02020404030301010803" pitchFamily="18" charset="0"/>
                <a:cs typeface="Times New Roman" panose="02020603050405020304" pitchFamily="18" charset="0"/>
              </a:rPr>
              <a:t> ya da </a:t>
            </a:r>
            <a:r>
              <a:rPr lang="tr-TR" sz="2500" b="1" dirty="0">
                <a:solidFill>
                  <a:prstClr val="black"/>
                </a:solidFill>
                <a:latin typeface="Garamond" panose="02020404030301010803" pitchFamily="18" charset="0"/>
                <a:cs typeface="Times New Roman" panose="02020603050405020304" pitchFamily="18" charset="0"/>
              </a:rPr>
              <a:t>bir grup işçiy</a:t>
            </a:r>
            <a:r>
              <a:rPr lang="tr-TR" sz="2500" dirty="0">
                <a:solidFill>
                  <a:prstClr val="black"/>
                </a:solidFill>
                <a:latin typeface="Garamond" panose="02020404030301010803" pitchFamily="18" charset="0"/>
                <a:cs typeface="Times New Roman" panose="02020603050405020304" pitchFamily="18" charset="0"/>
              </a:rPr>
              <a:t>e veyahut sadece </a:t>
            </a:r>
            <a:r>
              <a:rPr lang="tr-TR" sz="2500" b="1" dirty="0">
                <a:solidFill>
                  <a:prstClr val="black"/>
                </a:solidFill>
                <a:latin typeface="Garamond" panose="02020404030301010803" pitchFamily="18" charset="0"/>
                <a:cs typeface="Times New Roman" panose="02020603050405020304" pitchFamily="18" charset="0"/>
              </a:rPr>
              <a:t>tek bir işçiye de </a:t>
            </a:r>
            <a:r>
              <a:rPr lang="tr-TR" sz="2500" dirty="0">
                <a:solidFill>
                  <a:prstClr val="black"/>
                </a:solidFill>
                <a:latin typeface="Garamond" panose="02020404030301010803" pitchFamily="18" charset="0"/>
                <a:cs typeface="Times New Roman" panose="02020603050405020304" pitchFamily="18" charset="0"/>
              </a:rPr>
              <a:t>uygulanabilir.</a:t>
            </a:r>
          </a:p>
          <a:p>
            <a:pPr marL="171450" lvl="0" indent="-171450" algn="just" defTabSz="685800">
              <a:lnSpc>
                <a:spcPct val="113000"/>
              </a:lnSpc>
              <a:spcBef>
                <a:spcPts val="60"/>
              </a:spcBef>
              <a:buFont typeface="Wingdings" panose="05000000000000000000" pitchFamily="2" charset="2"/>
              <a:buChar char="Ø"/>
            </a:pPr>
            <a:r>
              <a:rPr lang="tr-TR" sz="2500" dirty="0">
                <a:solidFill>
                  <a:prstClr val="black"/>
                </a:solidFill>
                <a:latin typeface="Garamond" panose="02020404030301010803" pitchFamily="18" charset="0"/>
                <a:cs typeface="Times New Roman" panose="02020603050405020304" pitchFamily="18" charset="0"/>
              </a:rPr>
              <a:t> Hafta tatili denkleştirmeye tabi tutulamaz.</a:t>
            </a:r>
          </a:p>
          <a:p>
            <a:pPr marL="171450" lvl="0" indent="-171450" algn="just" defTabSz="685800">
              <a:lnSpc>
                <a:spcPct val="113000"/>
              </a:lnSpc>
              <a:spcBef>
                <a:spcPts val="60"/>
              </a:spcBef>
              <a:buFont typeface="Wingdings" panose="05000000000000000000" pitchFamily="2" charset="2"/>
              <a:buChar char="Ø"/>
            </a:pPr>
            <a:r>
              <a:rPr lang="tr-TR" sz="2500" dirty="0">
                <a:solidFill>
                  <a:prstClr val="black"/>
                </a:solidFill>
                <a:latin typeface="Garamond" panose="02020404030301010803" pitchFamily="18" charset="0"/>
                <a:cs typeface="Times New Roman" panose="02020603050405020304" pitchFamily="18" charset="0"/>
              </a:rPr>
              <a:t> </a:t>
            </a:r>
            <a:r>
              <a:rPr lang="tr-TR" sz="2500" b="1" dirty="0">
                <a:solidFill>
                  <a:prstClr val="black"/>
                </a:solidFill>
                <a:latin typeface="Garamond" panose="02020404030301010803" pitchFamily="18" charset="0"/>
                <a:cs typeface="Times New Roman" panose="02020603050405020304" pitchFamily="18" charset="0"/>
              </a:rPr>
              <a:t>Çocuk ve genç işçilere, gebe işçilere, gece postalarında çalışan kadınlara, yeni doğum yapmış ve çocuk emziren işçilere</a:t>
            </a:r>
            <a:r>
              <a:rPr lang="tr-TR" sz="2500" dirty="0">
                <a:solidFill>
                  <a:prstClr val="black"/>
                </a:solidFill>
                <a:latin typeface="Garamond" panose="02020404030301010803" pitchFamily="18" charset="0"/>
                <a:cs typeface="Times New Roman" panose="02020603050405020304" pitchFamily="18" charset="0"/>
              </a:rPr>
              <a:t> denkleştirme esasına göre çalışma yaptırılamaz.</a:t>
            </a:r>
          </a:p>
          <a:p>
            <a:pPr marL="0" indent="0">
              <a:buNone/>
            </a:pPr>
            <a:endParaRPr lang="tr-TR" sz="2500" dirty="0">
              <a:latin typeface="Garamond" panose="02020404030301010803" pitchFamily="18" charset="0"/>
            </a:endParaRPr>
          </a:p>
        </p:txBody>
      </p:sp>
    </p:spTree>
    <p:extLst>
      <p:ext uri="{BB962C8B-B14F-4D97-AF65-F5344CB8AC3E}">
        <p14:creationId xmlns:p14="http://schemas.microsoft.com/office/powerpoint/2010/main" val="2304761682"/>
      </p:ext>
    </p:extLst>
  </p:cSld>
  <p:clrMapOvr>
    <a:masterClrMapping/>
  </p:clrMapOvr>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10055" y="491613"/>
            <a:ext cx="7833946" cy="737420"/>
          </a:xfrm>
        </p:spPr>
        <p:txBody>
          <a:bodyPr>
            <a:noAutofit/>
          </a:bodyPr>
          <a:lstStyle/>
          <a:p>
            <a:r>
              <a:rPr lang="tr-TR" sz="3600" b="1" dirty="0">
                <a:solidFill>
                  <a:prstClr val="white"/>
                </a:solidFill>
                <a:latin typeface="Garamond" panose="02020404030301010803" pitchFamily="18" charset="0"/>
                <a:cs typeface="Times New Roman" panose="02020603050405020304" pitchFamily="18" charset="0"/>
              </a:rPr>
              <a:t>Örtülü Denkleştirme</a:t>
            </a:r>
            <a:endParaRPr lang="tr-TR" sz="2800"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198</a:t>
            </a:fld>
            <a:endParaRPr lang="tr-TR" dirty="0">
              <a:solidFill>
                <a:schemeClr val="bg1"/>
              </a:solidFill>
            </a:endParaRPr>
          </a:p>
        </p:txBody>
      </p:sp>
      <p:sp>
        <p:nvSpPr>
          <p:cNvPr id="3" name="İçerik Yer Tutucusu 2"/>
          <p:cNvSpPr>
            <a:spLocks noGrp="1"/>
          </p:cNvSpPr>
          <p:nvPr>
            <p:ph idx="1"/>
          </p:nvPr>
        </p:nvSpPr>
        <p:spPr>
          <a:xfrm>
            <a:off x="245807" y="1307690"/>
            <a:ext cx="8750710" cy="5550310"/>
          </a:xfrm>
        </p:spPr>
        <p:txBody>
          <a:bodyPr>
            <a:noAutofit/>
          </a:bodyPr>
          <a:lstStyle/>
          <a:p>
            <a:pPr marL="0" lvl="0" indent="0" algn="just" defTabSz="685800">
              <a:lnSpc>
                <a:spcPct val="110000"/>
              </a:lnSpc>
              <a:spcBef>
                <a:spcPts val="600"/>
              </a:spcBef>
              <a:buNone/>
            </a:pPr>
            <a:r>
              <a:rPr lang="tr-TR" sz="2000" dirty="0">
                <a:solidFill>
                  <a:prstClr val="black"/>
                </a:solidFill>
                <a:latin typeface="Garamond" panose="02020404030301010803" pitchFamily="18" charset="0"/>
                <a:cs typeface="Times New Roman" panose="02020603050405020304" pitchFamily="18" charset="0"/>
              </a:rPr>
              <a:t>Denkleştirme uygulaması için tarafların anlaşması gerektiği mevzuatımızda açık bir şekilde belirtilmiştir. Anlaşmanın şekli konusunda Kanunda bir hüküm bulunmamaktadır. Ancak Yönetmelikte </a:t>
            </a:r>
            <a:r>
              <a:rPr lang="tr-TR" sz="2000" b="1" dirty="0">
                <a:solidFill>
                  <a:prstClr val="black"/>
                </a:solidFill>
                <a:latin typeface="Garamond" panose="02020404030301010803" pitchFamily="18" charset="0"/>
                <a:cs typeface="Times New Roman" panose="02020603050405020304" pitchFamily="18" charset="0"/>
              </a:rPr>
              <a:t>tarafların anlaşmalarının yazılı olacağı hususuna </a:t>
            </a:r>
            <a:r>
              <a:rPr lang="tr-TR" sz="2000" dirty="0">
                <a:solidFill>
                  <a:prstClr val="black"/>
                </a:solidFill>
                <a:latin typeface="Garamond" panose="02020404030301010803" pitchFamily="18" charset="0"/>
                <a:cs typeface="Times New Roman" panose="02020603050405020304" pitchFamily="18" charset="0"/>
              </a:rPr>
              <a:t>yer verilmiştir. Öğreti ve yargı kararlarında ise denkleştirme uygulamasının yazılı ya da sözlü yapılabileceği gibi </a:t>
            </a:r>
            <a:r>
              <a:rPr lang="tr-TR" sz="2000" b="1" dirty="0">
                <a:solidFill>
                  <a:prstClr val="black"/>
                </a:solidFill>
                <a:latin typeface="Garamond" panose="02020404030301010803" pitchFamily="18" charset="0"/>
                <a:cs typeface="Times New Roman" panose="02020603050405020304" pitchFamily="18" charset="0"/>
              </a:rPr>
              <a:t>örtülü denkleştirmenin </a:t>
            </a:r>
            <a:r>
              <a:rPr lang="tr-TR" sz="2000" dirty="0">
                <a:solidFill>
                  <a:prstClr val="black"/>
                </a:solidFill>
                <a:latin typeface="Garamond" panose="02020404030301010803" pitchFamily="18" charset="0"/>
                <a:cs typeface="Times New Roman" panose="02020603050405020304" pitchFamily="18" charset="0"/>
              </a:rPr>
              <a:t>varlığı da kabul edilmektedir. </a:t>
            </a:r>
          </a:p>
          <a:p>
            <a:pPr marL="0" lvl="0" indent="0" algn="just" defTabSz="685800">
              <a:lnSpc>
                <a:spcPct val="110000"/>
              </a:lnSpc>
              <a:spcBef>
                <a:spcPts val="600"/>
              </a:spcBef>
              <a:buNone/>
            </a:pPr>
            <a:r>
              <a:rPr lang="tr-TR" sz="2000" dirty="0">
                <a:solidFill>
                  <a:prstClr val="black"/>
                </a:solidFill>
                <a:latin typeface="Garamond" panose="02020404030301010803" pitchFamily="18" charset="0"/>
                <a:cs typeface="Times New Roman" panose="02020603050405020304" pitchFamily="18" charset="0"/>
              </a:rPr>
              <a:t>Yüksek Mahkemece verilen kararlarda; </a:t>
            </a:r>
            <a:r>
              <a:rPr lang="tr-TR" sz="2000" b="1" dirty="0">
                <a:solidFill>
                  <a:prstClr val="black"/>
                </a:solidFill>
                <a:latin typeface="Garamond" panose="02020404030301010803" pitchFamily="18" charset="0"/>
                <a:cs typeface="Times New Roman" panose="02020603050405020304" pitchFamily="18" charset="0"/>
              </a:rPr>
              <a:t>günde 11 saate kadar yapılan çalışmanın örtülü bir denkleştirmeye dayandığı</a:t>
            </a:r>
            <a:r>
              <a:rPr lang="tr-TR" sz="2000" dirty="0">
                <a:solidFill>
                  <a:prstClr val="black"/>
                </a:solidFill>
                <a:latin typeface="Garamond" panose="02020404030301010803" pitchFamily="18" charset="0"/>
                <a:cs typeface="Times New Roman" panose="02020603050405020304" pitchFamily="18" charset="0"/>
              </a:rPr>
              <a:t>, </a:t>
            </a:r>
            <a:r>
              <a:rPr lang="tr-TR" sz="2000" b="1" dirty="0">
                <a:solidFill>
                  <a:prstClr val="black"/>
                </a:solidFill>
                <a:latin typeface="Garamond" panose="02020404030301010803" pitchFamily="18" charset="0"/>
                <a:cs typeface="Times New Roman" panose="02020603050405020304" pitchFamily="18" charset="0"/>
              </a:rPr>
              <a:t>11 saatin üzerinde yapılan çalışmalar için fazla çalışma yapıldığının kabulü</a:t>
            </a:r>
            <a:r>
              <a:rPr lang="tr-TR" sz="2000" dirty="0">
                <a:solidFill>
                  <a:prstClr val="black"/>
                </a:solidFill>
                <a:latin typeface="Garamond" panose="02020404030301010803" pitchFamily="18" charset="0"/>
                <a:cs typeface="Times New Roman" panose="02020603050405020304" pitchFamily="18" charset="0"/>
              </a:rPr>
              <a:t> ile fazla çalışma ücretinin ödenmesi gerektiği sonucuna varmış olup bu sonuca varılırken haftalık 45 saatlik çalışma süresinin aşılıp aşılmadığına bakılmamıştır (YHGK 2007/573 E., 2007/557 K., 18.07.2007; YHGK 2007/9-150 E., 2007/160 K., 21.03.2007).</a:t>
            </a:r>
          </a:p>
          <a:p>
            <a:pPr marL="0" lvl="0" indent="0" algn="just" defTabSz="685800">
              <a:lnSpc>
                <a:spcPct val="110000"/>
              </a:lnSpc>
              <a:spcBef>
                <a:spcPts val="600"/>
              </a:spcBef>
              <a:buNone/>
            </a:pPr>
            <a:r>
              <a:rPr lang="tr-TR" sz="2000" dirty="0">
                <a:solidFill>
                  <a:prstClr val="black"/>
                </a:solidFill>
                <a:latin typeface="Garamond" panose="02020404030301010803" pitchFamily="18" charset="0"/>
                <a:cs typeface="Times New Roman" panose="02020603050405020304" pitchFamily="18" charset="0"/>
              </a:rPr>
              <a:t>Örtülü denkleştirmeye ilişkin olarak </a:t>
            </a:r>
            <a:r>
              <a:rPr lang="tr-TR" sz="2000" b="1" dirty="0">
                <a:solidFill>
                  <a:prstClr val="black"/>
                </a:solidFill>
                <a:latin typeface="Garamond" panose="02020404030301010803" pitchFamily="18" charset="0"/>
                <a:cs typeface="Times New Roman" panose="02020603050405020304" pitchFamily="18" charset="0"/>
              </a:rPr>
              <a:t>tarafların yazılı anlaşmaları zorunlu ise de </a:t>
            </a:r>
            <a:r>
              <a:rPr lang="tr-TR" sz="2000" dirty="0">
                <a:solidFill>
                  <a:prstClr val="black"/>
                </a:solidFill>
                <a:latin typeface="Garamond" panose="02020404030301010803" pitchFamily="18" charset="0"/>
                <a:cs typeface="Times New Roman" panose="02020603050405020304" pitchFamily="18" charset="0"/>
              </a:rPr>
              <a:t>işçinin bu uygulamaya rıza gösterdiği ve Kanunda öngörülen </a:t>
            </a:r>
            <a:r>
              <a:rPr lang="tr-TR" sz="2000" b="1" dirty="0">
                <a:solidFill>
                  <a:prstClr val="black"/>
                </a:solidFill>
                <a:latin typeface="Garamond" panose="02020404030301010803" pitchFamily="18" charset="0"/>
                <a:cs typeface="Times New Roman" panose="02020603050405020304" pitchFamily="18" charset="0"/>
              </a:rPr>
              <a:t>denkleştirme süresine uyulduğu durumlarda</a:t>
            </a:r>
            <a:r>
              <a:rPr lang="tr-TR" sz="2000" dirty="0">
                <a:solidFill>
                  <a:prstClr val="black"/>
                </a:solidFill>
                <a:latin typeface="Garamond" panose="02020404030301010803" pitchFamily="18" charset="0"/>
                <a:cs typeface="Times New Roman" panose="02020603050405020304" pitchFamily="18" charset="0"/>
              </a:rPr>
              <a:t> bazı haftalarda toplam 45 saati aşan çalışmalar, fazla çalışma sayılmamaktadır. </a:t>
            </a:r>
          </a:p>
          <a:p>
            <a:pPr marL="0" lvl="0" indent="0" defTabSz="685800">
              <a:lnSpc>
                <a:spcPct val="110000"/>
              </a:lnSpc>
              <a:spcBef>
                <a:spcPts val="600"/>
              </a:spcBef>
              <a:buNone/>
            </a:pPr>
            <a:endParaRPr lang="tr-TR" sz="2000" dirty="0">
              <a:solidFill>
                <a:prstClr val="black"/>
              </a:solidFill>
              <a:latin typeface="Garamond" panose="02020404030301010803" pitchFamily="18" charset="0"/>
            </a:endParaRPr>
          </a:p>
          <a:p>
            <a:pPr marL="0" indent="0">
              <a:buNone/>
            </a:pPr>
            <a:endParaRPr lang="tr-TR" sz="2000" dirty="0">
              <a:latin typeface="Garamond" panose="02020404030301010803" pitchFamily="18" charset="0"/>
            </a:endParaRPr>
          </a:p>
        </p:txBody>
      </p:sp>
    </p:spTree>
    <p:extLst>
      <p:ext uri="{BB962C8B-B14F-4D97-AF65-F5344CB8AC3E}">
        <p14:creationId xmlns:p14="http://schemas.microsoft.com/office/powerpoint/2010/main" val="3526628134"/>
      </p:ext>
    </p:extLst>
  </p:cSld>
  <p:clrMapOvr>
    <a:masterClrMapping/>
  </p:clrMapOvr>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10055" y="491613"/>
            <a:ext cx="7833946" cy="737420"/>
          </a:xfrm>
        </p:spPr>
        <p:txBody>
          <a:bodyPr>
            <a:noAutofit/>
          </a:bodyPr>
          <a:lstStyle/>
          <a:p>
            <a:r>
              <a:rPr lang="tr-TR" sz="3400" b="1" dirty="0">
                <a:solidFill>
                  <a:prstClr val="white"/>
                </a:solidFill>
                <a:latin typeface="Garamond" panose="02020404030301010803" pitchFamily="18" charset="0"/>
                <a:cs typeface="Times New Roman" panose="02020603050405020304" pitchFamily="18" charset="0"/>
              </a:rPr>
              <a:t>Denkleştirmenin Fiilen Yapılamaması</a:t>
            </a:r>
            <a:endParaRPr lang="tr-TR" sz="2800"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199</a:t>
            </a:fld>
            <a:endParaRPr lang="tr-TR" dirty="0">
              <a:solidFill>
                <a:schemeClr val="bg1"/>
              </a:solidFill>
            </a:endParaRPr>
          </a:p>
        </p:txBody>
      </p:sp>
      <p:sp>
        <p:nvSpPr>
          <p:cNvPr id="3" name="İçerik Yer Tutucusu 2"/>
          <p:cNvSpPr>
            <a:spLocks noGrp="1"/>
          </p:cNvSpPr>
          <p:nvPr>
            <p:ph idx="1"/>
          </p:nvPr>
        </p:nvSpPr>
        <p:spPr>
          <a:xfrm>
            <a:off x="245807" y="1307690"/>
            <a:ext cx="8750710" cy="5181600"/>
          </a:xfrm>
        </p:spPr>
        <p:txBody>
          <a:bodyPr>
            <a:noAutofit/>
          </a:bodyPr>
          <a:lstStyle/>
          <a:p>
            <a:pPr marL="0" lvl="0" indent="0" algn="just" defTabSz="685800">
              <a:lnSpc>
                <a:spcPct val="114000"/>
              </a:lnSpc>
              <a:spcBef>
                <a:spcPts val="600"/>
              </a:spcBef>
              <a:buNone/>
            </a:pPr>
            <a:r>
              <a:rPr lang="tr-TR" sz="2600" dirty="0">
                <a:solidFill>
                  <a:prstClr val="black"/>
                </a:solidFill>
                <a:latin typeface="Garamond" panose="02020404030301010803" pitchFamily="18" charset="0"/>
                <a:cs typeface="Times New Roman" panose="02020603050405020304" pitchFamily="18" charset="0"/>
              </a:rPr>
              <a:t>Denkleştirme dönemi içerisinde öngörülen süre şartına uyulmaması ve denkleştirme döneminin sonunda işçinin haftalık ortalama çalışma süresinin, normal haftalık iş süresini aşması halinde (</a:t>
            </a:r>
            <a:r>
              <a:rPr lang="tr-TR" sz="2600" b="1" i="1" dirty="0">
                <a:solidFill>
                  <a:prstClr val="black"/>
                </a:solidFill>
                <a:latin typeface="Garamond" panose="02020404030301010803" pitchFamily="18" charset="0"/>
                <a:cs typeface="Times New Roman" panose="02020603050405020304" pitchFamily="18" charset="0"/>
              </a:rPr>
              <a:t>denkleştirmenin fiilen gerçekleştirilemediği hallerde</a:t>
            </a:r>
            <a:r>
              <a:rPr lang="tr-TR" sz="2600" dirty="0">
                <a:solidFill>
                  <a:prstClr val="black"/>
                </a:solidFill>
                <a:latin typeface="Garamond" panose="02020404030301010803" pitchFamily="18" charset="0"/>
                <a:cs typeface="Times New Roman" panose="02020603050405020304" pitchFamily="18" charset="0"/>
              </a:rPr>
              <a:t>) denkleştirme uygulamasının </a:t>
            </a:r>
            <a:r>
              <a:rPr lang="tr-TR" sz="2600" b="1" dirty="0">
                <a:solidFill>
                  <a:prstClr val="black"/>
                </a:solidFill>
                <a:latin typeface="Garamond" panose="02020404030301010803" pitchFamily="18" charset="0"/>
                <a:cs typeface="Times New Roman" panose="02020603050405020304" pitchFamily="18" charset="0"/>
              </a:rPr>
              <a:t>geçerli olmadığı kabul edilerek </a:t>
            </a:r>
            <a:r>
              <a:rPr lang="tr-TR" sz="2600" dirty="0">
                <a:solidFill>
                  <a:prstClr val="black"/>
                </a:solidFill>
                <a:latin typeface="Garamond" panose="02020404030301010803" pitchFamily="18" charset="0"/>
                <a:cs typeface="Times New Roman" panose="02020603050405020304" pitchFamily="18" charset="0"/>
              </a:rPr>
              <a:t>denkleştirme döneminin başından itibaren her bir haftanın kendi içerisinde değerlendirilmesi gerekmektedir. Bu durumda, çalışma süresinin haftada </a:t>
            </a:r>
            <a:r>
              <a:rPr lang="tr-TR" sz="2600" b="1" dirty="0">
                <a:solidFill>
                  <a:prstClr val="black"/>
                </a:solidFill>
                <a:latin typeface="Garamond" panose="02020404030301010803" pitchFamily="18" charset="0"/>
                <a:cs typeface="Times New Roman" panose="02020603050405020304" pitchFamily="18" charset="0"/>
              </a:rPr>
              <a:t>45 saati geçtiği haftalar </a:t>
            </a:r>
            <a:r>
              <a:rPr lang="tr-TR" sz="2600" dirty="0">
                <a:solidFill>
                  <a:prstClr val="black"/>
                </a:solidFill>
                <a:latin typeface="Garamond" panose="02020404030301010803" pitchFamily="18" charset="0"/>
                <a:cs typeface="Times New Roman" panose="02020603050405020304" pitchFamily="18" charset="0"/>
              </a:rPr>
              <a:t>için işçilere </a:t>
            </a:r>
            <a:r>
              <a:rPr lang="tr-TR" sz="2600" b="1" dirty="0">
                <a:solidFill>
                  <a:prstClr val="black"/>
                </a:solidFill>
                <a:latin typeface="Garamond" panose="02020404030301010803" pitchFamily="18" charset="0"/>
                <a:cs typeface="Times New Roman" panose="02020603050405020304" pitchFamily="18" charset="0"/>
              </a:rPr>
              <a:t>fazla çalışma ücreti </a:t>
            </a:r>
            <a:r>
              <a:rPr lang="tr-TR" sz="2600" dirty="0">
                <a:solidFill>
                  <a:prstClr val="black"/>
                </a:solidFill>
                <a:latin typeface="Garamond" panose="02020404030301010803" pitchFamily="18" charset="0"/>
                <a:cs typeface="Times New Roman" panose="02020603050405020304" pitchFamily="18" charset="0"/>
              </a:rPr>
              <a:t>ödenmelidir. </a:t>
            </a:r>
          </a:p>
          <a:p>
            <a:pPr marL="0" lvl="0" indent="0" defTabSz="685800">
              <a:lnSpc>
                <a:spcPct val="114000"/>
              </a:lnSpc>
              <a:spcBef>
                <a:spcPts val="600"/>
              </a:spcBef>
              <a:buNone/>
            </a:pPr>
            <a:endParaRPr lang="tr-TR" sz="2600" dirty="0">
              <a:solidFill>
                <a:prstClr val="black"/>
              </a:solidFill>
              <a:latin typeface="Garamond" panose="02020404030301010803" pitchFamily="18" charset="0"/>
            </a:endParaRPr>
          </a:p>
          <a:p>
            <a:pPr marL="0" indent="0">
              <a:buNone/>
            </a:pPr>
            <a:endParaRPr lang="tr-TR" sz="2600" dirty="0">
              <a:latin typeface="Garamond" panose="02020404030301010803" pitchFamily="18" charset="0"/>
            </a:endParaRPr>
          </a:p>
        </p:txBody>
      </p:sp>
    </p:spTree>
    <p:extLst>
      <p:ext uri="{BB962C8B-B14F-4D97-AF65-F5344CB8AC3E}">
        <p14:creationId xmlns:p14="http://schemas.microsoft.com/office/powerpoint/2010/main" val="193135795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96746" y="209680"/>
            <a:ext cx="7886700" cy="1325563"/>
          </a:xfrm>
        </p:spPr>
        <p:txBody>
          <a:bodyPr/>
          <a:lstStyle/>
          <a:p>
            <a:r>
              <a:rPr lang="tr-TR" b="1" dirty="0">
                <a:solidFill>
                  <a:schemeClr val="bg1"/>
                </a:solidFill>
              </a:rPr>
              <a:t>İş Hukukunun Kaynakları</a:t>
            </a:r>
            <a:endParaRPr lang="tr-TR" dirty="0">
              <a:solidFill>
                <a:schemeClr val="bg1"/>
              </a:solidFill>
            </a:endParaRPr>
          </a:p>
        </p:txBody>
      </p:sp>
      <p:sp>
        <p:nvSpPr>
          <p:cNvPr id="4" name="Slayt Numarası Yer Tutucusu 3"/>
          <p:cNvSpPr>
            <a:spLocks noGrp="1"/>
          </p:cNvSpPr>
          <p:nvPr>
            <p:ph type="sldNum" sz="quarter" idx="12"/>
          </p:nvPr>
        </p:nvSpPr>
        <p:spPr/>
        <p:txBody>
          <a:bodyPr/>
          <a:lstStyle/>
          <a:p>
            <a:pPr algn="ctr"/>
            <a:r>
              <a:rPr lang="tr-TR" dirty="0" smtClean="0"/>
              <a:t>                                         </a:t>
            </a:r>
            <a:fld id="{F01F3D7E-AC51-4D34-B066-A9501F56C695}" type="slidenum">
              <a:rPr lang="tr-TR" smtClean="0">
                <a:solidFill>
                  <a:schemeClr val="bg1"/>
                </a:solidFill>
              </a:rPr>
              <a:pPr algn="ctr"/>
              <a:t>2</a:t>
            </a:fld>
            <a:endParaRPr lang="tr-TR" dirty="0">
              <a:solidFill>
                <a:schemeClr val="bg1"/>
              </a:solidFill>
            </a:endParaRPr>
          </a:p>
        </p:txBody>
      </p:sp>
      <p:graphicFrame>
        <p:nvGraphicFramePr>
          <p:cNvPr id="5" name="İçerik Yer Tutucusu 4"/>
          <p:cNvGraphicFramePr>
            <a:graphicFrameLocks noGrp="1"/>
          </p:cNvGraphicFramePr>
          <p:nvPr>
            <p:ph idx="1"/>
            <p:extLst>
              <p:ext uri="{D42A27DB-BD31-4B8C-83A1-F6EECF244321}">
                <p14:modId xmlns:p14="http://schemas.microsoft.com/office/powerpoint/2010/main" val="611524423"/>
              </p:ext>
            </p:extLst>
          </p:nvPr>
        </p:nvGraphicFramePr>
        <p:xfrm>
          <a:off x="722919" y="1401418"/>
          <a:ext cx="7886700" cy="468490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64893556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89888" y="347473"/>
            <a:ext cx="7125462" cy="1414144"/>
          </a:xfrm>
        </p:spPr>
        <p:txBody>
          <a:bodyPr>
            <a:normAutofit/>
          </a:bodyPr>
          <a:lstStyle/>
          <a:p>
            <a:pPr algn="ctr"/>
            <a:r>
              <a:rPr lang="tr-TR" altLang="tr-TR" sz="4000" b="1" dirty="0" smtClean="0">
                <a:solidFill>
                  <a:schemeClr val="bg1"/>
                </a:solidFill>
              </a:rPr>
              <a:t>İşyerini Oluşturan Unsurlar</a:t>
            </a:r>
            <a:r>
              <a:rPr lang="tr-TR" altLang="tr-TR" b="1" dirty="0">
                <a:solidFill>
                  <a:schemeClr val="bg1"/>
                </a:solidFill>
              </a:rPr>
              <a:t/>
            </a:r>
            <a:br>
              <a:rPr lang="tr-TR" altLang="tr-TR" b="1" dirty="0">
                <a:solidFill>
                  <a:schemeClr val="bg1"/>
                </a:solidFill>
              </a:rPr>
            </a:br>
            <a:endParaRPr lang="tr-TR" dirty="0">
              <a:solidFill>
                <a:schemeClr val="bg1"/>
              </a:solidFill>
            </a:endParaRPr>
          </a:p>
        </p:txBody>
      </p:sp>
      <p:sp>
        <p:nvSpPr>
          <p:cNvPr id="3" name="İçerik Yer Tutucusu 2"/>
          <p:cNvSpPr>
            <a:spLocks noGrp="1"/>
          </p:cNvSpPr>
          <p:nvPr>
            <p:ph idx="1"/>
          </p:nvPr>
        </p:nvSpPr>
        <p:spPr>
          <a:xfrm>
            <a:off x="765810" y="1761617"/>
            <a:ext cx="7886700" cy="4351338"/>
          </a:xfrm>
        </p:spPr>
        <p:txBody>
          <a:bodyPr>
            <a:normAutofit fontScale="92500"/>
          </a:bodyPr>
          <a:lstStyle/>
          <a:p>
            <a:pPr marL="0" indent="0" algn="just">
              <a:buNone/>
              <a:defRPr/>
            </a:pPr>
            <a:endParaRPr lang="tr-TR" dirty="0">
              <a:latin typeface="Garamond" panose="02020404030301010803" pitchFamily="18" charset="0"/>
            </a:endParaRPr>
          </a:p>
          <a:p>
            <a:pPr marL="0" indent="0" algn="just">
              <a:buFontTx/>
              <a:buNone/>
              <a:defRPr/>
            </a:pPr>
            <a:r>
              <a:rPr lang="tr-TR" b="1" dirty="0">
                <a:latin typeface="Garamond" panose="02020404030301010803" pitchFamily="18" charset="0"/>
              </a:rPr>
              <a:t>a- Yönetim ve organizasyon birliği (İşveren unsuru)</a:t>
            </a:r>
          </a:p>
          <a:p>
            <a:pPr algn="just">
              <a:defRPr/>
            </a:pPr>
            <a:endParaRPr lang="tr-TR" dirty="0">
              <a:latin typeface="Garamond" panose="02020404030301010803" pitchFamily="18" charset="0"/>
            </a:endParaRPr>
          </a:p>
          <a:p>
            <a:pPr algn="just">
              <a:buFont typeface="Wingdings" panose="05000000000000000000" pitchFamily="2" charset="2"/>
              <a:buChar char="Ø"/>
              <a:defRPr/>
            </a:pPr>
            <a:r>
              <a:rPr lang="tr-TR" dirty="0">
                <a:latin typeface="Garamond" panose="02020404030301010803" pitchFamily="18" charset="0"/>
              </a:rPr>
              <a:t>İşyerini belirli bir amaçla kuran ve gerekli unsurları bir araya getirerek organize eden girişimciyi ifade eder.</a:t>
            </a:r>
          </a:p>
          <a:p>
            <a:pPr algn="just">
              <a:buFont typeface="Wingdings" panose="05000000000000000000" pitchFamily="2" charset="2"/>
              <a:buChar char="Ø"/>
              <a:defRPr/>
            </a:pPr>
            <a:endParaRPr lang="tr-TR" dirty="0">
              <a:latin typeface="Garamond" panose="02020404030301010803" pitchFamily="18" charset="0"/>
            </a:endParaRPr>
          </a:p>
          <a:p>
            <a:pPr algn="just">
              <a:buFont typeface="Wingdings" panose="05000000000000000000" pitchFamily="2" charset="2"/>
              <a:buChar char="Ø"/>
              <a:defRPr/>
            </a:pPr>
            <a:r>
              <a:rPr lang="tr-TR" b="1" dirty="0">
                <a:latin typeface="Garamond" panose="02020404030301010803" pitchFamily="18" charset="0"/>
              </a:rPr>
              <a:t>Aynı işverenliğin yönetimi altında olmayan yerler, fiziki olarak aynı ortamda bulunsa bile, aynı işyeri kapsamında değerlendirilmez </a:t>
            </a:r>
            <a:r>
              <a:rPr lang="tr-TR" dirty="0">
                <a:latin typeface="Garamond" panose="02020404030301010803" pitchFamily="18" charset="0"/>
              </a:rPr>
              <a:t>(yönetim birliği).</a:t>
            </a:r>
          </a:p>
          <a:p>
            <a:endParaRPr lang="tr-TR"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20</a:t>
            </a:fld>
            <a:endParaRPr lang="tr-TR" dirty="0">
              <a:solidFill>
                <a:schemeClr val="bg1"/>
              </a:solidFill>
            </a:endParaRPr>
          </a:p>
        </p:txBody>
      </p:sp>
    </p:spTree>
    <p:extLst>
      <p:ext uri="{BB962C8B-B14F-4D97-AF65-F5344CB8AC3E}">
        <p14:creationId xmlns:p14="http://schemas.microsoft.com/office/powerpoint/2010/main" val="1882113809"/>
      </p:ext>
    </p:extLst>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10055" y="491613"/>
            <a:ext cx="7833946" cy="737420"/>
          </a:xfrm>
        </p:spPr>
        <p:txBody>
          <a:bodyPr>
            <a:noAutofit/>
          </a:bodyPr>
          <a:lstStyle/>
          <a:p>
            <a:r>
              <a:rPr lang="tr-TR" sz="3600" b="1" dirty="0">
                <a:solidFill>
                  <a:prstClr val="white"/>
                </a:solidFill>
                <a:latin typeface="Garamond" panose="02020404030301010803" pitchFamily="18" charset="0"/>
                <a:cs typeface="Times New Roman" panose="02020603050405020304" pitchFamily="18" charset="0"/>
              </a:rPr>
              <a:t>Denkleştirme Örneği</a:t>
            </a:r>
            <a:endParaRPr lang="tr-TR" sz="2800"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200</a:t>
            </a:fld>
            <a:endParaRPr lang="tr-TR" dirty="0">
              <a:solidFill>
                <a:schemeClr val="bg1"/>
              </a:solidFill>
            </a:endParaRPr>
          </a:p>
        </p:txBody>
      </p:sp>
      <p:sp>
        <p:nvSpPr>
          <p:cNvPr id="3" name="İçerik Yer Tutucusu 2"/>
          <p:cNvSpPr>
            <a:spLocks noGrp="1"/>
          </p:cNvSpPr>
          <p:nvPr>
            <p:ph idx="1"/>
          </p:nvPr>
        </p:nvSpPr>
        <p:spPr>
          <a:xfrm>
            <a:off x="245807" y="1307690"/>
            <a:ext cx="8750710" cy="5181600"/>
          </a:xfrm>
        </p:spPr>
        <p:txBody>
          <a:bodyPr>
            <a:noAutofit/>
          </a:bodyPr>
          <a:lstStyle/>
          <a:p>
            <a:pPr marL="0" lvl="0" indent="0" algn="just" defTabSz="685800">
              <a:lnSpc>
                <a:spcPct val="114000"/>
              </a:lnSpc>
              <a:spcBef>
                <a:spcPts val="600"/>
              </a:spcBef>
              <a:buNone/>
            </a:pPr>
            <a:r>
              <a:rPr lang="tr-TR" sz="2500" dirty="0">
                <a:solidFill>
                  <a:prstClr val="black"/>
                </a:solidFill>
                <a:latin typeface="Garamond" panose="02020404030301010803" pitchFamily="18" charset="0"/>
                <a:cs typeface="Times New Roman" panose="02020603050405020304" pitchFamily="18" charset="0"/>
              </a:rPr>
              <a:t>Sekiz haftalık denkleştirme dönemi </a:t>
            </a:r>
            <a:r>
              <a:rPr lang="tr-TR" sz="2500" b="1" dirty="0">
                <a:solidFill>
                  <a:prstClr val="black"/>
                </a:solidFill>
                <a:latin typeface="Garamond" panose="02020404030301010803" pitchFamily="18" charset="0"/>
                <a:cs typeface="Times New Roman" panose="02020603050405020304" pitchFamily="18" charset="0"/>
              </a:rPr>
              <a:t>45x8=360 saattir</a:t>
            </a:r>
            <a:r>
              <a:rPr lang="tr-TR" sz="2500" dirty="0">
                <a:solidFill>
                  <a:prstClr val="black"/>
                </a:solidFill>
                <a:latin typeface="Garamond" panose="02020404030301010803" pitchFamily="18" charset="0"/>
                <a:cs typeface="Times New Roman" panose="02020603050405020304" pitchFamily="18" charset="0"/>
              </a:rPr>
              <a:t>.</a:t>
            </a:r>
          </a:p>
          <a:p>
            <a:pPr marL="0" lvl="0" indent="0" algn="just" defTabSz="685800">
              <a:lnSpc>
                <a:spcPct val="114000"/>
              </a:lnSpc>
              <a:spcBef>
                <a:spcPts val="600"/>
              </a:spcBef>
              <a:buNone/>
            </a:pPr>
            <a:r>
              <a:rPr lang="tr-TR" sz="2500" dirty="0">
                <a:solidFill>
                  <a:prstClr val="black"/>
                </a:solidFill>
                <a:latin typeface="Garamond" panose="02020404030301010803" pitchFamily="18" charset="0"/>
                <a:cs typeface="Times New Roman" panose="02020603050405020304" pitchFamily="18" charset="0"/>
              </a:rPr>
              <a:t>Yoğunlaştırılmış iş haftası olarak </a:t>
            </a:r>
            <a:r>
              <a:rPr lang="tr-TR" sz="2500" b="1" dirty="0" smtClean="0">
                <a:solidFill>
                  <a:prstClr val="black"/>
                </a:solidFill>
                <a:latin typeface="Garamond" panose="02020404030301010803" pitchFamily="18" charset="0"/>
                <a:cs typeface="Times New Roman" panose="02020603050405020304" pitchFamily="18" charset="0"/>
              </a:rPr>
              <a:t>360/(11saat)=32,5</a:t>
            </a:r>
            <a:r>
              <a:rPr lang="tr-TR" sz="2500" dirty="0" smtClean="0">
                <a:solidFill>
                  <a:prstClr val="black"/>
                </a:solidFill>
                <a:latin typeface="Garamond" panose="02020404030301010803" pitchFamily="18" charset="0"/>
                <a:cs typeface="Times New Roman" panose="02020603050405020304" pitchFamily="18" charset="0"/>
              </a:rPr>
              <a:t> </a:t>
            </a:r>
            <a:r>
              <a:rPr lang="tr-TR" sz="2500" dirty="0">
                <a:solidFill>
                  <a:prstClr val="black"/>
                </a:solidFill>
                <a:latin typeface="Garamond" panose="02020404030301010803" pitchFamily="18" charset="0"/>
                <a:cs typeface="Times New Roman" panose="02020603050405020304" pitchFamily="18" charset="0"/>
              </a:rPr>
              <a:t>gün çalışılabilecektir. </a:t>
            </a:r>
          </a:p>
          <a:p>
            <a:pPr marL="0" lvl="0" indent="0" algn="just" defTabSz="685800">
              <a:lnSpc>
                <a:spcPct val="114000"/>
              </a:lnSpc>
              <a:spcBef>
                <a:spcPts val="600"/>
              </a:spcBef>
              <a:buNone/>
            </a:pPr>
            <a:r>
              <a:rPr lang="tr-TR" sz="2500" dirty="0">
                <a:solidFill>
                  <a:prstClr val="black"/>
                </a:solidFill>
                <a:latin typeface="Garamond" panose="02020404030301010803" pitchFamily="18" charset="0"/>
                <a:cs typeface="Times New Roman" panose="02020603050405020304" pitchFamily="18" charset="0"/>
              </a:rPr>
              <a:t>Sekiz haftalık denkleştirme döneminde </a:t>
            </a:r>
            <a:r>
              <a:rPr lang="tr-TR" sz="2500" b="1" dirty="0">
                <a:solidFill>
                  <a:prstClr val="black"/>
                </a:solidFill>
                <a:latin typeface="Garamond" panose="02020404030301010803" pitchFamily="18" charset="0"/>
                <a:cs typeface="Times New Roman" panose="02020603050405020304" pitchFamily="18" charset="0"/>
              </a:rPr>
              <a:t>6x8=48</a:t>
            </a:r>
            <a:r>
              <a:rPr lang="tr-TR" sz="2500" dirty="0">
                <a:solidFill>
                  <a:prstClr val="black"/>
                </a:solidFill>
                <a:latin typeface="Garamond" panose="02020404030301010803" pitchFamily="18" charset="0"/>
                <a:cs typeface="Times New Roman" panose="02020603050405020304" pitchFamily="18" charset="0"/>
              </a:rPr>
              <a:t> işgünü olacağından;</a:t>
            </a:r>
          </a:p>
          <a:p>
            <a:pPr marL="0" lvl="0" indent="0" algn="just" defTabSz="685800">
              <a:lnSpc>
                <a:spcPct val="114000"/>
              </a:lnSpc>
              <a:spcBef>
                <a:spcPts val="600"/>
              </a:spcBef>
              <a:buNone/>
            </a:pPr>
            <a:r>
              <a:rPr lang="tr-TR" sz="2500" dirty="0">
                <a:solidFill>
                  <a:prstClr val="black"/>
                </a:solidFill>
                <a:latin typeface="Garamond" panose="02020404030301010803" pitchFamily="18" charset="0"/>
                <a:cs typeface="Times New Roman" panose="02020603050405020304" pitchFamily="18" charset="0"/>
              </a:rPr>
              <a:t>4</a:t>
            </a:r>
            <a:r>
              <a:rPr lang="tr-TR" sz="2500" b="1" dirty="0">
                <a:solidFill>
                  <a:prstClr val="black"/>
                </a:solidFill>
                <a:latin typeface="Garamond" panose="02020404030301010803" pitchFamily="18" charset="0"/>
                <a:cs typeface="Times New Roman" panose="02020603050405020304" pitchFamily="18" charset="0"/>
              </a:rPr>
              <a:t>8-32,5=15,5</a:t>
            </a:r>
            <a:r>
              <a:rPr lang="tr-TR" sz="2500" dirty="0">
                <a:solidFill>
                  <a:prstClr val="black"/>
                </a:solidFill>
                <a:latin typeface="Garamond" panose="02020404030301010803" pitchFamily="18" charset="0"/>
                <a:cs typeface="Times New Roman" panose="02020603050405020304" pitchFamily="18" charset="0"/>
              </a:rPr>
              <a:t> günlük işçinin serbest zaman veya boş gün hakkı bulunacaktır. </a:t>
            </a:r>
          </a:p>
          <a:p>
            <a:pPr marL="0" lvl="0" indent="0" algn="just" defTabSz="685800">
              <a:lnSpc>
                <a:spcPct val="114000"/>
              </a:lnSpc>
              <a:spcBef>
                <a:spcPts val="600"/>
              </a:spcBef>
              <a:buNone/>
            </a:pPr>
            <a:r>
              <a:rPr lang="tr-TR" sz="2500" dirty="0">
                <a:solidFill>
                  <a:prstClr val="black"/>
                </a:solidFill>
                <a:latin typeface="Garamond" panose="02020404030301010803" pitchFamily="18" charset="0"/>
                <a:cs typeface="Times New Roman" panose="02020603050405020304" pitchFamily="18" charset="0"/>
              </a:rPr>
              <a:t>Aynı dönem içinde işçi günde </a:t>
            </a:r>
            <a:r>
              <a:rPr lang="tr-TR" sz="2500" b="1" dirty="0">
                <a:solidFill>
                  <a:prstClr val="black"/>
                </a:solidFill>
                <a:latin typeface="Garamond" panose="02020404030301010803" pitchFamily="18" charset="0"/>
                <a:cs typeface="Times New Roman" panose="02020603050405020304" pitchFamily="18" charset="0"/>
              </a:rPr>
              <a:t>10 saat </a:t>
            </a:r>
            <a:r>
              <a:rPr lang="tr-TR" sz="2500" dirty="0">
                <a:solidFill>
                  <a:prstClr val="black"/>
                </a:solidFill>
                <a:latin typeface="Garamond" panose="02020404030301010803" pitchFamily="18" charset="0"/>
                <a:cs typeface="Times New Roman" panose="02020603050405020304" pitchFamily="18" charset="0"/>
              </a:rPr>
              <a:t>çalıştırılırsa 8 haftalık denkleştirme süresi içinde ;</a:t>
            </a:r>
          </a:p>
          <a:p>
            <a:pPr marL="0" lvl="0" indent="0" algn="just" defTabSz="685800">
              <a:lnSpc>
                <a:spcPct val="114000"/>
              </a:lnSpc>
              <a:spcBef>
                <a:spcPts val="600"/>
              </a:spcBef>
              <a:buNone/>
            </a:pPr>
            <a:r>
              <a:rPr lang="tr-TR" sz="2500" b="1" dirty="0">
                <a:solidFill>
                  <a:prstClr val="black"/>
                </a:solidFill>
                <a:latin typeface="Garamond" panose="02020404030301010803" pitchFamily="18" charset="0"/>
                <a:cs typeface="Times New Roman" panose="02020603050405020304" pitchFamily="18" charset="0"/>
              </a:rPr>
              <a:t>45x8=360 saat</a:t>
            </a:r>
            <a:r>
              <a:rPr lang="tr-TR" sz="2500" dirty="0">
                <a:solidFill>
                  <a:prstClr val="black"/>
                </a:solidFill>
                <a:latin typeface="Garamond" panose="02020404030301010803" pitchFamily="18" charset="0"/>
                <a:cs typeface="Times New Roman" panose="02020603050405020304" pitchFamily="18" charset="0"/>
              </a:rPr>
              <a:t>, </a:t>
            </a:r>
            <a:r>
              <a:rPr lang="tr-TR" sz="2500" b="1" dirty="0" smtClean="0">
                <a:solidFill>
                  <a:prstClr val="black"/>
                </a:solidFill>
                <a:latin typeface="Garamond" panose="02020404030301010803" pitchFamily="18" charset="0"/>
                <a:cs typeface="Times New Roman" panose="02020603050405020304" pitchFamily="18" charset="0"/>
              </a:rPr>
              <a:t>360/(10saat)= </a:t>
            </a:r>
            <a:r>
              <a:rPr lang="tr-TR" sz="2500" b="1" dirty="0">
                <a:solidFill>
                  <a:prstClr val="black"/>
                </a:solidFill>
                <a:latin typeface="Garamond" panose="02020404030301010803" pitchFamily="18" charset="0"/>
                <a:cs typeface="Times New Roman" panose="02020603050405020304" pitchFamily="18" charset="0"/>
              </a:rPr>
              <a:t>36 işgünü</a:t>
            </a:r>
            <a:r>
              <a:rPr lang="tr-TR" sz="2500" dirty="0">
                <a:solidFill>
                  <a:prstClr val="black"/>
                </a:solidFill>
                <a:latin typeface="Garamond" panose="02020404030301010803" pitchFamily="18" charset="0"/>
                <a:cs typeface="Times New Roman" panose="02020603050405020304" pitchFamily="18" charset="0"/>
              </a:rPr>
              <a:t>; </a:t>
            </a:r>
            <a:r>
              <a:rPr lang="tr-TR" sz="2500" b="1" dirty="0">
                <a:solidFill>
                  <a:prstClr val="black"/>
                </a:solidFill>
                <a:latin typeface="Garamond" panose="02020404030301010803" pitchFamily="18" charset="0"/>
                <a:cs typeface="Times New Roman" panose="02020603050405020304" pitchFamily="18" charset="0"/>
              </a:rPr>
              <a:t>6x8=48-36= 12 boş gün </a:t>
            </a:r>
            <a:r>
              <a:rPr lang="tr-TR" sz="2500" dirty="0">
                <a:solidFill>
                  <a:prstClr val="black"/>
                </a:solidFill>
                <a:latin typeface="Garamond" panose="02020404030301010803" pitchFamily="18" charset="0"/>
                <a:cs typeface="Times New Roman" panose="02020603050405020304" pitchFamily="18" charset="0"/>
              </a:rPr>
              <a:t>veya serbest zaman bulunacaktır. </a:t>
            </a:r>
          </a:p>
          <a:p>
            <a:pPr marL="0" indent="0">
              <a:buNone/>
            </a:pPr>
            <a:endParaRPr lang="tr-TR" sz="2500" dirty="0">
              <a:latin typeface="Garamond" panose="02020404030301010803" pitchFamily="18" charset="0"/>
            </a:endParaRPr>
          </a:p>
        </p:txBody>
      </p:sp>
    </p:spTree>
    <p:extLst>
      <p:ext uri="{BB962C8B-B14F-4D97-AF65-F5344CB8AC3E}">
        <p14:creationId xmlns:p14="http://schemas.microsoft.com/office/powerpoint/2010/main" val="441356772"/>
      </p:ext>
    </p:extLst>
  </p:cSld>
  <p:clrMapOvr>
    <a:masterClrMapping/>
  </p:clrMapOvr>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10055" y="491613"/>
            <a:ext cx="7833946" cy="737420"/>
          </a:xfrm>
        </p:spPr>
        <p:txBody>
          <a:bodyPr>
            <a:noAutofit/>
          </a:bodyPr>
          <a:lstStyle/>
          <a:p>
            <a:r>
              <a:rPr lang="tr-TR" sz="3600" b="1" dirty="0">
                <a:solidFill>
                  <a:prstClr val="white"/>
                </a:solidFill>
                <a:latin typeface="Garamond" panose="02020404030301010803" pitchFamily="18" charset="0"/>
                <a:cs typeface="Times New Roman" panose="02020603050405020304" pitchFamily="18" charset="0"/>
              </a:rPr>
              <a:t>Denkleştirme Örneği</a:t>
            </a:r>
            <a:endParaRPr lang="tr-TR" sz="2800"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201</a:t>
            </a:fld>
            <a:endParaRPr lang="tr-TR" dirty="0">
              <a:solidFill>
                <a:schemeClr val="bg1"/>
              </a:solidFill>
            </a:endParaRPr>
          </a:p>
        </p:txBody>
      </p:sp>
      <p:pic>
        <p:nvPicPr>
          <p:cNvPr id="5" name="İçerik Yer Tutucusu 4"/>
          <p:cNvPicPr>
            <a:picLocks noGrp="1" noChangeAspect="1"/>
          </p:cNvPicPr>
          <p:nvPr>
            <p:ph idx="1"/>
          </p:nvPr>
        </p:nvPicPr>
        <p:blipFill>
          <a:blip r:embed="rId2"/>
          <a:stretch>
            <a:fillRect/>
          </a:stretch>
        </p:blipFill>
        <p:spPr>
          <a:xfrm>
            <a:off x="637131" y="1502964"/>
            <a:ext cx="7968163" cy="4791871"/>
          </a:xfrm>
          <a:prstGeom prst="rect">
            <a:avLst/>
          </a:prstGeom>
        </p:spPr>
      </p:pic>
    </p:spTree>
    <p:extLst>
      <p:ext uri="{BB962C8B-B14F-4D97-AF65-F5344CB8AC3E}">
        <p14:creationId xmlns:p14="http://schemas.microsoft.com/office/powerpoint/2010/main" val="538559890"/>
      </p:ext>
    </p:extLst>
  </p:cSld>
  <p:clrMapOvr>
    <a:masterClrMapping/>
  </p:clrMapOvr>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10055" y="491613"/>
            <a:ext cx="7833946" cy="737420"/>
          </a:xfrm>
        </p:spPr>
        <p:txBody>
          <a:bodyPr>
            <a:noAutofit/>
          </a:bodyPr>
          <a:lstStyle/>
          <a:p>
            <a:r>
              <a:rPr lang="tr-TR" sz="3600" b="1" dirty="0">
                <a:solidFill>
                  <a:prstClr val="white"/>
                </a:solidFill>
                <a:latin typeface="Garamond" panose="02020404030301010803" pitchFamily="18" charset="0"/>
                <a:cs typeface="Times New Roman" panose="02020603050405020304" pitchFamily="18" charset="0"/>
              </a:rPr>
              <a:t>Denkleştirme Örneği</a:t>
            </a:r>
            <a:endParaRPr lang="tr-TR" sz="2800"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202</a:t>
            </a:fld>
            <a:endParaRPr lang="tr-TR" dirty="0">
              <a:solidFill>
                <a:schemeClr val="bg1"/>
              </a:solidFill>
            </a:endParaRPr>
          </a:p>
        </p:txBody>
      </p:sp>
      <p:pic>
        <p:nvPicPr>
          <p:cNvPr id="6" name="İçerik Yer Tutucusu 5"/>
          <p:cNvPicPr>
            <a:picLocks noGrp="1" noChangeAspect="1"/>
          </p:cNvPicPr>
          <p:nvPr>
            <p:ph idx="1"/>
          </p:nvPr>
        </p:nvPicPr>
        <p:blipFill>
          <a:blip r:embed="rId2"/>
          <a:stretch>
            <a:fillRect/>
          </a:stretch>
        </p:blipFill>
        <p:spPr>
          <a:xfrm>
            <a:off x="589085" y="1825625"/>
            <a:ext cx="7926265" cy="4351338"/>
          </a:xfrm>
          <a:prstGeom prst="rect">
            <a:avLst/>
          </a:prstGeom>
        </p:spPr>
      </p:pic>
    </p:spTree>
    <p:extLst>
      <p:ext uri="{BB962C8B-B14F-4D97-AF65-F5344CB8AC3E}">
        <p14:creationId xmlns:p14="http://schemas.microsoft.com/office/powerpoint/2010/main" val="3180943835"/>
      </p:ext>
    </p:extLst>
  </p:cSld>
  <p:clrMapOvr>
    <a:masterClrMapping/>
  </p:clrMapOvr>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lstStyle/>
          <a:p>
            <a:pPr marL="0" indent="0" algn="ctr">
              <a:buNone/>
            </a:pPr>
            <a:endParaRPr lang="tr-TR" b="1" dirty="0" smtClean="0">
              <a:latin typeface="Garamond" panose="02020404030301010803" pitchFamily="18" charset="0"/>
            </a:endParaRPr>
          </a:p>
          <a:p>
            <a:pPr marL="0" indent="0" algn="ctr">
              <a:buNone/>
            </a:pPr>
            <a:endParaRPr lang="tr-TR" b="1" dirty="0">
              <a:latin typeface="Garamond" panose="02020404030301010803" pitchFamily="18" charset="0"/>
            </a:endParaRPr>
          </a:p>
          <a:p>
            <a:pPr marL="0" indent="0" algn="ctr">
              <a:buNone/>
            </a:pPr>
            <a:endParaRPr lang="tr-TR" b="1" dirty="0" smtClean="0">
              <a:latin typeface="Garamond" panose="02020404030301010803" pitchFamily="18" charset="0"/>
            </a:endParaRPr>
          </a:p>
          <a:p>
            <a:pPr marL="0" indent="0" algn="ctr">
              <a:buNone/>
            </a:pPr>
            <a:r>
              <a:rPr lang="tr-TR" sz="4500" b="1" smtClean="0">
                <a:latin typeface="Garamond" panose="02020404030301010803" pitchFamily="18" charset="0"/>
              </a:rPr>
              <a:t>TEŞEKKÜRLER</a:t>
            </a:r>
            <a:endParaRPr lang="tr-TR" sz="4500" b="1" dirty="0">
              <a:latin typeface="Garamond" panose="02020404030301010803" pitchFamily="18" charset="0"/>
            </a:endParaRPr>
          </a:p>
        </p:txBody>
      </p:sp>
      <p:sp>
        <p:nvSpPr>
          <p:cNvPr id="4" name="Slayt Numarası Yer Tutucusu 3"/>
          <p:cNvSpPr>
            <a:spLocks noGrp="1"/>
          </p:cNvSpPr>
          <p:nvPr>
            <p:ph type="sldNum" sz="quarter" idx="12"/>
          </p:nvPr>
        </p:nvSpPr>
        <p:spPr/>
        <p:txBody>
          <a:bodyPr/>
          <a:lstStyle/>
          <a:p>
            <a:fld id="{F01F3D7E-AC51-4D34-B066-A9501F56C695}" type="slidenum">
              <a:rPr lang="tr-TR" smtClean="0"/>
              <a:t>203</a:t>
            </a:fld>
            <a:endParaRPr lang="tr-TR"/>
          </a:p>
        </p:txBody>
      </p:sp>
    </p:spTree>
    <p:extLst>
      <p:ext uri="{BB962C8B-B14F-4D97-AF65-F5344CB8AC3E}">
        <p14:creationId xmlns:p14="http://schemas.microsoft.com/office/powerpoint/2010/main" val="77904379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628650" y="548640"/>
            <a:ext cx="7886700" cy="1142051"/>
          </a:xfrm>
        </p:spPr>
        <p:txBody>
          <a:bodyPr>
            <a:normAutofit fontScale="90000"/>
          </a:bodyPr>
          <a:lstStyle/>
          <a:p>
            <a:pPr algn="ctr"/>
            <a:r>
              <a:rPr lang="tr-TR" b="1" dirty="0">
                <a:solidFill>
                  <a:schemeClr val="bg1"/>
                </a:solidFill>
              </a:rPr>
              <a:t>İşyerini Oluşturan </a:t>
            </a:r>
            <a:r>
              <a:rPr lang="tr-TR" b="1" dirty="0" smtClean="0">
                <a:solidFill>
                  <a:schemeClr val="bg1"/>
                </a:solidFill>
              </a:rPr>
              <a:t>Unsurlar</a:t>
            </a:r>
            <a:r>
              <a:rPr lang="tr-TR" b="1" dirty="0">
                <a:solidFill>
                  <a:srgbClr val="FF0000"/>
                </a:solidFill>
              </a:rPr>
              <a:t/>
            </a:r>
            <a:br>
              <a:rPr lang="tr-TR" b="1" dirty="0">
                <a:solidFill>
                  <a:srgbClr val="FF0000"/>
                </a:solidFill>
              </a:rPr>
            </a:br>
            <a:endParaRPr lang="tr-TR" dirty="0"/>
          </a:p>
        </p:txBody>
      </p:sp>
      <p:sp>
        <p:nvSpPr>
          <p:cNvPr id="3" name="İçerik Yer Tutucusu 2"/>
          <p:cNvSpPr>
            <a:spLocks noGrp="1"/>
          </p:cNvSpPr>
          <p:nvPr>
            <p:ph idx="1"/>
          </p:nvPr>
        </p:nvSpPr>
        <p:spPr/>
        <p:txBody>
          <a:bodyPr>
            <a:normAutofit fontScale="85000" lnSpcReduction="20000"/>
          </a:bodyPr>
          <a:lstStyle/>
          <a:p>
            <a:pPr marL="0" indent="0">
              <a:buFontTx/>
              <a:buNone/>
              <a:defRPr/>
            </a:pPr>
            <a:r>
              <a:rPr lang="tr-TR" b="1" dirty="0">
                <a:latin typeface="Garamond" panose="02020404030301010803" pitchFamily="18" charset="0"/>
              </a:rPr>
              <a:t>b- Amaç Birliği</a:t>
            </a:r>
          </a:p>
          <a:p>
            <a:pPr marL="0" indent="0">
              <a:buFontTx/>
              <a:buNone/>
              <a:defRPr/>
            </a:pPr>
            <a:endParaRPr lang="tr-TR" b="1" dirty="0">
              <a:latin typeface="Garamond" panose="02020404030301010803" pitchFamily="18" charset="0"/>
            </a:endParaRPr>
          </a:p>
          <a:p>
            <a:pPr algn="just">
              <a:buFont typeface="Wingdings" panose="05000000000000000000" pitchFamily="2" charset="2"/>
              <a:buChar char="Ø"/>
              <a:defRPr/>
            </a:pPr>
            <a:r>
              <a:rPr lang="tr-TR" dirty="0">
                <a:latin typeface="Garamond" panose="02020404030301010803" pitchFamily="18" charset="0"/>
              </a:rPr>
              <a:t>İşyeri belirli bir </a:t>
            </a:r>
            <a:r>
              <a:rPr lang="tr-TR" b="1" dirty="0">
                <a:latin typeface="Garamond" panose="02020404030301010803" pitchFamily="18" charset="0"/>
              </a:rPr>
              <a:t>nihai</a:t>
            </a:r>
            <a:r>
              <a:rPr lang="tr-TR" dirty="0">
                <a:latin typeface="Garamond" panose="02020404030301010803" pitchFamily="18" charset="0"/>
              </a:rPr>
              <a:t> ve </a:t>
            </a:r>
            <a:r>
              <a:rPr lang="tr-TR" b="1" dirty="0">
                <a:latin typeface="Garamond" panose="02020404030301010803" pitchFamily="18" charset="0"/>
              </a:rPr>
              <a:t>teknik amaçla </a:t>
            </a:r>
            <a:r>
              <a:rPr lang="tr-TR" dirty="0">
                <a:latin typeface="Garamond" panose="02020404030301010803" pitchFamily="18" charset="0"/>
              </a:rPr>
              <a:t>kurulur. </a:t>
            </a:r>
            <a:r>
              <a:rPr lang="tr-TR" u="sng" dirty="0">
                <a:latin typeface="Garamond" panose="02020404030301010803" pitchFamily="18" charset="0"/>
              </a:rPr>
              <a:t>Nihai amaç</a:t>
            </a:r>
            <a:r>
              <a:rPr lang="tr-TR" dirty="0">
                <a:latin typeface="Garamond" panose="02020404030301010803" pitchFamily="18" charset="0"/>
              </a:rPr>
              <a:t>, ticari işyerlerinde “</a:t>
            </a:r>
            <a:r>
              <a:rPr lang="tr-TR" b="1" dirty="0">
                <a:latin typeface="Garamond" panose="02020404030301010803" pitchFamily="18" charset="0"/>
              </a:rPr>
              <a:t>kar</a:t>
            </a:r>
            <a:r>
              <a:rPr lang="tr-TR" dirty="0">
                <a:latin typeface="Garamond" panose="02020404030301010803" pitchFamily="18" charset="0"/>
              </a:rPr>
              <a:t>”, ticari olmayan işyerlerinde ise diğer sosyal vb. amaçlar olup, </a:t>
            </a:r>
            <a:r>
              <a:rPr lang="tr-TR" u="sng" dirty="0">
                <a:latin typeface="Garamond" panose="02020404030301010803" pitchFamily="18" charset="0"/>
              </a:rPr>
              <a:t>iş hukukunu doğrudan ilgilendirmemektedir.</a:t>
            </a:r>
          </a:p>
          <a:p>
            <a:pPr algn="just">
              <a:buFont typeface="Wingdings" panose="05000000000000000000" pitchFamily="2" charset="2"/>
              <a:buChar char="Ø"/>
              <a:defRPr/>
            </a:pPr>
            <a:r>
              <a:rPr lang="tr-TR" b="1" dirty="0">
                <a:latin typeface="Garamond" panose="02020404030301010803" pitchFamily="18" charset="0"/>
              </a:rPr>
              <a:t>Teknik amaç </a:t>
            </a:r>
            <a:r>
              <a:rPr lang="tr-TR" dirty="0">
                <a:latin typeface="Garamond" panose="02020404030301010803" pitchFamily="18" charset="0"/>
              </a:rPr>
              <a:t>ise, işyerinin ana faaliyet konusunu oluşturan “</a:t>
            </a:r>
            <a:r>
              <a:rPr lang="tr-TR" b="1" dirty="0">
                <a:latin typeface="Garamond" panose="02020404030301010803" pitchFamily="18" charset="0"/>
              </a:rPr>
              <a:t>belirli bir mal veya hizmet üretimi</a:t>
            </a:r>
            <a:r>
              <a:rPr lang="tr-TR" dirty="0">
                <a:latin typeface="Garamond" panose="02020404030301010803" pitchFamily="18" charset="0"/>
              </a:rPr>
              <a:t>” amacıdır. Asıl işin konusunu oluşturan mal yada hizmetin üretimi, işyerinin teknik amacını ifade eder. </a:t>
            </a:r>
          </a:p>
          <a:p>
            <a:pPr algn="just">
              <a:buFont typeface="Wingdings" panose="05000000000000000000" pitchFamily="2" charset="2"/>
              <a:buChar char="Ø"/>
              <a:defRPr/>
            </a:pPr>
            <a:r>
              <a:rPr lang="tr-TR" dirty="0">
                <a:latin typeface="Garamond" panose="02020404030301010803" pitchFamily="18" charset="0"/>
              </a:rPr>
              <a:t>İşyerinin sınırlarının belirlenmesinde, bu anlamda amaç birliği esas alınır. </a:t>
            </a:r>
            <a:r>
              <a:rPr lang="tr-TR" b="1" dirty="0">
                <a:latin typeface="Garamond" panose="02020404030301010803" pitchFamily="18" charset="0"/>
              </a:rPr>
              <a:t>Aynı teknik amaca hizmet etmeyen birimler (entegre tesis ve kompleksler hariç) aynı işyeri kapsamında değerlendirilmez.</a:t>
            </a:r>
          </a:p>
          <a:p>
            <a:endParaRPr lang="tr-TR" dirty="0"/>
          </a:p>
        </p:txBody>
      </p:sp>
      <p:sp>
        <p:nvSpPr>
          <p:cNvPr id="4" name="Slayt Numarası Yer Tutucusu 3"/>
          <p:cNvSpPr>
            <a:spLocks noGrp="1"/>
          </p:cNvSpPr>
          <p:nvPr>
            <p:ph type="sldNum" sz="quarter" idx="12"/>
          </p:nvPr>
        </p:nvSpPr>
        <p:spPr/>
        <p:txBody>
          <a:bodyPr/>
          <a:lstStyle/>
          <a:p>
            <a:r>
              <a:rPr lang="tr-TR" dirty="0" smtClean="0">
                <a:solidFill>
                  <a:schemeClr val="bg1"/>
                </a:solidFill>
              </a:rPr>
              <a:t>21</a:t>
            </a:r>
            <a:endParaRPr lang="tr-TR" dirty="0">
              <a:solidFill>
                <a:schemeClr val="bg1"/>
              </a:solidFill>
            </a:endParaRPr>
          </a:p>
        </p:txBody>
      </p:sp>
    </p:spTree>
    <p:extLst>
      <p:ext uri="{BB962C8B-B14F-4D97-AF65-F5344CB8AC3E}">
        <p14:creationId xmlns:p14="http://schemas.microsoft.com/office/powerpoint/2010/main" val="388016985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628650" y="594360"/>
            <a:ext cx="7886700" cy="841247"/>
          </a:xfrm>
        </p:spPr>
        <p:txBody>
          <a:bodyPr>
            <a:normAutofit fontScale="90000"/>
          </a:bodyPr>
          <a:lstStyle/>
          <a:p>
            <a:pPr algn="ctr"/>
            <a:r>
              <a:rPr lang="tr-TR" b="1" dirty="0">
                <a:solidFill>
                  <a:schemeClr val="bg1"/>
                </a:solidFill>
              </a:rPr>
              <a:t>İşyerini Oluşturan </a:t>
            </a:r>
            <a:r>
              <a:rPr lang="tr-TR" b="1" dirty="0" smtClean="0">
                <a:solidFill>
                  <a:schemeClr val="bg1"/>
                </a:solidFill>
              </a:rPr>
              <a:t>Unsurlar</a:t>
            </a:r>
            <a:r>
              <a:rPr lang="tr-TR" b="1" dirty="0">
                <a:solidFill>
                  <a:srgbClr val="FF0000"/>
                </a:solidFill>
              </a:rPr>
              <a:t/>
            </a:r>
            <a:br>
              <a:rPr lang="tr-TR" b="1" dirty="0">
                <a:solidFill>
                  <a:srgbClr val="FF0000"/>
                </a:solidFill>
              </a:rPr>
            </a:br>
            <a:endParaRPr lang="tr-TR" dirty="0"/>
          </a:p>
        </p:txBody>
      </p:sp>
      <p:sp>
        <p:nvSpPr>
          <p:cNvPr id="3" name="İçerik Yer Tutucusu 2"/>
          <p:cNvSpPr>
            <a:spLocks noGrp="1"/>
          </p:cNvSpPr>
          <p:nvPr>
            <p:ph idx="1"/>
          </p:nvPr>
        </p:nvSpPr>
        <p:spPr/>
        <p:txBody>
          <a:bodyPr>
            <a:normAutofit fontScale="85000" lnSpcReduction="20000"/>
          </a:bodyPr>
          <a:lstStyle/>
          <a:p>
            <a:pPr marL="0" indent="0">
              <a:buFontTx/>
              <a:buNone/>
              <a:defRPr/>
            </a:pPr>
            <a:r>
              <a:rPr lang="tr-TR" b="1" dirty="0">
                <a:latin typeface="Garamond" panose="02020404030301010803" pitchFamily="18" charset="0"/>
              </a:rPr>
              <a:t>c- Maddi Unsurlar</a:t>
            </a:r>
          </a:p>
          <a:p>
            <a:pPr>
              <a:buFont typeface="Wingdings" panose="05000000000000000000" pitchFamily="2" charset="2"/>
              <a:buChar char="Ø"/>
              <a:defRPr/>
            </a:pPr>
            <a:r>
              <a:rPr lang="tr-TR" dirty="0">
                <a:latin typeface="Garamond" panose="02020404030301010803" pitchFamily="18" charset="0"/>
              </a:rPr>
              <a:t>İşyerinde mal veya hizmet üretmek amacıyla bulunan </a:t>
            </a:r>
            <a:r>
              <a:rPr lang="tr-TR" b="1" dirty="0">
                <a:latin typeface="Garamond" panose="02020404030301010803" pitchFamily="18" charset="0"/>
              </a:rPr>
              <a:t>bina, demirbaş, hammadde, yarı mamul ve mamulleri</a:t>
            </a:r>
            <a:r>
              <a:rPr lang="tr-TR" dirty="0">
                <a:latin typeface="Garamond" panose="02020404030301010803" pitchFamily="18" charset="0"/>
              </a:rPr>
              <a:t> kapsar. İşyerine bağlı yerler, eklentiler ve araçlar da bu kapsamdadır.</a:t>
            </a:r>
          </a:p>
          <a:p>
            <a:pPr marL="0" indent="0">
              <a:buNone/>
              <a:defRPr/>
            </a:pPr>
            <a:endParaRPr lang="tr-TR" dirty="0">
              <a:latin typeface="Garamond" panose="02020404030301010803" pitchFamily="18" charset="0"/>
            </a:endParaRPr>
          </a:p>
          <a:p>
            <a:pPr marL="0" indent="0">
              <a:buFontTx/>
              <a:buNone/>
              <a:defRPr/>
            </a:pPr>
            <a:r>
              <a:rPr lang="tr-TR" b="1" dirty="0">
                <a:latin typeface="Garamond" panose="02020404030301010803" pitchFamily="18" charset="0"/>
              </a:rPr>
              <a:t>ç- Maddi Olmayan Unsurlar</a:t>
            </a:r>
          </a:p>
          <a:p>
            <a:pPr>
              <a:buFont typeface="Wingdings" panose="05000000000000000000" pitchFamily="2" charset="2"/>
              <a:buChar char="Ø"/>
              <a:defRPr/>
            </a:pPr>
            <a:r>
              <a:rPr lang="tr-TR" dirty="0">
                <a:latin typeface="Garamond" panose="02020404030301010803" pitchFamily="18" charset="0"/>
              </a:rPr>
              <a:t>İşyerinde mal veya hizmet üretmek amacıyla bulunan çeşitli </a:t>
            </a:r>
            <a:r>
              <a:rPr lang="tr-TR" dirty="0" err="1">
                <a:latin typeface="Garamond" panose="02020404030301010803" pitchFamily="18" charset="0"/>
              </a:rPr>
              <a:t>gayrımaddi</a:t>
            </a:r>
            <a:r>
              <a:rPr lang="tr-TR" dirty="0">
                <a:latin typeface="Garamond" panose="02020404030301010803" pitchFamily="18" charset="0"/>
              </a:rPr>
              <a:t> hakları (</a:t>
            </a:r>
            <a:r>
              <a:rPr lang="tr-TR" b="1" dirty="0">
                <a:latin typeface="Garamond" panose="02020404030301010803" pitchFamily="18" charset="0"/>
              </a:rPr>
              <a:t>telif, patent vs</a:t>
            </a:r>
            <a:r>
              <a:rPr lang="tr-TR" dirty="0">
                <a:latin typeface="Garamond" panose="02020404030301010803" pitchFamily="18" charset="0"/>
              </a:rPr>
              <a:t>.) kapsar.</a:t>
            </a:r>
          </a:p>
          <a:p>
            <a:pPr>
              <a:buFont typeface="Wingdings" panose="05000000000000000000" pitchFamily="2" charset="2"/>
              <a:buChar char="Ø"/>
              <a:defRPr/>
            </a:pPr>
            <a:endParaRPr lang="tr-TR" dirty="0">
              <a:latin typeface="Garamond" panose="02020404030301010803" pitchFamily="18" charset="0"/>
            </a:endParaRPr>
          </a:p>
          <a:p>
            <a:pPr marL="0" indent="0">
              <a:buFontTx/>
              <a:buNone/>
              <a:defRPr/>
            </a:pPr>
            <a:r>
              <a:rPr lang="tr-TR" b="1" dirty="0">
                <a:latin typeface="Garamond" panose="02020404030301010803" pitchFamily="18" charset="0"/>
              </a:rPr>
              <a:t>d- </a:t>
            </a:r>
            <a:r>
              <a:rPr lang="tr-TR" b="1" dirty="0">
                <a:solidFill>
                  <a:srgbClr val="FF0000"/>
                </a:solidFill>
                <a:latin typeface="Garamond" panose="02020404030301010803" pitchFamily="18" charset="0"/>
              </a:rPr>
              <a:t>İşçi Unsuru</a:t>
            </a:r>
          </a:p>
          <a:p>
            <a:pPr>
              <a:buFont typeface="Wingdings" panose="05000000000000000000" pitchFamily="2" charset="2"/>
              <a:buChar char="Ø"/>
              <a:defRPr/>
            </a:pPr>
            <a:r>
              <a:rPr lang="tr-TR" b="1" dirty="0">
                <a:latin typeface="Garamond" panose="02020404030301010803" pitchFamily="18" charset="0"/>
              </a:rPr>
              <a:t>İşyerinin kanun kapsamına girmesine neden olan</a:t>
            </a:r>
            <a:r>
              <a:rPr lang="tr-TR" dirty="0">
                <a:latin typeface="Garamond" panose="02020404030301010803" pitchFamily="18" charset="0"/>
              </a:rPr>
              <a:t> </a:t>
            </a:r>
            <a:r>
              <a:rPr lang="tr-TR" b="1" dirty="0">
                <a:solidFill>
                  <a:srgbClr val="FF0000"/>
                </a:solidFill>
                <a:latin typeface="Garamond" panose="02020404030301010803" pitchFamily="18" charset="0"/>
              </a:rPr>
              <a:t>ana unsurdur</a:t>
            </a:r>
            <a:r>
              <a:rPr lang="tr-TR" dirty="0">
                <a:latin typeface="Garamond" panose="02020404030301010803" pitchFamily="18" charset="0"/>
              </a:rPr>
              <a:t>.</a:t>
            </a:r>
          </a:p>
          <a:p>
            <a:endParaRPr lang="tr-TR"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22</a:t>
            </a:fld>
            <a:endParaRPr lang="tr-TR" dirty="0">
              <a:solidFill>
                <a:schemeClr val="bg1"/>
              </a:solidFill>
            </a:endParaRPr>
          </a:p>
        </p:txBody>
      </p:sp>
    </p:spTree>
    <p:extLst>
      <p:ext uri="{BB962C8B-B14F-4D97-AF65-F5344CB8AC3E}">
        <p14:creationId xmlns:p14="http://schemas.microsoft.com/office/powerpoint/2010/main" val="9196339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pPr algn="ctr"/>
            <a:r>
              <a:rPr lang="tr-TR" altLang="tr-TR" dirty="0" smtClean="0">
                <a:solidFill>
                  <a:schemeClr val="bg1"/>
                </a:solidFill>
                <a:latin typeface="+mn-lt"/>
              </a:rPr>
              <a:t>İşletme</a:t>
            </a:r>
            <a:r>
              <a:rPr lang="tr-TR" altLang="tr-TR" dirty="0" smtClean="0">
                <a:solidFill>
                  <a:srgbClr val="FF0000"/>
                </a:solidFill>
                <a:latin typeface="+mn-lt"/>
              </a:rPr>
              <a:t> </a:t>
            </a:r>
            <a:r>
              <a:rPr lang="tr-TR" altLang="tr-TR" dirty="0" smtClean="0">
                <a:solidFill>
                  <a:schemeClr val="bg1"/>
                </a:solidFill>
                <a:latin typeface="+mn-lt"/>
              </a:rPr>
              <a:t>Kavramı</a:t>
            </a:r>
            <a:r>
              <a:rPr lang="tr-TR" altLang="tr-TR" dirty="0">
                <a:solidFill>
                  <a:srgbClr val="FF0000"/>
                </a:solidFill>
                <a:latin typeface="Times New Roman" pitchFamily="18" charset="0"/>
              </a:rPr>
              <a:t/>
            </a:r>
            <a:br>
              <a:rPr lang="tr-TR" altLang="tr-TR" dirty="0">
                <a:solidFill>
                  <a:srgbClr val="FF0000"/>
                </a:solidFill>
                <a:latin typeface="Times New Roman" pitchFamily="18" charset="0"/>
              </a:rPr>
            </a:br>
            <a:endParaRPr lang="tr-TR" dirty="0"/>
          </a:p>
        </p:txBody>
      </p:sp>
      <p:sp>
        <p:nvSpPr>
          <p:cNvPr id="3" name="İçerik Yer Tutucusu 2"/>
          <p:cNvSpPr>
            <a:spLocks noGrp="1"/>
          </p:cNvSpPr>
          <p:nvPr>
            <p:ph idx="1"/>
          </p:nvPr>
        </p:nvSpPr>
        <p:spPr/>
        <p:txBody>
          <a:bodyPr>
            <a:normAutofit fontScale="92500" lnSpcReduction="10000"/>
          </a:bodyPr>
          <a:lstStyle/>
          <a:p>
            <a:pPr>
              <a:spcBef>
                <a:spcPct val="0"/>
              </a:spcBef>
              <a:buFontTx/>
              <a:buNone/>
            </a:pPr>
            <a:endParaRPr lang="tr-TR" altLang="tr-TR" dirty="0">
              <a:solidFill>
                <a:srgbClr val="000000"/>
              </a:solidFill>
              <a:latin typeface="Times New Roman" pitchFamily="18" charset="0"/>
            </a:endParaRPr>
          </a:p>
          <a:p>
            <a:pPr>
              <a:spcBef>
                <a:spcPct val="0"/>
              </a:spcBef>
              <a:buFontTx/>
              <a:buNone/>
            </a:pPr>
            <a:r>
              <a:rPr lang="tr-TR" altLang="tr-TR" dirty="0">
                <a:solidFill>
                  <a:srgbClr val="000000"/>
                </a:solidFill>
                <a:latin typeface="Garamond" panose="02020404030301010803" pitchFamily="18" charset="0"/>
              </a:rPr>
              <a:t>Ticaret hukukundaki işletme kavramı ile, iş hukukundaki işletme kavramları birbirinden farkıdır.</a:t>
            </a:r>
          </a:p>
          <a:p>
            <a:pPr>
              <a:spcBef>
                <a:spcPct val="0"/>
              </a:spcBef>
              <a:buFontTx/>
              <a:buNone/>
            </a:pPr>
            <a:endParaRPr lang="tr-TR" altLang="tr-TR" dirty="0">
              <a:solidFill>
                <a:srgbClr val="000000"/>
              </a:solidFill>
              <a:latin typeface="Garamond" panose="02020404030301010803" pitchFamily="18" charset="0"/>
            </a:endParaRPr>
          </a:p>
          <a:p>
            <a:pPr>
              <a:spcBef>
                <a:spcPct val="0"/>
              </a:spcBef>
              <a:buFontTx/>
              <a:buNone/>
            </a:pPr>
            <a:r>
              <a:rPr lang="tr-TR" altLang="tr-TR" dirty="0">
                <a:solidFill>
                  <a:srgbClr val="000000"/>
                </a:solidFill>
                <a:latin typeface="Garamond" panose="02020404030301010803" pitchFamily="18" charset="0"/>
              </a:rPr>
              <a:t>İş hukukunda (</a:t>
            </a:r>
            <a:r>
              <a:rPr lang="tr-TR" altLang="tr-TR" b="1" dirty="0">
                <a:solidFill>
                  <a:srgbClr val="000000"/>
                </a:solidFill>
                <a:latin typeface="Garamond" panose="02020404030301010803" pitchFamily="18" charset="0"/>
              </a:rPr>
              <a:t>toplu iş hukukunda</a:t>
            </a:r>
            <a:r>
              <a:rPr lang="tr-TR" altLang="tr-TR" dirty="0">
                <a:solidFill>
                  <a:srgbClr val="000000"/>
                </a:solidFill>
                <a:latin typeface="Garamond" panose="02020404030301010803" pitchFamily="18" charset="0"/>
              </a:rPr>
              <a:t>) işletme kavramı; </a:t>
            </a:r>
          </a:p>
          <a:p>
            <a:pPr>
              <a:spcBef>
                <a:spcPct val="0"/>
              </a:spcBef>
              <a:buFontTx/>
              <a:buChar char="-"/>
            </a:pPr>
            <a:r>
              <a:rPr lang="tr-TR" altLang="tr-TR" u="sng" dirty="0">
                <a:solidFill>
                  <a:srgbClr val="000000"/>
                </a:solidFill>
                <a:latin typeface="Garamond" panose="02020404030301010803" pitchFamily="18" charset="0"/>
              </a:rPr>
              <a:t>Aynı işverene</a:t>
            </a:r>
            <a:r>
              <a:rPr lang="tr-TR" altLang="tr-TR" dirty="0">
                <a:solidFill>
                  <a:srgbClr val="000000"/>
                </a:solidFill>
                <a:latin typeface="Garamond" panose="02020404030301010803" pitchFamily="18" charset="0"/>
              </a:rPr>
              <a:t> bağlı olan ve</a:t>
            </a:r>
          </a:p>
          <a:p>
            <a:pPr>
              <a:spcBef>
                <a:spcPct val="0"/>
              </a:spcBef>
              <a:buFontTx/>
              <a:buChar char="-"/>
            </a:pPr>
            <a:r>
              <a:rPr lang="tr-TR" altLang="tr-TR" u="sng" dirty="0">
                <a:solidFill>
                  <a:srgbClr val="000000"/>
                </a:solidFill>
                <a:latin typeface="Garamond" panose="02020404030301010803" pitchFamily="18" charset="0"/>
              </a:rPr>
              <a:t>Aynı işkolunda</a:t>
            </a:r>
            <a:r>
              <a:rPr lang="tr-TR" altLang="tr-TR" dirty="0">
                <a:solidFill>
                  <a:srgbClr val="000000"/>
                </a:solidFill>
                <a:latin typeface="Garamond" panose="02020404030301010803" pitchFamily="18" charset="0"/>
              </a:rPr>
              <a:t> faaliyet gösteren</a:t>
            </a:r>
          </a:p>
          <a:p>
            <a:pPr>
              <a:spcBef>
                <a:spcPct val="0"/>
              </a:spcBef>
              <a:buFontTx/>
              <a:buChar char="-"/>
            </a:pPr>
            <a:r>
              <a:rPr lang="tr-TR" altLang="tr-TR" u="sng" dirty="0">
                <a:solidFill>
                  <a:srgbClr val="000000"/>
                </a:solidFill>
                <a:latin typeface="Garamond" panose="02020404030301010803" pitchFamily="18" charset="0"/>
              </a:rPr>
              <a:t>Birden fazla işyerinin</a:t>
            </a:r>
          </a:p>
          <a:p>
            <a:pPr>
              <a:spcBef>
                <a:spcPct val="0"/>
              </a:spcBef>
              <a:buFontTx/>
              <a:buNone/>
            </a:pPr>
            <a:r>
              <a:rPr lang="tr-TR" altLang="tr-TR" u="sng" dirty="0">
                <a:solidFill>
                  <a:srgbClr val="000000"/>
                </a:solidFill>
                <a:latin typeface="Garamond" panose="02020404030301010803" pitchFamily="18" charset="0"/>
              </a:rPr>
              <a:t>oluşturduğu</a:t>
            </a:r>
            <a:r>
              <a:rPr lang="tr-TR" altLang="tr-TR" dirty="0">
                <a:solidFill>
                  <a:srgbClr val="000000"/>
                </a:solidFill>
                <a:latin typeface="Garamond" panose="02020404030301010803" pitchFamily="18" charset="0"/>
              </a:rPr>
              <a:t> hukuki yapı anlamında kullanılmaktadır.</a:t>
            </a:r>
          </a:p>
          <a:p>
            <a:pPr algn="just">
              <a:spcBef>
                <a:spcPct val="0"/>
              </a:spcBef>
              <a:buFontTx/>
              <a:buNone/>
            </a:pPr>
            <a:r>
              <a:rPr lang="tr-TR" altLang="tr-TR" dirty="0">
                <a:solidFill>
                  <a:srgbClr val="000000"/>
                </a:solidFill>
                <a:latin typeface="Garamond" panose="02020404030301010803" pitchFamily="18" charset="0"/>
              </a:rPr>
              <a:t>Bir işverene bağlı tek bir işyeri, TTK anlamında işletme niteliğinde olsa bile, iş hukuku anlamında işletme niteliğinde değildir.</a:t>
            </a:r>
          </a:p>
          <a:p>
            <a:endParaRPr lang="tr-TR"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23</a:t>
            </a:fld>
            <a:endParaRPr lang="tr-TR" dirty="0">
              <a:solidFill>
                <a:schemeClr val="bg1"/>
              </a:solidFill>
            </a:endParaRPr>
          </a:p>
        </p:txBody>
      </p:sp>
    </p:spTree>
    <p:extLst>
      <p:ext uri="{BB962C8B-B14F-4D97-AF65-F5344CB8AC3E}">
        <p14:creationId xmlns:p14="http://schemas.microsoft.com/office/powerpoint/2010/main" val="299001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çerik Yer Tutucusu 5"/>
          <p:cNvSpPr>
            <a:spLocks noGrp="1"/>
          </p:cNvSpPr>
          <p:nvPr>
            <p:ph idx="1"/>
          </p:nvPr>
        </p:nvSpPr>
        <p:spPr>
          <a:xfrm>
            <a:off x="628649" y="1516577"/>
            <a:ext cx="8171221" cy="4839776"/>
          </a:xfrm>
        </p:spPr>
        <p:txBody>
          <a:bodyPr>
            <a:normAutofit fontScale="70000" lnSpcReduction="20000"/>
          </a:bodyPr>
          <a:lstStyle/>
          <a:p>
            <a:pPr marL="0" indent="0" algn="just">
              <a:lnSpc>
                <a:spcPct val="114000"/>
              </a:lnSpc>
              <a:buFontTx/>
              <a:buNone/>
              <a:defRPr/>
            </a:pPr>
            <a:r>
              <a:rPr lang="tr-TR" b="1" dirty="0">
                <a:latin typeface="Garamond" panose="02020404030301010803" pitchFamily="18" charset="0"/>
                <a:ea typeface="Batang" pitchFamily="18" charset="-127"/>
                <a:cs typeface="Times New Roman" pitchFamily="18" charset="0"/>
              </a:rPr>
              <a:t>Asıl işveren-alt işveren ilişkisi: </a:t>
            </a:r>
            <a:r>
              <a:rPr lang="tr-TR" dirty="0">
                <a:latin typeface="Garamond" panose="02020404030301010803" pitchFamily="18" charset="0"/>
                <a:ea typeface="Batang" pitchFamily="18" charset="-127"/>
                <a:cs typeface="Times New Roman" pitchFamily="18" charset="0"/>
              </a:rPr>
              <a:t>Bir işverenden, işyerinde yürüttüğü mal veya hizmet üretimine ilişkin </a:t>
            </a:r>
            <a:r>
              <a:rPr lang="tr-TR" b="1" dirty="0">
                <a:latin typeface="Garamond" panose="02020404030301010803" pitchFamily="18" charset="0"/>
                <a:ea typeface="Batang" pitchFamily="18" charset="-127"/>
                <a:cs typeface="Times New Roman" pitchFamily="18" charset="0"/>
              </a:rPr>
              <a:t>yardımcı işlerinde </a:t>
            </a:r>
            <a:r>
              <a:rPr lang="tr-TR" dirty="0">
                <a:latin typeface="Garamond" panose="02020404030301010803" pitchFamily="18" charset="0"/>
                <a:ea typeface="Batang" pitchFamily="18" charset="-127"/>
                <a:cs typeface="Times New Roman" pitchFamily="18" charset="0"/>
              </a:rPr>
              <a:t>veya </a:t>
            </a:r>
            <a:r>
              <a:rPr lang="tr-TR" b="1" dirty="0">
                <a:latin typeface="Garamond" panose="02020404030301010803" pitchFamily="18" charset="0"/>
                <a:ea typeface="Batang" pitchFamily="18" charset="-127"/>
                <a:cs typeface="Times New Roman" pitchFamily="18" charset="0"/>
              </a:rPr>
              <a:t>asıl işin bir bölümünde </a:t>
            </a:r>
            <a:r>
              <a:rPr lang="tr-TR" u="sng" dirty="0">
                <a:latin typeface="Garamond" panose="02020404030301010803" pitchFamily="18" charset="0"/>
                <a:ea typeface="Batang" pitchFamily="18" charset="-127"/>
                <a:cs typeface="Times New Roman" pitchFamily="18" charset="0"/>
              </a:rPr>
              <a:t>işletmenin ve işin gereği ile teknolojik nedenlerle uzmanlık gerektiren işlerde</a:t>
            </a:r>
            <a:r>
              <a:rPr lang="tr-TR" dirty="0">
                <a:latin typeface="Garamond" panose="02020404030301010803" pitchFamily="18" charset="0"/>
                <a:ea typeface="Batang" pitchFamily="18" charset="-127"/>
                <a:cs typeface="Times New Roman" pitchFamily="18" charset="0"/>
              </a:rPr>
              <a:t> iş alan ve bu iş için </a:t>
            </a:r>
            <a:r>
              <a:rPr lang="tr-TR" u="sng" dirty="0">
                <a:latin typeface="Garamond" panose="02020404030301010803" pitchFamily="18" charset="0"/>
                <a:ea typeface="Batang" pitchFamily="18" charset="-127"/>
                <a:cs typeface="Times New Roman" pitchFamily="18" charset="0"/>
              </a:rPr>
              <a:t>görevlendirdiği işçilerini sadece bu işyerinde aldığı işte çalıştıran</a:t>
            </a:r>
            <a:r>
              <a:rPr lang="tr-TR" dirty="0">
                <a:latin typeface="Garamond" panose="02020404030301010803" pitchFamily="18" charset="0"/>
                <a:ea typeface="Batang" pitchFamily="18" charset="-127"/>
                <a:cs typeface="Times New Roman" pitchFamily="18" charset="0"/>
              </a:rPr>
              <a:t> diğer işveren ile iş aldığı işveren arasında kurulan ilişkiye denir. </a:t>
            </a:r>
          </a:p>
          <a:p>
            <a:pPr marL="0" indent="0" algn="just">
              <a:lnSpc>
                <a:spcPct val="114000"/>
              </a:lnSpc>
              <a:buFontTx/>
              <a:buNone/>
              <a:defRPr/>
            </a:pPr>
            <a:r>
              <a:rPr lang="tr-TR" dirty="0">
                <a:latin typeface="Garamond" panose="02020404030301010803" pitchFamily="18" charset="0"/>
                <a:ea typeface="Batang" pitchFamily="18" charset="-127"/>
                <a:cs typeface="Times New Roman" pitchFamily="18" charset="0"/>
              </a:rPr>
              <a:t>Bu ilişkide </a:t>
            </a:r>
            <a:r>
              <a:rPr lang="tr-TR" b="1" dirty="0">
                <a:latin typeface="Garamond" panose="02020404030301010803" pitchFamily="18" charset="0"/>
                <a:ea typeface="Batang" pitchFamily="18" charset="-127"/>
                <a:cs typeface="Times New Roman" pitchFamily="18" charset="0"/>
              </a:rPr>
              <a:t>asıl işveren</a:t>
            </a:r>
            <a:r>
              <a:rPr lang="tr-TR" dirty="0">
                <a:latin typeface="Garamond" panose="02020404030301010803" pitchFamily="18" charset="0"/>
                <a:ea typeface="Batang" pitchFamily="18" charset="-127"/>
                <a:cs typeface="Times New Roman" pitchFamily="18" charset="0"/>
              </a:rPr>
              <a:t>, alt işverenin işçilerine karşı o işyeri ile ilgili olarak bu Kanundan, iş sözleşmesinden veya alt işverenin taraf olduğu toplu iş sözleşmesinden doğan yükümlülüklerinden </a:t>
            </a:r>
            <a:r>
              <a:rPr lang="tr-TR" b="1" u="sng" dirty="0">
                <a:latin typeface="Garamond" panose="02020404030301010803" pitchFamily="18" charset="0"/>
                <a:ea typeface="Batang" pitchFamily="18" charset="-127"/>
                <a:cs typeface="Times New Roman" pitchFamily="18" charset="0"/>
              </a:rPr>
              <a:t>alt işveren ile birlikte</a:t>
            </a:r>
            <a:r>
              <a:rPr lang="tr-TR" b="1" dirty="0">
                <a:latin typeface="Garamond" panose="02020404030301010803" pitchFamily="18" charset="0"/>
                <a:ea typeface="Batang" pitchFamily="18" charset="-127"/>
                <a:cs typeface="Times New Roman" pitchFamily="18" charset="0"/>
              </a:rPr>
              <a:t> (müteselsil) sorumludur.</a:t>
            </a:r>
          </a:p>
          <a:p>
            <a:pPr marL="0" indent="0" algn="just">
              <a:lnSpc>
                <a:spcPct val="114000"/>
              </a:lnSpc>
              <a:buFontTx/>
              <a:buNone/>
              <a:defRPr/>
            </a:pPr>
            <a:r>
              <a:rPr lang="tr-TR" b="1" dirty="0">
                <a:latin typeface="Garamond" panose="02020404030301010803" pitchFamily="18" charset="0"/>
                <a:ea typeface="Batang" pitchFamily="18" charset="-127"/>
                <a:cs typeface="Times New Roman" pitchFamily="18" charset="0"/>
              </a:rPr>
              <a:t>Asıl iş: </a:t>
            </a:r>
            <a:r>
              <a:rPr lang="tr-TR" dirty="0">
                <a:latin typeface="Garamond" panose="02020404030301010803" pitchFamily="18" charset="0"/>
                <a:ea typeface="Batang" pitchFamily="18" charset="-127"/>
                <a:cs typeface="Times New Roman" pitchFamily="18" charset="0"/>
              </a:rPr>
              <a:t>Mal veya hizmet </a:t>
            </a:r>
            <a:r>
              <a:rPr lang="tr-TR" b="1" dirty="0">
                <a:latin typeface="Garamond" panose="02020404030301010803" pitchFamily="18" charset="0"/>
                <a:ea typeface="Batang" pitchFamily="18" charset="-127"/>
                <a:cs typeface="Times New Roman" pitchFamily="18" charset="0"/>
              </a:rPr>
              <a:t>üretiminin esasını oluşturan </a:t>
            </a:r>
            <a:r>
              <a:rPr lang="tr-TR" dirty="0">
                <a:latin typeface="Garamond" panose="02020404030301010803" pitchFamily="18" charset="0"/>
                <a:ea typeface="Batang" pitchFamily="18" charset="-127"/>
                <a:cs typeface="Times New Roman" pitchFamily="18" charset="0"/>
              </a:rPr>
              <a:t>işi.</a:t>
            </a:r>
          </a:p>
          <a:p>
            <a:pPr marL="0" indent="0" algn="just">
              <a:lnSpc>
                <a:spcPct val="114000"/>
              </a:lnSpc>
              <a:buFontTx/>
              <a:buNone/>
              <a:defRPr/>
            </a:pPr>
            <a:r>
              <a:rPr lang="tr-TR" b="1" dirty="0">
                <a:latin typeface="Garamond" panose="02020404030301010803" pitchFamily="18" charset="0"/>
                <a:ea typeface="Batang" pitchFamily="18" charset="-127"/>
                <a:cs typeface="Times New Roman" pitchFamily="18" charset="0"/>
              </a:rPr>
              <a:t>Yardımcı iş: </a:t>
            </a:r>
            <a:r>
              <a:rPr lang="tr-TR" dirty="0">
                <a:latin typeface="Garamond" panose="02020404030301010803" pitchFamily="18" charset="0"/>
                <a:ea typeface="Batang" pitchFamily="18" charset="-127"/>
                <a:cs typeface="Times New Roman" pitchFamily="18" charset="0"/>
              </a:rPr>
              <a:t>İşyerinde yürütülen mal veya hizmet üretimine ilişkin olmakla beraber doğrudan üretim organizasyonu içerisinde yer almayan, </a:t>
            </a:r>
            <a:r>
              <a:rPr lang="tr-TR" b="1" dirty="0">
                <a:latin typeface="Garamond" panose="02020404030301010803" pitchFamily="18" charset="0"/>
                <a:ea typeface="Batang" pitchFamily="18" charset="-127"/>
                <a:cs typeface="Times New Roman" pitchFamily="18" charset="0"/>
              </a:rPr>
              <a:t>üretimin</a:t>
            </a:r>
            <a:r>
              <a:rPr lang="tr-TR" dirty="0">
                <a:latin typeface="Garamond" panose="02020404030301010803" pitchFamily="18" charset="0"/>
                <a:ea typeface="Batang" pitchFamily="18" charset="-127"/>
                <a:cs typeface="Times New Roman" pitchFamily="18" charset="0"/>
              </a:rPr>
              <a:t> </a:t>
            </a:r>
            <a:r>
              <a:rPr lang="tr-TR" b="1" dirty="0">
                <a:latin typeface="Garamond" panose="02020404030301010803" pitchFamily="18" charset="0"/>
                <a:ea typeface="Batang" pitchFamily="18" charset="-127"/>
                <a:cs typeface="Times New Roman" pitchFamily="18" charset="0"/>
              </a:rPr>
              <a:t>zorunlu bir unsuru olmayan</a:t>
            </a:r>
            <a:r>
              <a:rPr lang="tr-TR" dirty="0">
                <a:latin typeface="Garamond" panose="02020404030301010803" pitchFamily="18" charset="0"/>
                <a:ea typeface="Batang" pitchFamily="18" charset="-127"/>
                <a:cs typeface="Times New Roman" pitchFamily="18" charset="0"/>
              </a:rPr>
              <a:t> ancak </a:t>
            </a:r>
            <a:r>
              <a:rPr lang="tr-TR" b="1" dirty="0">
                <a:latin typeface="Garamond" panose="02020404030301010803" pitchFamily="18" charset="0"/>
                <a:ea typeface="Batang" pitchFamily="18" charset="-127"/>
                <a:cs typeface="Times New Roman" pitchFamily="18" charset="0"/>
              </a:rPr>
              <a:t>asıl iş devam ettikçe devam eden</a:t>
            </a:r>
            <a:r>
              <a:rPr lang="tr-TR" dirty="0">
                <a:latin typeface="Garamond" panose="02020404030301010803" pitchFamily="18" charset="0"/>
                <a:ea typeface="Batang" pitchFamily="18" charset="-127"/>
                <a:cs typeface="Times New Roman" pitchFamily="18" charset="0"/>
              </a:rPr>
              <a:t> ve asıl işe bağımlı olan işi.</a:t>
            </a:r>
          </a:p>
          <a:p>
            <a:endParaRPr lang="tr-TR" dirty="0"/>
          </a:p>
        </p:txBody>
      </p:sp>
      <p:sp>
        <p:nvSpPr>
          <p:cNvPr id="4" name="Slayt Numarası Yer Tutucusu 3">
            <a:extLst>
              <a:ext uri="{FF2B5EF4-FFF2-40B4-BE49-F238E27FC236}">
                <a16:creationId xmlns:a16="http://schemas.microsoft.com/office/drawing/2014/main" xmlns="" id="{AD8EF929-6037-4B40-9AE9-C6A81A86112F}"/>
              </a:ext>
            </a:extLst>
          </p:cNvPr>
          <p:cNvSpPr>
            <a:spLocks noGrp="1"/>
          </p:cNvSpPr>
          <p:nvPr>
            <p:ph type="sldNum" sz="quarter" idx="12"/>
          </p:nvPr>
        </p:nvSpPr>
        <p:spPr/>
        <p:txBody>
          <a:bodyPr/>
          <a:lstStyle/>
          <a:p>
            <a:fld id="{AA2C244E-E5AC-4366-B513-6933B17218AE}" type="slidenum">
              <a:rPr lang="tr-TR" smtClean="0">
                <a:solidFill>
                  <a:schemeClr val="bg1"/>
                </a:solidFill>
              </a:rPr>
              <a:pPr/>
              <a:t>24</a:t>
            </a:fld>
            <a:endParaRPr lang="tr-TR" dirty="0">
              <a:solidFill>
                <a:schemeClr val="bg1"/>
              </a:solidFill>
            </a:endParaRPr>
          </a:p>
        </p:txBody>
      </p:sp>
      <p:sp>
        <p:nvSpPr>
          <p:cNvPr id="5" name="Unvan 2">
            <a:extLst>
              <a:ext uri="{FF2B5EF4-FFF2-40B4-BE49-F238E27FC236}">
                <a16:creationId xmlns:a16="http://schemas.microsoft.com/office/drawing/2014/main" xmlns="" id="{7554ECF3-B496-43D1-BCAA-3EB466CC6443}"/>
              </a:ext>
            </a:extLst>
          </p:cNvPr>
          <p:cNvSpPr txBox="1">
            <a:spLocks/>
          </p:cNvSpPr>
          <p:nvPr/>
        </p:nvSpPr>
        <p:spPr>
          <a:xfrm>
            <a:off x="1412161" y="481781"/>
            <a:ext cx="7244815" cy="727587"/>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600" b="1" kern="1200" baseline="0">
                <a:solidFill>
                  <a:schemeClr val="bg1"/>
                </a:solidFill>
                <a:latin typeface="Garamond" panose="02020404030301010803" pitchFamily="18" charset="0"/>
                <a:ea typeface="+mj-ea"/>
                <a:cs typeface="Times New Roman" panose="02020603050405020304" pitchFamily="18" charset="0"/>
              </a:defRPr>
            </a:lvl1pPr>
          </a:lstStyle>
          <a:p>
            <a:pPr lvl="0">
              <a:defRPr/>
            </a:pPr>
            <a:r>
              <a:rPr lang="tr-TR" dirty="0"/>
              <a:t>Asıl işveren-alt işveren ilişkisi:</a:t>
            </a:r>
            <a:endParaRPr lang="tr-TR" sz="6000" dirty="0">
              <a:solidFill>
                <a:sysClr val="window" lastClr="FFFFFF"/>
              </a:solidFill>
            </a:endParaRPr>
          </a:p>
        </p:txBody>
      </p:sp>
    </p:spTree>
    <p:extLst>
      <p:ext uri="{BB962C8B-B14F-4D97-AF65-F5344CB8AC3E}">
        <p14:creationId xmlns:p14="http://schemas.microsoft.com/office/powerpoint/2010/main" val="415963038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çerik Yer Tutucusu 5"/>
          <p:cNvSpPr>
            <a:spLocks noGrp="1"/>
          </p:cNvSpPr>
          <p:nvPr>
            <p:ph idx="1"/>
          </p:nvPr>
        </p:nvSpPr>
        <p:spPr>
          <a:xfrm>
            <a:off x="304800" y="1347020"/>
            <a:ext cx="8760541" cy="5093110"/>
          </a:xfrm>
        </p:spPr>
        <p:txBody>
          <a:bodyPr>
            <a:noAutofit/>
          </a:bodyPr>
          <a:lstStyle/>
          <a:p>
            <a:pPr marL="0" indent="0" algn="just">
              <a:lnSpc>
                <a:spcPct val="124000"/>
              </a:lnSpc>
              <a:buNone/>
            </a:pPr>
            <a:r>
              <a:rPr lang="tr-TR" altLang="tr-TR" sz="1600" dirty="0">
                <a:latin typeface="Garamond" panose="02020404030301010803" pitchFamily="18" charset="0"/>
                <a:ea typeface="Batang" pitchFamily="18" charset="-127"/>
                <a:cs typeface="Times New Roman" panose="02020603050405020304" pitchFamily="18" charset="0"/>
              </a:rPr>
              <a:t>4857 sayılı İş Kanununun </a:t>
            </a:r>
            <a:r>
              <a:rPr lang="tr-TR" altLang="tr-TR" sz="1600" u="sng" dirty="0">
                <a:latin typeface="Garamond" panose="02020404030301010803" pitchFamily="18" charset="0"/>
                <a:ea typeface="Batang" pitchFamily="18" charset="-127"/>
                <a:cs typeface="Times New Roman" panose="02020603050405020304" pitchFamily="18" charset="0"/>
              </a:rPr>
              <a:t>4 üncü maddesi</a:t>
            </a:r>
            <a:r>
              <a:rPr lang="tr-TR" altLang="tr-TR" sz="1600" dirty="0">
                <a:latin typeface="Garamond" panose="02020404030301010803" pitchFamily="18" charset="0"/>
                <a:ea typeface="Batang" pitchFamily="18" charset="-127"/>
                <a:cs typeface="Times New Roman" panose="02020603050405020304" pitchFamily="18" charset="0"/>
              </a:rPr>
              <a:t> uyarınca, </a:t>
            </a:r>
          </a:p>
          <a:p>
            <a:pPr algn="just">
              <a:lnSpc>
                <a:spcPct val="124000"/>
              </a:lnSpc>
              <a:buFont typeface="Wingdings" panose="05000000000000000000" pitchFamily="2" charset="2"/>
              <a:buChar char="Ø"/>
            </a:pPr>
            <a:r>
              <a:rPr lang="tr-TR" altLang="tr-TR" sz="1600" dirty="0">
                <a:latin typeface="Garamond" panose="02020404030301010803" pitchFamily="18" charset="0"/>
                <a:ea typeface="Batang" pitchFamily="18" charset="-127"/>
                <a:cs typeface="Times New Roman" panose="02020603050405020304" pitchFamily="18" charset="0"/>
              </a:rPr>
              <a:t>Deniz ve hava taşıma işlerinde, </a:t>
            </a:r>
          </a:p>
          <a:p>
            <a:pPr algn="just">
              <a:lnSpc>
                <a:spcPct val="124000"/>
              </a:lnSpc>
              <a:buFont typeface="Wingdings" panose="05000000000000000000" pitchFamily="2" charset="2"/>
              <a:buChar char="Ø"/>
            </a:pPr>
            <a:r>
              <a:rPr lang="tr-TR" altLang="tr-TR" sz="1600" dirty="0">
                <a:latin typeface="Garamond" panose="02020404030301010803" pitchFamily="18" charset="0"/>
                <a:ea typeface="Batang" pitchFamily="18" charset="-127"/>
                <a:cs typeface="Times New Roman" panose="02020603050405020304" pitchFamily="18" charset="0"/>
              </a:rPr>
              <a:t>50’den az işçi çalıştırılan (50 dahil) tarım ve orman işlerinin yapıldığı işyerlerinde veya işletmelerinde,</a:t>
            </a:r>
          </a:p>
          <a:p>
            <a:pPr algn="just">
              <a:lnSpc>
                <a:spcPct val="124000"/>
              </a:lnSpc>
              <a:buFont typeface="Wingdings" panose="05000000000000000000" pitchFamily="2" charset="2"/>
              <a:buChar char="Ø"/>
            </a:pPr>
            <a:r>
              <a:rPr lang="tr-TR" altLang="tr-TR" sz="1600" dirty="0">
                <a:latin typeface="Garamond" panose="02020404030301010803" pitchFamily="18" charset="0"/>
                <a:ea typeface="Batang" pitchFamily="18" charset="-127"/>
                <a:cs typeface="Times New Roman" panose="02020603050405020304" pitchFamily="18" charset="0"/>
              </a:rPr>
              <a:t>Aile ekonomisi sınırları içinde kalan tarımla ilgili her çeşit yapı işleri,</a:t>
            </a:r>
          </a:p>
          <a:p>
            <a:pPr algn="just">
              <a:lnSpc>
                <a:spcPct val="124000"/>
              </a:lnSpc>
              <a:buFont typeface="Wingdings" panose="05000000000000000000" pitchFamily="2" charset="2"/>
              <a:buChar char="Ø"/>
            </a:pPr>
            <a:r>
              <a:rPr lang="tr-TR" altLang="tr-TR" sz="1600" dirty="0">
                <a:latin typeface="Garamond" panose="02020404030301010803" pitchFamily="18" charset="0"/>
                <a:ea typeface="Batang" pitchFamily="18" charset="-127"/>
                <a:cs typeface="Times New Roman" panose="02020603050405020304" pitchFamily="18" charset="0"/>
              </a:rPr>
              <a:t>Bir ailenin üyeleri ve 3’üncü dereceye kadar (3’üncü derece dahil) hısımları arasında dışardan başka biri katılmayarak evlerde ve el sanatlarının yapıldığı işlerde, </a:t>
            </a:r>
          </a:p>
          <a:p>
            <a:pPr algn="just">
              <a:lnSpc>
                <a:spcPct val="124000"/>
              </a:lnSpc>
              <a:buFont typeface="Wingdings" panose="05000000000000000000" pitchFamily="2" charset="2"/>
              <a:buChar char="Ø"/>
            </a:pPr>
            <a:r>
              <a:rPr lang="tr-TR" altLang="tr-TR" sz="1600" dirty="0">
                <a:latin typeface="Garamond" panose="02020404030301010803" pitchFamily="18" charset="0"/>
                <a:ea typeface="Batang" pitchFamily="18" charset="-127"/>
                <a:cs typeface="Times New Roman" panose="02020603050405020304" pitchFamily="18" charset="0"/>
              </a:rPr>
              <a:t>Ev hizmetlerinde,</a:t>
            </a:r>
          </a:p>
          <a:p>
            <a:pPr algn="just">
              <a:lnSpc>
                <a:spcPct val="124000"/>
              </a:lnSpc>
              <a:buFont typeface="Wingdings" panose="05000000000000000000" pitchFamily="2" charset="2"/>
              <a:buChar char="Ø"/>
            </a:pPr>
            <a:r>
              <a:rPr lang="tr-TR" altLang="tr-TR" sz="1600" dirty="0">
                <a:latin typeface="Garamond" panose="02020404030301010803" pitchFamily="18" charset="0"/>
                <a:ea typeface="Batang" pitchFamily="18" charset="-127"/>
                <a:cs typeface="Times New Roman" panose="02020603050405020304" pitchFamily="18" charset="0"/>
              </a:rPr>
              <a:t>Çıraklar hakkında, </a:t>
            </a:r>
          </a:p>
          <a:p>
            <a:pPr algn="just">
              <a:lnSpc>
                <a:spcPct val="124000"/>
              </a:lnSpc>
              <a:buFont typeface="Wingdings" panose="05000000000000000000" pitchFamily="2" charset="2"/>
              <a:buChar char="Ø"/>
            </a:pPr>
            <a:r>
              <a:rPr lang="tr-TR" altLang="tr-TR" sz="1600" dirty="0">
                <a:latin typeface="Garamond" panose="02020404030301010803" pitchFamily="18" charset="0"/>
                <a:ea typeface="Batang" pitchFamily="18" charset="-127"/>
                <a:cs typeface="Times New Roman" panose="02020603050405020304" pitchFamily="18" charset="0"/>
              </a:rPr>
              <a:t>Sporcular hakkında, </a:t>
            </a:r>
          </a:p>
          <a:p>
            <a:pPr algn="just">
              <a:lnSpc>
                <a:spcPct val="124000"/>
              </a:lnSpc>
              <a:buFont typeface="Wingdings" panose="05000000000000000000" pitchFamily="2" charset="2"/>
              <a:buChar char="Ø"/>
            </a:pPr>
            <a:r>
              <a:rPr lang="tr-TR" altLang="tr-TR" sz="1600" dirty="0" err="1">
                <a:latin typeface="Garamond" panose="02020404030301010803" pitchFamily="18" charset="0"/>
                <a:ea typeface="Batang" pitchFamily="18" charset="-127"/>
                <a:cs typeface="Times New Roman" panose="02020603050405020304" pitchFamily="18" charset="0"/>
              </a:rPr>
              <a:t>Rehabilite</a:t>
            </a:r>
            <a:r>
              <a:rPr lang="tr-TR" altLang="tr-TR" sz="1600" dirty="0">
                <a:latin typeface="Garamond" panose="02020404030301010803" pitchFamily="18" charset="0"/>
                <a:ea typeface="Batang" pitchFamily="18" charset="-127"/>
                <a:cs typeface="Times New Roman" panose="02020603050405020304" pitchFamily="18" charset="0"/>
              </a:rPr>
              <a:t> edilenler hakkında,</a:t>
            </a:r>
          </a:p>
          <a:p>
            <a:pPr algn="just">
              <a:lnSpc>
                <a:spcPct val="124000"/>
              </a:lnSpc>
              <a:buFont typeface="Wingdings" panose="05000000000000000000" pitchFamily="2" charset="2"/>
              <a:buChar char="Ø"/>
            </a:pPr>
            <a:r>
              <a:rPr lang="tr-TR" altLang="tr-TR" sz="1600" dirty="0">
                <a:latin typeface="Garamond" panose="02020404030301010803" pitchFamily="18" charset="0"/>
                <a:ea typeface="Batang" pitchFamily="18" charset="-127"/>
                <a:cs typeface="Times New Roman" panose="02020603050405020304" pitchFamily="18" charset="0"/>
              </a:rPr>
              <a:t>507 sayılı Esnaf ve Sanatkârlar Kanununun 2 </a:t>
            </a:r>
            <a:r>
              <a:rPr lang="tr-TR" altLang="tr-TR" sz="1600" dirty="0" err="1">
                <a:latin typeface="Garamond" panose="02020404030301010803" pitchFamily="18" charset="0"/>
                <a:ea typeface="Batang" pitchFamily="18" charset="-127"/>
                <a:cs typeface="Times New Roman" panose="02020603050405020304" pitchFamily="18" charset="0"/>
              </a:rPr>
              <a:t>nci</a:t>
            </a:r>
            <a:r>
              <a:rPr lang="tr-TR" altLang="tr-TR" sz="1600" dirty="0">
                <a:latin typeface="Garamond" panose="02020404030301010803" pitchFamily="18" charset="0"/>
                <a:ea typeface="Batang" pitchFamily="18" charset="-127"/>
                <a:cs typeface="Times New Roman" panose="02020603050405020304" pitchFamily="18" charset="0"/>
              </a:rPr>
              <a:t> maddesinin tarifine uygun üç kişinin çalıştığı işyerlerinde,</a:t>
            </a:r>
          </a:p>
          <a:p>
            <a:pPr marL="0" indent="0" algn="just">
              <a:lnSpc>
                <a:spcPct val="124000"/>
              </a:lnSpc>
              <a:buNone/>
            </a:pPr>
            <a:r>
              <a:rPr lang="tr-TR" altLang="tr-TR" sz="1600" dirty="0">
                <a:latin typeface="Garamond" panose="02020404030301010803" pitchFamily="18" charset="0"/>
                <a:ea typeface="Batang" pitchFamily="18" charset="-127"/>
                <a:cs typeface="Times New Roman" panose="02020603050405020304" pitchFamily="18" charset="0"/>
              </a:rPr>
              <a:t>4857 sayılı İş Kanunu hükümleri </a:t>
            </a:r>
            <a:r>
              <a:rPr lang="tr-TR" altLang="tr-TR" sz="1600" b="1" u="sng" dirty="0">
                <a:latin typeface="Garamond" panose="02020404030301010803" pitchFamily="18" charset="0"/>
                <a:ea typeface="Batang" pitchFamily="18" charset="-127"/>
                <a:cs typeface="Times New Roman" panose="02020603050405020304" pitchFamily="18" charset="0"/>
              </a:rPr>
              <a:t>uygulanmaz</a:t>
            </a:r>
            <a:r>
              <a:rPr lang="tr-TR" altLang="tr-TR" sz="1600" dirty="0">
                <a:latin typeface="Garamond" panose="02020404030301010803" pitchFamily="18" charset="0"/>
                <a:ea typeface="Batang" pitchFamily="18" charset="-127"/>
                <a:cs typeface="Times New Roman" panose="02020603050405020304" pitchFamily="18" charset="0"/>
              </a:rPr>
              <a:t>. </a:t>
            </a:r>
          </a:p>
        </p:txBody>
      </p:sp>
      <p:sp>
        <p:nvSpPr>
          <p:cNvPr id="4" name="Slayt Numarası Yer Tutucusu 3">
            <a:extLst>
              <a:ext uri="{FF2B5EF4-FFF2-40B4-BE49-F238E27FC236}">
                <a16:creationId xmlns:a16="http://schemas.microsoft.com/office/drawing/2014/main" xmlns="" id="{AD8EF929-6037-4B40-9AE9-C6A81A86112F}"/>
              </a:ext>
            </a:extLst>
          </p:cNvPr>
          <p:cNvSpPr>
            <a:spLocks noGrp="1"/>
          </p:cNvSpPr>
          <p:nvPr>
            <p:ph type="sldNum" sz="quarter" idx="12"/>
          </p:nvPr>
        </p:nvSpPr>
        <p:spPr/>
        <p:txBody>
          <a:bodyPr/>
          <a:lstStyle/>
          <a:p>
            <a:fld id="{AA2C244E-E5AC-4366-B513-6933B17218AE}" type="slidenum">
              <a:rPr lang="tr-TR" smtClean="0">
                <a:solidFill>
                  <a:schemeClr val="bg1"/>
                </a:solidFill>
              </a:rPr>
              <a:pPr/>
              <a:t>25</a:t>
            </a:fld>
            <a:endParaRPr lang="tr-TR" dirty="0">
              <a:solidFill>
                <a:schemeClr val="bg1"/>
              </a:solidFill>
            </a:endParaRPr>
          </a:p>
        </p:txBody>
      </p:sp>
      <p:sp>
        <p:nvSpPr>
          <p:cNvPr id="5" name="Unvan 2">
            <a:extLst>
              <a:ext uri="{FF2B5EF4-FFF2-40B4-BE49-F238E27FC236}">
                <a16:creationId xmlns:a16="http://schemas.microsoft.com/office/drawing/2014/main" xmlns="" id="{7554ECF3-B496-43D1-BCAA-3EB466CC6443}"/>
              </a:ext>
            </a:extLst>
          </p:cNvPr>
          <p:cNvSpPr txBox="1">
            <a:spLocks/>
          </p:cNvSpPr>
          <p:nvPr/>
        </p:nvSpPr>
        <p:spPr>
          <a:xfrm>
            <a:off x="1412161" y="481781"/>
            <a:ext cx="7244815" cy="727587"/>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600" b="1" kern="1200" baseline="0">
                <a:solidFill>
                  <a:schemeClr val="bg1"/>
                </a:solidFill>
                <a:latin typeface="Garamond" panose="02020404030301010803" pitchFamily="18" charset="0"/>
                <a:ea typeface="+mj-ea"/>
                <a:cs typeface="Times New Roman" panose="02020603050405020304" pitchFamily="18" charset="0"/>
              </a:defRPr>
            </a:lvl1pPr>
          </a:lstStyle>
          <a:p>
            <a:pPr lvl="0">
              <a:defRPr/>
            </a:pPr>
            <a:r>
              <a:rPr lang="tr-TR" dirty="0"/>
              <a:t>İstisnalar</a:t>
            </a:r>
            <a:endParaRPr kumimoji="0" lang="tr-TR" sz="3600" b="1" i="0" u="none" strike="noStrike" kern="1200" cap="none" spc="0" normalizeH="0" baseline="0" noProof="0" dirty="0">
              <a:ln>
                <a:noFill/>
              </a:ln>
              <a:solidFill>
                <a:sysClr val="window" lastClr="FFFFFF"/>
              </a:solidFill>
              <a:effectLst/>
              <a:uLnTx/>
              <a:uFillTx/>
              <a:latin typeface="Garamond" panose="02020404030301010803" pitchFamily="18" charset="0"/>
              <a:ea typeface="+mj-ea"/>
              <a:cs typeface="Times New Roman" panose="02020603050405020304" pitchFamily="18" charset="0"/>
            </a:endParaRPr>
          </a:p>
        </p:txBody>
      </p:sp>
    </p:spTree>
    <p:extLst>
      <p:ext uri="{BB962C8B-B14F-4D97-AF65-F5344CB8AC3E}">
        <p14:creationId xmlns:p14="http://schemas.microsoft.com/office/powerpoint/2010/main" val="157110275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çerik Yer Tutucusu 5"/>
          <p:cNvSpPr>
            <a:spLocks noGrp="1"/>
          </p:cNvSpPr>
          <p:nvPr>
            <p:ph idx="1"/>
          </p:nvPr>
        </p:nvSpPr>
        <p:spPr>
          <a:xfrm>
            <a:off x="304800" y="1347020"/>
            <a:ext cx="8760541" cy="5093110"/>
          </a:xfrm>
        </p:spPr>
        <p:txBody>
          <a:bodyPr>
            <a:noAutofit/>
          </a:bodyPr>
          <a:lstStyle/>
          <a:p>
            <a:pPr marL="171450" lvl="0" indent="-171450" algn="just" defTabSz="685800">
              <a:lnSpc>
                <a:spcPct val="124000"/>
              </a:lnSpc>
              <a:spcBef>
                <a:spcPts val="750"/>
              </a:spcBef>
              <a:buNone/>
            </a:pPr>
            <a:r>
              <a:rPr lang="tr-TR" altLang="tr-TR" sz="1900" dirty="0">
                <a:solidFill>
                  <a:prstClr val="black"/>
                </a:solidFill>
                <a:latin typeface="Garamond" panose="02020404030301010803" pitchFamily="18" charset="0"/>
                <a:ea typeface="Batang" pitchFamily="18" charset="-127"/>
                <a:cs typeface="Times New Roman" panose="02020603050405020304" pitchFamily="18" charset="0"/>
              </a:rPr>
              <a:t>Ancak, </a:t>
            </a:r>
          </a:p>
          <a:p>
            <a:pPr marL="171450" lvl="0" indent="-171450" algn="just" defTabSz="685800">
              <a:lnSpc>
                <a:spcPct val="124000"/>
              </a:lnSpc>
              <a:spcBef>
                <a:spcPts val="750"/>
              </a:spcBef>
              <a:buNone/>
            </a:pPr>
            <a:r>
              <a:rPr lang="tr-TR" altLang="tr-TR" sz="1900" b="1" dirty="0">
                <a:solidFill>
                  <a:prstClr val="black"/>
                </a:solidFill>
                <a:latin typeface="Garamond" panose="02020404030301010803" pitchFamily="18" charset="0"/>
                <a:ea typeface="Batang" pitchFamily="18" charset="-127"/>
                <a:cs typeface="Times New Roman" panose="02020603050405020304" pitchFamily="18" charset="0"/>
              </a:rPr>
              <a:t>a)</a:t>
            </a:r>
            <a:r>
              <a:rPr lang="tr-TR" altLang="tr-TR" sz="1900" dirty="0">
                <a:solidFill>
                  <a:prstClr val="black"/>
                </a:solidFill>
                <a:latin typeface="Garamond" panose="02020404030301010803" pitchFamily="18" charset="0"/>
                <a:ea typeface="Batang" pitchFamily="18" charset="-127"/>
                <a:cs typeface="Times New Roman" panose="02020603050405020304" pitchFamily="18" charset="0"/>
              </a:rPr>
              <a:t> Kıyılarda veya liman ve iskelelerde gemilerden karaya ve karadan gemilere yapılan yükleme ve boşaltma işleri, </a:t>
            </a:r>
          </a:p>
          <a:p>
            <a:pPr marL="171450" lvl="0" indent="-171450" algn="just" defTabSz="685800">
              <a:lnSpc>
                <a:spcPct val="124000"/>
              </a:lnSpc>
              <a:spcBef>
                <a:spcPts val="750"/>
              </a:spcBef>
              <a:buNone/>
            </a:pPr>
            <a:r>
              <a:rPr lang="tr-TR" altLang="tr-TR" sz="1900" b="1" dirty="0">
                <a:solidFill>
                  <a:prstClr val="black"/>
                </a:solidFill>
                <a:latin typeface="Garamond" panose="02020404030301010803" pitchFamily="18" charset="0"/>
                <a:ea typeface="Batang" pitchFamily="18" charset="-127"/>
                <a:cs typeface="Times New Roman" panose="02020603050405020304" pitchFamily="18" charset="0"/>
              </a:rPr>
              <a:t>b</a:t>
            </a:r>
            <a:r>
              <a:rPr lang="tr-TR" altLang="tr-TR" sz="1900" dirty="0">
                <a:solidFill>
                  <a:prstClr val="black"/>
                </a:solidFill>
                <a:latin typeface="Garamond" panose="02020404030301010803" pitchFamily="18" charset="0"/>
                <a:ea typeface="Batang" pitchFamily="18" charset="-127"/>
                <a:cs typeface="Times New Roman" panose="02020603050405020304" pitchFamily="18" charset="0"/>
              </a:rPr>
              <a:t>) Havacılığın bütün yer tesislerinde yürütülen işler,</a:t>
            </a:r>
          </a:p>
          <a:p>
            <a:pPr marL="171450" lvl="0" indent="-171450" algn="just" defTabSz="685800">
              <a:lnSpc>
                <a:spcPct val="124000"/>
              </a:lnSpc>
              <a:spcBef>
                <a:spcPts val="750"/>
              </a:spcBef>
              <a:buNone/>
            </a:pPr>
            <a:r>
              <a:rPr lang="tr-TR" altLang="tr-TR" sz="1900" b="1" dirty="0">
                <a:solidFill>
                  <a:prstClr val="black"/>
                </a:solidFill>
                <a:latin typeface="Garamond" panose="02020404030301010803" pitchFamily="18" charset="0"/>
                <a:ea typeface="Batang" pitchFamily="18" charset="-127"/>
                <a:cs typeface="Times New Roman" panose="02020603050405020304" pitchFamily="18" charset="0"/>
              </a:rPr>
              <a:t>c)</a:t>
            </a:r>
            <a:r>
              <a:rPr lang="tr-TR" altLang="tr-TR" sz="1900" dirty="0">
                <a:solidFill>
                  <a:prstClr val="black"/>
                </a:solidFill>
                <a:latin typeface="Garamond" panose="02020404030301010803" pitchFamily="18" charset="0"/>
                <a:ea typeface="Batang" pitchFamily="18" charset="-127"/>
                <a:cs typeface="Times New Roman" panose="02020603050405020304" pitchFamily="18" charset="0"/>
              </a:rPr>
              <a:t> Tarım sanatları ile tarım aletleri, makine ve parçalarının yapıldığı atölye ve fabrikalarda görülen işler, </a:t>
            </a:r>
          </a:p>
          <a:p>
            <a:pPr marL="171450" lvl="0" indent="-171450" algn="just" defTabSz="685800">
              <a:lnSpc>
                <a:spcPct val="124000"/>
              </a:lnSpc>
              <a:spcBef>
                <a:spcPts val="750"/>
              </a:spcBef>
              <a:buNone/>
            </a:pPr>
            <a:r>
              <a:rPr lang="tr-TR" altLang="tr-TR" sz="1900" b="1" dirty="0">
                <a:solidFill>
                  <a:prstClr val="black"/>
                </a:solidFill>
                <a:latin typeface="Garamond" panose="02020404030301010803" pitchFamily="18" charset="0"/>
                <a:ea typeface="Batang" pitchFamily="18" charset="-127"/>
                <a:cs typeface="Times New Roman" panose="02020603050405020304" pitchFamily="18" charset="0"/>
              </a:rPr>
              <a:t>d)</a:t>
            </a:r>
            <a:r>
              <a:rPr lang="tr-TR" altLang="tr-TR" sz="1900" dirty="0">
                <a:solidFill>
                  <a:prstClr val="black"/>
                </a:solidFill>
                <a:latin typeface="Garamond" panose="02020404030301010803" pitchFamily="18" charset="0"/>
                <a:ea typeface="Batang" pitchFamily="18" charset="-127"/>
                <a:cs typeface="Times New Roman" panose="02020603050405020304" pitchFamily="18" charset="0"/>
              </a:rPr>
              <a:t> Tarım işletmelerinde yapılan yapı işleri, </a:t>
            </a:r>
          </a:p>
          <a:p>
            <a:pPr marL="171450" lvl="0" indent="-171450" algn="just" defTabSz="685800">
              <a:lnSpc>
                <a:spcPct val="124000"/>
              </a:lnSpc>
              <a:spcBef>
                <a:spcPts val="750"/>
              </a:spcBef>
              <a:buNone/>
            </a:pPr>
            <a:r>
              <a:rPr lang="tr-TR" altLang="tr-TR" sz="1900" b="1" dirty="0">
                <a:solidFill>
                  <a:prstClr val="black"/>
                </a:solidFill>
                <a:latin typeface="Garamond" panose="02020404030301010803" pitchFamily="18" charset="0"/>
                <a:ea typeface="Batang" pitchFamily="18" charset="-127"/>
                <a:cs typeface="Times New Roman" panose="02020603050405020304" pitchFamily="18" charset="0"/>
              </a:rPr>
              <a:t>e)</a:t>
            </a:r>
            <a:r>
              <a:rPr lang="tr-TR" altLang="tr-TR" sz="1900" dirty="0">
                <a:solidFill>
                  <a:prstClr val="black"/>
                </a:solidFill>
                <a:latin typeface="Garamond" panose="02020404030301010803" pitchFamily="18" charset="0"/>
                <a:ea typeface="Batang" pitchFamily="18" charset="-127"/>
                <a:cs typeface="Times New Roman" panose="02020603050405020304" pitchFamily="18" charset="0"/>
              </a:rPr>
              <a:t> Halkın faydalanmasına açık veya  işyerinin eklentisi durumunda olan park ve bahçe işleri,</a:t>
            </a:r>
          </a:p>
          <a:p>
            <a:pPr marL="171450" lvl="0" indent="-171450" algn="just" defTabSz="685800">
              <a:lnSpc>
                <a:spcPct val="124000"/>
              </a:lnSpc>
              <a:spcBef>
                <a:spcPts val="750"/>
              </a:spcBef>
              <a:buNone/>
            </a:pPr>
            <a:r>
              <a:rPr lang="tr-TR" altLang="tr-TR" sz="1900" b="1" dirty="0">
                <a:solidFill>
                  <a:prstClr val="black"/>
                </a:solidFill>
                <a:latin typeface="Garamond" panose="02020404030301010803" pitchFamily="18" charset="0"/>
                <a:ea typeface="Batang" pitchFamily="18" charset="-127"/>
                <a:cs typeface="Times New Roman" panose="02020603050405020304" pitchFamily="18" charset="0"/>
              </a:rPr>
              <a:t>f)</a:t>
            </a:r>
            <a:r>
              <a:rPr lang="tr-TR" altLang="tr-TR" sz="1900" dirty="0">
                <a:solidFill>
                  <a:prstClr val="black"/>
                </a:solidFill>
                <a:latin typeface="Garamond" panose="02020404030301010803" pitchFamily="18" charset="0"/>
                <a:ea typeface="Batang" pitchFamily="18" charset="-127"/>
                <a:cs typeface="Times New Roman" panose="02020603050405020304" pitchFamily="18" charset="0"/>
              </a:rPr>
              <a:t> Deniz İş Kanunu kapsamına girmeyen ve tarım işlerinden sayılmayan, denizlerde çalışan su ürünleri üreticileri ile ilgili işler,</a:t>
            </a:r>
          </a:p>
          <a:p>
            <a:pPr marL="171450" lvl="0" indent="-171450" algn="just" defTabSz="685800">
              <a:lnSpc>
                <a:spcPct val="124000"/>
              </a:lnSpc>
              <a:spcBef>
                <a:spcPts val="750"/>
              </a:spcBef>
              <a:buNone/>
            </a:pPr>
            <a:r>
              <a:rPr lang="tr-TR" altLang="tr-TR" sz="1900" dirty="0">
                <a:solidFill>
                  <a:prstClr val="black"/>
                </a:solidFill>
                <a:latin typeface="Garamond" panose="02020404030301010803" pitchFamily="18" charset="0"/>
                <a:ea typeface="Batang" pitchFamily="18" charset="-127"/>
                <a:cs typeface="Times New Roman" panose="02020603050405020304" pitchFamily="18" charset="0"/>
              </a:rPr>
              <a:t>	4857 sayılı Kanun </a:t>
            </a:r>
            <a:r>
              <a:rPr lang="tr-TR" altLang="tr-TR" sz="1900" u="sng" dirty="0">
                <a:solidFill>
                  <a:prstClr val="black"/>
                </a:solidFill>
                <a:latin typeface="Garamond" panose="02020404030301010803" pitchFamily="18" charset="0"/>
                <a:ea typeface="Batang" pitchFamily="18" charset="-127"/>
                <a:cs typeface="Times New Roman" panose="02020603050405020304" pitchFamily="18" charset="0"/>
              </a:rPr>
              <a:t>hükümlerine tabidir.</a:t>
            </a:r>
          </a:p>
          <a:p>
            <a:pPr marL="0" indent="0" algn="just">
              <a:lnSpc>
                <a:spcPct val="124000"/>
              </a:lnSpc>
              <a:buNone/>
            </a:pPr>
            <a:endParaRPr lang="tr-TR" altLang="tr-TR" sz="1600" dirty="0">
              <a:latin typeface="Garamond" panose="02020404030301010803" pitchFamily="18" charset="0"/>
              <a:ea typeface="Batang" pitchFamily="18" charset="-127"/>
              <a:cs typeface="Times New Roman" panose="02020603050405020304" pitchFamily="18" charset="0"/>
            </a:endParaRPr>
          </a:p>
        </p:txBody>
      </p:sp>
      <p:sp>
        <p:nvSpPr>
          <p:cNvPr id="4" name="Slayt Numarası Yer Tutucusu 3">
            <a:extLst>
              <a:ext uri="{FF2B5EF4-FFF2-40B4-BE49-F238E27FC236}">
                <a16:creationId xmlns:a16="http://schemas.microsoft.com/office/drawing/2014/main" xmlns="" id="{AD8EF929-6037-4B40-9AE9-C6A81A86112F}"/>
              </a:ext>
            </a:extLst>
          </p:cNvPr>
          <p:cNvSpPr>
            <a:spLocks noGrp="1"/>
          </p:cNvSpPr>
          <p:nvPr>
            <p:ph type="sldNum" sz="quarter" idx="12"/>
          </p:nvPr>
        </p:nvSpPr>
        <p:spPr/>
        <p:txBody>
          <a:bodyPr/>
          <a:lstStyle/>
          <a:p>
            <a:fld id="{AA2C244E-E5AC-4366-B513-6933B17218AE}" type="slidenum">
              <a:rPr lang="tr-TR" smtClean="0">
                <a:solidFill>
                  <a:schemeClr val="bg1"/>
                </a:solidFill>
              </a:rPr>
              <a:pPr/>
              <a:t>26</a:t>
            </a:fld>
            <a:endParaRPr lang="tr-TR" dirty="0">
              <a:solidFill>
                <a:schemeClr val="bg1"/>
              </a:solidFill>
            </a:endParaRPr>
          </a:p>
        </p:txBody>
      </p:sp>
      <p:sp>
        <p:nvSpPr>
          <p:cNvPr id="5" name="Unvan 2">
            <a:extLst>
              <a:ext uri="{FF2B5EF4-FFF2-40B4-BE49-F238E27FC236}">
                <a16:creationId xmlns:a16="http://schemas.microsoft.com/office/drawing/2014/main" xmlns="" id="{7554ECF3-B496-43D1-BCAA-3EB466CC6443}"/>
              </a:ext>
            </a:extLst>
          </p:cNvPr>
          <p:cNvSpPr txBox="1">
            <a:spLocks/>
          </p:cNvSpPr>
          <p:nvPr/>
        </p:nvSpPr>
        <p:spPr>
          <a:xfrm>
            <a:off x="1412161" y="481781"/>
            <a:ext cx="7244815" cy="727587"/>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600" b="1" kern="1200" baseline="0">
                <a:solidFill>
                  <a:schemeClr val="bg1"/>
                </a:solidFill>
                <a:latin typeface="Garamond" panose="02020404030301010803" pitchFamily="18" charset="0"/>
                <a:ea typeface="+mj-ea"/>
                <a:cs typeface="Times New Roman" panose="02020603050405020304" pitchFamily="18" charset="0"/>
              </a:defRPr>
            </a:lvl1pPr>
          </a:lstStyle>
          <a:p>
            <a:pPr lvl="0">
              <a:defRPr/>
            </a:pPr>
            <a:r>
              <a:rPr lang="tr-TR" dirty="0"/>
              <a:t>İstisnanın </a:t>
            </a:r>
            <a:r>
              <a:rPr lang="tr-TR" dirty="0" smtClean="0"/>
              <a:t>İstisnası</a:t>
            </a:r>
            <a:endParaRPr kumimoji="0" lang="tr-TR" sz="3600" b="1" i="0" u="none" strike="noStrike" kern="1200" cap="none" spc="0" normalizeH="0" baseline="0" noProof="0" dirty="0">
              <a:ln>
                <a:noFill/>
              </a:ln>
              <a:solidFill>
                <a:sysClr val="window" lastClr="FFFFFF"/>
              </a:solidFill>
              <a:effectLst/>
              <a:uLnTx/>
              <a:uFillTx/>
              <a:latin typeface="Garamond" panose="02020404030301010803" pitchFamily="18" charset="0"/>
              <a:ea typeface="+mj-ea"/>
              <a:cs typeface="Times New Roman" panose="02020603050405020304" pitchFamily="18" charset="0"/>
            </a:endParaRPr>
          </a:p>
        </p:txBody>
      </p:sp>
    </p:spTree>
    <p:extLst>
      <p:ext uri="{BB962C8B-B14F-4D97-AF65-F5344CB8AC3E}">
        <p14:creationId xmlns:p14="http://schemas.microsoft.com/office/powerpoint/2010/main" val="190639268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çerik Yer Tutucusu 5"/>
          <p:cNvSpPr>
            <a:spLocks noGrp="1"/>
          </p:cNvSpPr>
          <p:nvPr>
            <p:ph idx="1"/>
          </p:nvPr>
        </p:nvSpPr>
        <p:spPr>
          <a:xfrm>
            <a:off x="304800" y="1347020"/>
            <a:ext cx="8573729" cy="5093110"/>
          </a:xfrm>
        </p:spPr>
        <p:txBody>
          <a:bodyPr>
            <a:noAutofit/>
          </a:bodyPr>
          <a:lstStyle/>
          <a:p>
            <a:pPr marL="0" lvl="0" indent="0" algn="just" defTabSz="685800">
              <a:lnSpc>
                <a:spcPct val="114000"/>
              </a:lnSpc>
              <a:spcBef>
                <a:spcPts val="750"/>
              </a:spcBef>
              <a:buNone/>
            </a:pPr>
            <a:r>
              <a:rPr lang="tr-TR" altLang="tr-TR" sz="2400" dirty="0">
                <a:solidFill>
                  <a:prstClr val="black"/>
                </a:solidFill>
                <a:latin typeface="Garamond" panose="02020404030301010803" pitchFamily="18" charset="0"/>
                <a:ea typeface="Batang" pitchFamily="18" charset="-127"/>
                <a:cs typeface="Times New Roman" panose="02020603050405020304" pitchFamily="18" charset="0"/>
              </a:rPr>
              <a:t>Her ne kadar,</a:t>
            </a:r>
          </a:p>
          <a:p>
            <a:pPr marL="171450" lvl="0" indent="-171450" algn="just" defTabSz="685800">
              <a:lnSpc>
                <a:spcPct val="114000"/>
              </a:lnSpc>
              <a:spcBef>
                <a:spcPts val="750"/>
              </a:spcBef>
              <a:buFontTx/>
              <a:buChar char="-"/>
            </a:pPr>
            <a:r>
              <a:rPr lang="tr-TR" altLang="tr-TR" sz="2400" dirty="0">
                <a:solidFill>
                  <a:prstClr val="black"/>
                </a:solidFill>
                <a:latin typeface="Garamond" panose="02020404030301010803" pitchFamily="18" charset="0"/>
                <a:ea typeface="Batang" pitchFamily="18" charset="-127"/>
                <a:cs typeface="Times New Roman" panose="02020603050405020304" pitchFamily="18" charset="0"/>
              </a:rPr>
              <a:t>50'den az işçi çalıştırılan (50 dahil) </a:t>
            </a:r>
            <a:r>
              <a:rPr lang="tr-TR" altLang="tr-TR" sz="2400" b="1" dirty="0">
                <a:solidFill>
                  <a:prstClr val="black"/>
                </a:solidFill>
                <a:latin typeface="Garamond" panose="02020404030301010803" pitchFamily="18" charset="0"/>
                <a:ea typeface="Batang" pitchFamily="18" charset="-127"/>
                <a:cs typeface="Times New Roman" panose="02020603050405020304" pitchFamily="18" charset="0"/>
              </a:rPr>
              <a:t>tarım ve orman işlerinin </a:t>
            </a:r>
            <a:r>
              <a:rPr lang="tr-TR" altLang="tr-TR" sz="2400" dirty="0">
                <a:solidFill>
                  <a:prstClr val="black"/>
                </a:solidFill>
                <a:latin typeface="Garamond" panose="02020404030301010803" pitchFamily="18" charset="0"/>
                <a:ea typeface="Batang" pitchFamily="18" charset="-127"/>
                <a:cs typeface="Times New Roman" panose="02020603050405020304" pitchFamily="18" charset="0"/>
              </a:rPr>
              <a:t>yapıldığı işyerlerinde veya işletmelerinde, </a:t>
            </a:r>
          </a:p>
          <a:p>
            <a:pPr marL="171450" lvl="0" indent="-171450" algn="just" defTabSz="685800">
              <a:lnSpc>
                <a:spcPct val="114000"/>
              </a:lnSpc>
              <a:spcBef>
                <a:spcPts val="750"/>
              </a:spcBef>
              <a:buFontTx/>
              <a:buChar char="-"/>
            </a:pPr>
            <a:r>
              <a:rPr lang="tr-TR" altLang="tr-TR" sz="2400" dirty="0">
                <a:solidFill>
                  <a:prstClr val="black"/>
                </a:solidFill>
                <a:latin typeface="Garamond" panose="02020404030301010803" pitchFamily="18" charset="0"/>
                <a:cs typeface="Times New Roman" panose="02020603050405020304" pitchFamily="18" charset="0"/>
              </a:rPr>
              <a:t>507 sayılı </a:t>
            </a:r>
            <a:r>
              <a:rPr lang="tr-TR" altLang="tr-TR" sz="2400" b="1" dirty="0">
                <a:solidFill>
                  <a:prstClr val="black"/>
                </a:solidFill>
                <a:latin typeface="Garamond" panose="02020404030301010803" pitchFamily="18" charset="0"/>
                <a:cs typeface="Times New Roman" panose="02020603050405020304" pitchFamily="18" charset="0"/>
              </a:rPr>
              <a:t>Esnaf ve Sanatkârlar Kanununun </a:t>
            </a:r>
            <a:r>
              <a:rPr lang="tr-TR" altLang="tr-TR" sz="2400" dirty="0">
                <a:solidFill>
                  <a:prstClr val="black"/>
                </a:solidFill>
                <a:latin typeface="Garamond" panose="02020404030301010803" pitchFamily="18" charset="0"/>
                <a:cs typeface="Times New Roman" panose="02020603050405020304" pitchFamily="18" charset="0"/>
              </a:rPr>
              <a:t>2 </a:t>
            </a:r>
            <a:r>
              <a:rPr lang="tr-TR" altLang="tr-TR" sz="2400" dirty="0" err="1">
                <a:solidFill>
                  <a:prstClr val="black"/>
                </a:solidFill>
                <a:latin typeface="Garamond" panose="02020404030301010803" pitchFamily="18" charset="0"/>
                <a:cs typeface="Times New Roman" panose="02020603050405020304" pitchFamily="18" charset="0"/>
              </a:rPr>
              <a:t>nci</a:t>
            </a:r>
            <a:r>
              <a:rPr lang="tr-TR" altLang="tr-TR" sz="2400" dirty="0">
                <a:solidFill>
                  <a:prstClr val="black"/>
                </a:solidFill>
                <a:latin typeface="Garamond" panose="02020404030301010803" pitchFamily="18" charset="0"/>
                <a:cs typeface="Times New Roman" panose="02020603050405020304" pitchFamily="18" charset="0"/>
              </a:rPr>
              <a:t> maddesinin tarifine uygun </a:t>
            </a:r>
            <a:r>
              <a:rPr lang="tr-TR" altLang="tr-TR" sz="2400" b="1" dirty="0">
                <a:solidFill>
                  <a:prstClr val="black"/>
                </a:solidFill>
                <a:latin typeface="Garamond" panose="02020404030301010803" pitchFamily="18" charset="0"/>
                <a:cs typeface="Times New Roman" panose="02020603050405020304" pitchFamily="18" charset="0"/>
              </a:rPr>
              <a:t>üç kişinin çalıştığı işyerlerinde </a:t>
            </a:r>
            <a:r>
              <a:rPr lang="tr-TR" altLang="tr-TR" sz="2400" dirty="0">
                <a:solidFill>
                  <a:prstClr val="black"/>
                </a:solidFill>
                <a:latin typeface="Garamond" panose="02020404030301010803" pitchFamily="18" charset="0"/>
                <a:cs typeface="Times New Roman" panose="02020603050405020304" pitchFamily="18" charset="0"/>
              </a:rPr>
              <a:t>çalışan işçiler,</a:t>
            </a:r>
          </a:p>
          <a:p>
            <a:pPr marL="0" lvl="0" indent="0" algn="just" defTabSz="685800">
              <a:lnSpc>
                <a:spcPct val="114000"/>
              </a:lnSpc>
              <a:spcBef>
                <a:spcPts val="750"/>
              </a:spcBef>
              <a:buNone/>
            </a:pPr>
            <a:r>
              <a:rPr lang="tr-TR" altLang="tr-TR" sz="2400" u="sng" dirty="0">
                <a:solidFill>
                  <a:prstClr val="black"/>
                </a:solidFill>
                <a:latin typeface="Garamond" panose="02020404030301010803" pitchFamily="18" charset="0"/>
                <a:cs typeface="Times New Roman" panose="02020603050405020304" pitchFamily="18" charset="0"/>
              </a:rPr>
              <a:t>İş Kanunu kapsamı dışında olsalar da</a:t>
            </a:r>
            <a:r>
              <a:rPr lang="tr-TR" altLang="tr-TR" sz="2400" dirty="0">
                <a:solidFill>
                  <a:prstClr val="black"/>
                </a:solidFill>
                <a:latin typeface="Garamond" panose="02020404030301010803" pitchFamily="18" charset="0"/>
                <a:cs typeface="Times New Roman" panose="02020603050405020304" pitchFamily="18" charset="0"/>
              </a:rPr>
              <a:t>, aynı Kanunun 113 üncü maddesi uyarınca, bu işçiler hakkında </a:t>
            </a:r>
            <a:r>
              <a:rPr lang="tr-TR" altLang="tr-TR" sz="2400" dirty="0">
                <a:solidFill>
                  <a:prstClr val="black"/>
                </a:solidFill>
                <a:latin typeface="Garamond" panose="02020404030301010803" pitchFamily="18" charset="0"/>
                <a:ea typeface="Batang" pitchFamily="18" charset="-127"/>
              </a:rPr>
              <a:t>İş Kanununun </a:t>
            </a:r>
            <a:r>
              <a:rPr lang="tr-TR" sz="2400" dirty="0">
                <a:solidFill>
                  <a:prstClr val="black"/>
                </a:solidFill>
                <a:latin typeface="Garamond" panose="02020404030301010803" pitchFamily="18" charset="0"/>
              </a:rPr>
              <a:t>“</a:t>
            </a:r>
            <a:r>
              <a:rPr lang="tr-TR" sz="2400" b="1" dirty="0">
                <a:solidFill>
                  <a:prstClr val="black"/>
                </a:solidFill>
                <a:latin typeface="Garamond" panose="02020404030301010803" pitchFamily="18" charset="0"/>
              </a:rPr>
              <a:t>Ücret, ücretin saklı kısmı, ücret hesap pusulası ve ücret kesme cezası</a:t>
            </a:r>
            <a:r>
              <a:rPr lang="tr-TR" sz="2400" dirty="0">
                <a:solidFill>
                  <a:prstClr val="black"/>
                </a:solidFill>
                <a:latin typeface="Garamond" panose="02020404030301010803" pitchFamily="18" charset="0"/>
              </a:rPr>
              <a:t>” ile ilgili hükümleri uygulanacaktır.  </a:t>
            </a:r>
          </a:p>
          <a:p>
            <a:pPr marL="0" indent="0" algn="just">
              <a:lnSpc>
                <a:spcPct val="124000"/>
              </a:lnSpc>
              <a:buNone/>
            </a:pPr>
            <a:endParaRPr lang="tr-TR" altLang="tr-TR" sz="1600" dirty="0">
              <a:latin typeface="Garamond" panose="02020404030301010803" pitchFamily="18" charset="0"/>
              <a:ea typeface="Batang" pitchFamily="18" charset="-127"/>
              <a:cs typeface="Times New Roman" panose="02020603050405020304" pitchFamily="18" charset="0"/>
            </a:endParaRPr>
          </a:p>
        </p:txBody>
      </p:sp>
      <p:sp>
        <p:nvSpPr>
          <p:cNvPr id="4" name="Slayt Numarası Yer Tutucusu 3">
            <a:extLst>
              <a:ext uri="{FF2B5EF4-FFF2-40B4-BE49-F238E27FC236}">
                <a16:creationId xmlns:a16="http://schemas.microsoft.com/office/drawing/2014/main" xmlns="" id="{AD8EF929-6037-4B40-9AE9-C6A81A86112F}"/>
              </a:ext>
            </a:extLst>
          </p:cNvPr>
          <p:cNvSpPr>
            <a:spLocks noGrp="1"/>
          </p:cNvSpPr>
          <p:nvPr>
            <p:ph type="sldNum" sz="quarter" idx="12"/>
          </p:nvPr>
        </p:nvSpPr>
        <p:spPr/>
        <p:txBody>
          <a:bodyPr/>
          <a:lstStyle/>
          <a:p>
            <a:fld id="{AA2C244E-E5AC-4366-B513-6933B17218AE}" type="slidenum">
              <a:rPr lang="tr-TR" smtClean="0">
                <a:solidFill>
                  <a:schemeClr val="bg1"/>
                </a:solidFill>
              </a:rPr>
              <a:pPr/>
              <a:t>27</a:t>
            </a:fld>
            <a:endParaRPr lang="tr-TR" dirty="0">
              <a:solidFill>
                <a:schemeClr val="bg1"/>
              </a:solidFill>
            </a:endParaRPr>
          </a:p>
        </p:txBody>
      </p:sp>
      <p:sp>
        <p:nvSpPr>
          <p:cNvPr id="5" name="Unvan 2">
            <a:extLst>
              <a:ext uri="{FF2B5EF4-FFF2-40B4-BE49-F238E27FC236}">
                <a16:creationId xmlns:a16="http://schemas.microsoft.com/office/drawing/2014/main" xmlns="" id="{7554ECF3-B496-43D1-BCAA-3EB466CC6443}"/>
              </a:ext>
            </a:extLst>
          </p:cNvPr>
          <p:cNvSpPr txBox="1">
            <a:spLocks/>
          </p:cNvSpPr>
          <p:nvPr/>
        </p:nvSpPr>
        <p:spPr>
          <a:xfrm>
            <a:off x="1412161" y="481781"/>
            <a:ext cx="7244815" cy="727587"/>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600" b="1" kern="1200" baseline="0">
                <a:solidFill>
                  <a:schemeClr val="bg1"/>
                </a:solidFill>
                <a:latin typeface="Garamond" panose="02020404030301010803" pitchFamily="18" charset="0"/>
                <a:ea typeface="+mj-ea"/>
                <a:cs typeface="Times New Roman" panose="02020603050405020304" pitchFamily="18" charset="0"/>
              </a:defRPr>
            </a:lvl1pPr>
          </a:lstStyle>
          <a:p>
            <a:pPr lvl="0">
              <a:defRPr/>
            </a:pPr>
            <a:r>
              <a:rPr lang="tr-TR" dirty="0"/>
              <a:t>İstisnalar</a:t>
            </a:r>
            <a:endParaRPr kumimoji="0" lang="tr-TR" sz="3600" b="1" i="0" u="none" strike="noStrike" kern="1200" cap="none" spc="0" normalizeH="0" baseline="0" noProof="0" dirty="0">
              <a:ln>
                <a:noFill/>
              </a:ln>
              <a:solidFill>
                <a:sysClr val="window" lastClr="FFFFFF"/>
              </a:solidFill>
              <a:effectLst/>
              <a:uLnTx/>
              <a:uFillTx/>
              <a:latin typeface="Garamond" panose="02020404030301010803" pitchFamily="18" charset="0"/>
              <a:ea typeface="+mj-ea"/>
              <a:cs typeface="Times New Roman" panose="02020603050405020304" pitchFamily="18" charset="0"/>
            </a:endParaRPr>
          </a:p>
        </p:txBody>
      </p:sp>
    </p:spTree>
    <p:extLst>
      <p:ext uri="{BB962C8B-B14F-4D97-AF65-F5344CB8AC3E}">
        <p14:creationId xmlns:p14="http://schemas.microsoft.com/office/powerpoint/2010/main" val="273826908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çerik Yer Tutucusu 5"/>
          <p:cNvSpPr>
            <a:spLocks noGrp="1"/>
          </p:cNvSpPr>
          <p:nvPr>
            <p:ph idx="1"/>
          </p:nvPr>
        </p:nvSpPr>
        <p:spPr>
          <a:xfrm>
            <a:off x="304800" y="1347020"/>
            <a:ext cx="8573729" cy="5093110"/>
          </a:xfrm>
        </p:spPr>
        <p:txBody>
          <a:bodyPr>
            <a:noAutofit/>
          </a:bodyPr>
          <a:lstStyle/>
          <a:p>
            <a:pPr marL="171450" lvl="0" indent="-171450" algn="just" defTabSz="685800">
              <a:lnSpc>
                <a:spcPct val="114000"/>
              </a:lnSpc>
              <a:spcBef>
                <a:spcPts val="750"/>
              </a:spcBef>
            </a:pPr>
            <a:r>
              <a:rPr lang="tr-TR" altLang="tr-TR" sz="2000" dirty="0">
                <a:solidFill>
                  <a:prstClr val="black"/>
                </a:solidFill>
                <a:latin typeface="Garamond" panose="02020404030301010803" pitchFamily="18" charset="0"/>
                <a:ea typeface="Batang" pitchFamily="18" charset="-127"/>
                <a:cs typeface="Times New Roman" panose="02020603050405020304" pitchFamily="18" charset="0"/>
              </a:rPr>
              <a:t>İş ilişkisinde </a:t>
            </a:r>
            <a:r>
              <a:rPr lang="tr-TR" altLang="tr-TR" sz="2000" b="1" dirty="0">
                <a:solidFill>
                  <a:prstClr val="black"/>
                </a:solidFill>
                <a:latin typeface="Garamond" panose="02020404030301010803" pitchFamily="18" charset="0"/>
                <a:ea typeface="Batang" pitchFamily="18" charset="-127"/>
                <a:cs typeface="Times New Roman" panose="02020603050405020304" pitchFamily="18" charset="0"/>
              </a:rPr>
              <a:t>dil, ırk, renk, cinsiyet, engellilik, siyasal düşünce, felsefi inanç, din ve mezhep</a:t>
            </a:r>
            <a:r>
              <a:rPr lang="tr-TR" altLang="tr-TR" sz="2000" dirty="0">
                <a:solidFill>
                  <a:prstClr val="black"/>
                </a:solidFill>
                <a:latin typeface="Garamond" panose="02020404030301010803" pitchFamily="18" charset="0"/>
                <a:ea typeface="Batang" pitchFamily="18" charset="-127"/>
                <a:cs typeface="Times New Roman" panose="02020603050405020304" pitchFamily="18" charset="0"/>
              </a:rPr>
              <a:t> ve benzeri sebeplere dayalı ayırım yapılamaz.</a:t>
            </a:r>
          </a:p>
          <a:p>
            <a:pPr marL="171450" lvl="0" indent="-171450" algn="just" defTabSz="685800">
              <a:lnSpc>
                <a:spcPct val="114000"/>
              </a:lnSpc>
              <a:spcBef>
                <a:spcPts val="750"/>
              </a:spcBef>
            </a:pPr>
            <a:r>
              <a:rPr lang="tr-TR" altLang="tr-TR" sz="2000" dirty="0">
                <a:solidFill>
                  <a:prstClr val="black"/>
                </a:solidFill>
                <a:latin typeface="Garamond" panose="02020404030301010803" pitchFamily="18" charset="0"/>
                <a:ea typeface="Batang" pitchFamily="18" charset="-127"/>
                <a:cs typeface="Times New Roman" panose="02020603050405020304" pitchFamily="18" charset="0"/>
              </a:rPr>
              <a:t>İşveren, </a:t>
            </a:r>
            <a:r>
              <a:rPr lang="tr-TR" altLang="tr-TR" sz="2000" b="1" dirty="0">
                <a:solidFill>
                  <a:prstClr val="black"/>
                </a:solidFill>
                <a:latin typeface="Garamond" panose="02020404030301010803" pitchFamily="18" charset="0"/>
                <a:ea typeface="Batang" pitchFamily="18" charset="-127"/>
                <a:cs typeface="Times New Roman" panose="02020603050405020304" pitchFamily="18" charset="0"/>
              </a:rPr>
              <a:t>esaslı sebepler </a:t>
            </a:r>
            <a:r>
              <a:rPr lang="tr-TR" altLang="tr-TR" sz="2000" dirty="0">
                <a:solidFill>
                  <a:prstClr val="black"/>
                </a:solidFill>
                <a:latin typeface="Garamond" panose="02020404030301010803" pitchFamily="18" charset="0"/>
                <a:ea typeface="Batang" pitchFamily="18" charset="-127"/>
                <a:cs typeface="Times New Roman" panose="02020603050405020304" pitchFamily="18" charset="0"/>
              </a:rPr>
              <a:t>olmadıkça </a:t>
            </a:r>
            <a:r>
              <a:rPr lang="tr-TR" altLang="tr-TR" sz="2000" b="1" dirty="0">
                <a:solidFill>
                  <a:prstClr val="black"/>
                </a:solidFill>
                <a:latin typeface="Garamond" panose="02020404030301010803" pitchFamily="18" charset="0"/>
                <a:ea typeface="Batang" pitchFamily="18" charset="-127"/>
                <a:cs typeface="Times New Roman" panose="02020603050405020304" pitchFamily="18" charset="0"/>
              </a:rPr>
              <a:t>tam süreli </a:t>
            </a:r>
            <a:r>
              <a:rPr lang="tr-TR" altLang="tr-TR" sz="2000" dirty="0">
                <a:solidFill>
                  <a:prstClr val="black"/>
                </a:solidFill>
                <a:latin typeface="Garamond" panose="02020404030301010803" pitchFamily="18" charset="0"/>
                <a:ea typeface="Batang" pitchFamily="18" charset="-127"/>
                <a:cs typeface="Times New Roman" panose="02020603050405020304" pitchFamily="18" charset="0"/>
              </a:rPr>
              <a:t>çalışan işçi karşısında </a:t>
            </a:r>
            <a:r>
              <a:rPr lang="tr-TR" altLang="tr-TR" sz="2000" b="1" dirty="0">
                <a:solidFill>
                  <a:prstClr val="black"/>
                </a:solidFill>
                <a:latin typeface="Garamond" panose="02020404030301010803" pitchFamily="18" charset="0"/>
                <a:ea typeface="Batang" pitchFamily="18" charset="-127"/>
                <a:cs typeface="Times New Roman" panose="02020603050405020304" pitchFamily="18" charset="0"/>
              </a:rPr>
              <a:t>kısmi süreli </a:t>
            </a:r>
            <a:r>
              <a:rPr lang="tr-TR" altLang="tr-TR" sz="2000" dirty="0">
                <a:solidFill>
                  <a:prstClr val="black"/>
                </a:solidFill>
                <a:latin typeface="Garamond" panose="02020404030301010803" pitchFamily="18" charset="0"/>
                <a:ea typeface="Batang" pitchFamily="18" charset="-127"/>
                <a:cs typeface="Times New Roman" panose="02020603050405020304" pitchFamily="18" charset="0"/>
              </a:rPr>
              <a:t>çalışan işçiye, </a:t>
            </a:r>
            <a:r>
              <a:rPr lang="tr-TR" altLang="tr-TR" sz="2000" b="1" dirty="0">
                <a:solidFill>
                  <a:prstClr val="black"/>
                </a:solidFill>
                <a:latin typeface="Garamond" panose="02020404030301010803" pitchFamily="18" charset="0"/>
                <a:ea typeface="Batang" pitchFamily="18" charset="-127"/>
                <a:cs typeface="Times New Roman" panose="02020603050405020304" pitchFamily="18" charset="0"/>
              </a:rPr>
              <a:t>belirsiz süreli </a:t>
            </a:r>
            <a:r>
              <a:rPr lang="tr-TR" altLang="tr-TR" sz="2000" dirty="0">
                <a:solidFill>
                  <a:prstClr val="black"/>
                </a:solidFill>
                <a:latin typeface="Garamond" panose="02020404030301010803" pitchFamily="18" charset="0"/>
                <a:ea typeface="Batang" pitchFamily="18" charset="-127"/>
                <a:cs typeface="Times New Roman" panose="02020603050405020304" pitchFamily="18" charset="0"/>
              </a:rPr>
              <a:t>çalışan işçi karşısında </a:t>
            </a:r>
            <a:r>
              <a:rPr lang="tr-TR" altLang="tr-TR" sz="2000" b="1" dirty="0">
                <a:solidFill>
                  <a:prstClr val="black"/>
                </a:solidFill>
                <a:latin typeface="Garamond" panose="02020404030301010803" pitchFamily="18" charset="0"/>
                <a:ea typeface="Batang" pitchFamily="18" charset="-127"/>
                <a:cs typeface="Times New Roman" panose="02020603050405020304" pitchFamily="18" charset="0"/>
              </a:rPr>
              <a:t>belirli süreli </a:t>
            </a:r>
            <a:r>
              <a:rPr lang="tr-TR" altLang="tr-TR" sz="2000" dirty="0">
                <a:solidFill>
                  <a:prstClr val="black"/>
                </a:solidFill>
                <a:latin typeface="Garamond" panose="02020404030301010803" pitchFamily="18" charset="0"/>
                <a:ea typeface="Batang" pitchFamily="18" charset="-127"/>
                <a:cs typeface="Times New Roman" panose="02020603050405020304" pitchFamily="18" charset="0"/>
              </a:rPr>
              <a:t>çalışan işçiye farklı işlem yapamaz.</a:t>
            </a:r>
          </a:p>
          <a:p>
            <a:pPr marL="171450" lvl="0" indent="-171450" algn="just" defTabSz="685800">
              <a:lnSpc>
                <a:spcPct val="114000"/>
              </a:lnSpc>
              <a:spcBef>
                <a:spcPts val="750"/>
              </a:spcBef>
            </a:pPr>
            <a:r>
              <a:rPr lang="tr-TR" altLang="tr-TR" sz="2000" dirty="0">
                <a:solidFill>
                  <a:prstClr val="black"/>
                </a:solidFill>
                <a:latin typeface="Garamond" panose="02020404030301010803" pitchFamily="18" charset="0"/>
                <a:ea typeface="Batang" pitchFamily="18" charset="-127"/>
                <a:cs typeface="Times New Roman" panose="02020603050405020304" pitchFamily="18" charset="0"/>
              </a:rPr>
              <a:t>İşveren, </a:t>
            </a:r>
            <a:r>
              <a:rPr lang="tr-TR" altLang="tr-TR" sz="2000" u="sng" dirty="0">
                <a:solidFill>
                  <a:prstClr val="black"/>
                </a:solidFill>
                <a:latin typeface="Garamond" panose="02020404030301010803" pitchFamily="18" charset="0"/>
                <a:ea typeface="Batang" pitchFamily="18" charset="-127"/>
                <a:cs typeface="Times New Roman" panose="02020603050405020304" pitchFamily="18" charset="0"/>
              </a:rPr>
              <a:t>biyolojik veya işin niteliğine ilişkin sebepler zorunlu kılmadıkça</a:t>
            </a:r>
            <a:r>
              <a:rPr lang="tr-TR" altLang="tr-TR" sz="2000" dirty="0">
                <a:solidFill>
                  <a:prstClr val="black"/>
                </a:solidFill>
                <a:latin typeface="Garamond" panose="02020404030301010803" pitchFamily="18" charset="0"/>
                <a:ea typeface="Batang" pitchFamily="18" charset="-127"/>
                <a:cs typeface="Times New Roman" panose="02020603050405020304" pitchFamily="18" charset="0"/>
              </a:rPr>
              <a:t>, bir işçiye, iş sözleşmesinin yapılmasında, şartlarının oluşturulmasında, uygulanmasında ve sona ermesinde, </a:t>
            </a:r>
            <a:r>
              <a:rPr lang="tr-TR" altLang="tr-TR" sz="2000" b="1" dirty="0">
                <a:solidFill>
                  <a:prstClr val="black"/>
                </a:solidFill>
                <a:latin typeface="Garamond" panose="02020404030301010803" pitchFamily="18" charset="0"/>
                <a:ea typeface="Batang" pitchFamily="18" charset="-127"/>
                <a:cs typeface="Times New Roman" panose="02020603050405020304" pitchFamily="18" charset="0"/>
              </a:rPr>
              <a:t>cinsiyet veya gebelik nedeniyle </a:t>
            </a:r>
            <a:r>
              <a:rPr lang="tr-TR" altLang="tr-TR" sz="2000" dirty="0">
                <a:solidFill>
                  <a:prstClr val="black"/>
                </a:solidFill>
                <a:latin typeface="Garamond" panose="02020404030301010803" pitchFamily="18" charset="0"/>
                <a:ea typeface="Batang" pitchFamily="18" charset="-127"/>
                <a:cs typeface="Times New Roman" panose="02020603050405020304" pitchFamily="18" charset="0"/>
              </a:rPr>
              <a:t>doğrudan veya dolaylı </a:t>
            </a:r>
            <a:r>
              <a:rPr lang="tr-TR" altLang="tr-TR" sz="2000" b="1" dirty="0">
                <a:solidFill>
                  <a:prstClr val="black"/>
                </a:solidFill>
                <a:latin typeface="Garamond" panose="02020404030301010803" pitchFamily="18" charset="0"/>
                <a:ea typeface="Batang" pitchFamily="18" charset="-127"/>
                <a:cs typeface="Times New Roman" panose="02020603050405020304" pitchFamily="18" charset="0"/>
              </a:rPr>
              <a:t>farklı işlem yapamaz.</a:t>
            </a:r>
          </a:p>
          <a:p>
            <a:pPr marL="171450" lvl="0" indent="-171450" algn="just" defTabSz="685800">
              <a:lnSpc>
                <a:spcPct val="114000"/>
              </a:lnSpc>
              <a:spcBef>
                <a:spcPts val="750"/>
              </a:spcBef>
              <a:defRPr/>
            </a:pPr>
            <a:r>
              <a:rPr lang="tr-TR" sz="2000" dirty="0">
                <a:solidFill>
                  <a:prstClr val="black"/>
                </a:solidFill>
                <a:latin typeface="Garamond" panose="02020404030301010803" pitchFamily="18" charset="0"/>
                <a:ea typeface="Batang" pitchFamily="18" charset="-127"/>
                <a:cs typeface="Times New Roman" pitchFamily="18" charset="0"/>
              </a:rPr>
              <a:t>Aynı veya eşit değerde bir iş için </a:t>
            </a:r>
            <a:r>
              <a:rPr lang="tr-TR" sz="2000" b="1" dirty="0">
                <a:solidFill>
                  <a:prstClr val="black"/>
                </a:solidFill>
                <a:latin typeface="Garamond" panose="02020404030301010803" pitchFamily="18" charset="0"/>
                <a:ea typeface="Batang" pitchFamily="18" charset="-127"/>
                <a:cs typeface="Times New Roman" pitchFamily="18" charset="0"/>
              </a:rPr>
              <a:t>cinsiyet nedeniyle daha düşük ücret kararlaştırılamaz.</a:t>
            </a:r>
          </a:p>
          <a:p>
            <a:pPr marL="171450" lvl="0" indent="-171450" algn="just" defTabSz="685800">
              <a:lnSpc>
                <a:spcPct val="114000"/>
              </a:lnSpc>
              <a:spcBef>
                <a:spcPts val="750"/>
              </a:spcBef>
              <a:defRPr/>
            </a:pPr>
            <a:r>
              <a:rPr lang="tr-TR" sz="2000" dirty="0">
                <a:solidFill>
                  <a:prstClr val="black"/>
                </a:solidFill>
                <a:latin typeface="Garamond" panose="02020404030301010803" pitchFamily="18" charset="0"/>
                <a:ea typeface="Batang" pitchFamily="18" charset="-127"/>
                <a:cs typeface="Times New Roman" pitchFamily="18" charset="0"/>
              </a:rPr>
              <a:t>Diğer yandan, işçinin cinsiyeti nedeniyle özel koruyucu hükümlerin </a:t>
            </a:r>
            <a:r>
              <a:rPr lang="tr-TR" sz="2000" i="1" dirty="0">
                <a:solidFill>
                  <a:prstClr val="black"/>
                </a:solidFill>
                <a:latin typeface="Garamond" panose="02020404030301010803" pitchFamily="18" charset="0"/>
                <a:ea typeface="Batang" pitchFamily="18" charset="-127"/>
                <a:cs typeface="Times New Roman" pitchFamily="18" charset="0"/>
              </a:rPr>
              <a:t>(analık izni, gece çalışma yasağı vb.) </a:t>
            </a:r>
            <a:r>
              <a:rPr lang="tr-TR" sz="2000" dirty="0">
                <a:solidFill>
                  <a:prstClr val="black"/>
                </a:solidFill>
                <a:latin typeface="Garamond" panose="02020404030301010803" pitchFamily="18" charset="0"/>
                <a:ea typeface="Batang" pitchFamily="18" charset="-127"/>
                <a:cs typeface="Times New Roman" pitchFamily="18" charset="0"/>
              </a:rPr>
              <a:t>uygulanması, daha düşük bir ücretin uygulanmasını haklı kılmaz.</a:t>
            </a:r>
          </a:p>
          <a:p>
            <a:pPr marL="0" indent="0" algn="just">
              <a:lnSpc>
                <a:spcPct val="124000"/>
              </a:lnSpc>
              <a:buNone/>
            </a:pPr>
            <a:endParaRPr lang="tr-TR" altLang="tr-TR" sz="1600" dirty="0">
              <a:latin typeface="Garamond" panose="02020404030301010803" pitchFamily="18" charset="0"/>
              <a:ea typeface="Batang" pitchFamily="18" charset="-127"/>
              <a:cs typeface="Times New Roman" panose="02020603050405020304" pitchFamily="18" charset="0"/>
            </a:endParaRPr>
          </a:p>
        </p:txBody>
      </p:sp>
      <p:sp>
        <p:nvSpPr>
          <p:cNvPr id="4" name="Slayt Numarası Yer Tutucusu 3">
            <a:extLst>
              <a:ext uri="{FF2B5EF4-FFF2-40B4-BE49-F238E27FC236}">
                <a16:creationId xmlns:a16="http://schemas.microsoft.com/office/drawing/2014/main" xmlns="" id="{AD8EF929-6037-4B40-9AE9-C6A81A86112F}"/>
              </a:ext>
            </a:extLst>
          </p:cNvPr>
          <p:cNvSpPr>
            <a:spLocks noGrp="1"/>
          </p:cNvSpPr>
          <p:nvPr>
            <p:ph type="sldNum" sz="quarter" idx="12"/>
          </p:nvPr>
        </p:nvSpPr>
        <p:spPr/>
        <p:txBody>
          <a:bodyPr/>
          <a:lstStyle/>
          <a:p>
            <a:fld id="{AA2C244E-E5AC-4366-B513-6933B17218AE}" type="slidenum">
              <a:rPr lang="tr-TR" smtClean="0">
                <a:solidFill>
                  <a:schemeClr val="bg1"/>
                </a:solidFill>
              </a:rPr>
              <a:pPr/>
              <a:t>28</a:t>
            </a:fld>
            <a:endParaRPr lang="tr-TR" dirty="0">
              <a:solidFill>
                <a:schemeClr val="bg1"/>
              </a:solidFill>
            </a:endParaRPr>
          </a:p>
        </p:txBody>
      </p:sp>
      <p:sp>
        <p:nvSpPr>
          <p:cNvPr id="5" name="Unvan 2">
            <a:extLst>
              <a:ext uri="{FF2B5EF4-FFF2-40B4-BE49-F238E27FC236}">
                <a16:creationId xmlns:a16="http://schemas.microsoft.com/office/drawing/2014/main" xmlns="" id="{7554ECF3-B496-43D1-BCAA-3EB466CC6443}"/>
              </a:ext>
            </a:extLst>
          </p:cNvPr>
          <p:cNvSpPr txBox="1">
            <a:spLocks/>
          </p:cNvSpPr>
          <p:nvPr/>
        </p:nvSpPr>
        <p:spPr>
          <a:xfrm>
            <a:off x="1412161" y="481781"/>
            <a:ext cx="7244815" cy="727587"/>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3600" b="1" kern="1200" baseline="0">
                <a:solidFill>
                  <a:schemeClr val="bg1"/>
                </a:solidFill>
                <a:latin typeface="Garamond" panose="02020404030301010803" pitchFamily="18" charset="0"/>
                <a:ea typeface="+mj-ea"/>
                <a:cs typeface="Times New Roman" panose="02020603050405020304" pitchFamily="18" charset="0"/>
              </a:defRPr>
            </a:lvl1pPr>
          </a:lstStyle>
          <a:p>
            <a:pPr lvl="0">
              <a:defRPr/>
            </a:pPr>
            <a:r>
              <a:rPr lang="tr-TR" dirty="0">
                <a:solidFill>
                  <a:prstClr val="white"/>
                </a:solidFill>
              </a:rPr>
              <a:t>Eşit Davranma İlkesi</a:t>
            </a:r>
            <a:endParaRPr kumimoji="0" lang="tr-TR" sz="2800" b="1" i="0" u="none" strike="noStrike" kern="1200" cap="none" spc="0" normalizeH="0" baseline="0" noProof="0" dirty="0">
              <a:ln>
                <a:noFill/>
              </a:ln>
              <a:solidFill>
                <a:sysClr val="window" lastClr="FFFFFF"/>
              </a:solidFill>
              <a:effectLst/>
              <a:uLnTx/>
              <a:uFillTx/>
            </a:endParaRPr>
          </a:p>
        </p:txBody>
      </p:sp>
    </p:spTree>
    <p:extLst>
      <p:ext uri="{BB962C8B-B14F-4D97-AF65-F5344CB8AC3E}">
        <p14:creationId xmlns:p14="http://schemas.microsoft.com/office/powerpoint/2010/main" val="48035356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çerik Yer Tutucusu 5"/>
          <p:cNvSpPr>
            <a:spLocks noGrp="1"/>
          </p:cNvSpPr>
          <p:nvPr>
            <p:ph idx="1"/>
          </p:nvPr>
        </p:nvSpPr>
        <p:spPr>
          <a:xfrm>
            <a:off x="304800" y="1347020"/>
            <a:ext cx="8573729" cy="5093110"/>
          </a:xfrm>
        </p:spPr>
        <p:txBody>
          <a:bodyPr>
            <a:noAutofit/>
          </a:bodyPr>
          <a:lstStyle/>
          <a:p>
            <a:pPr marL="171450" lvl="0" indent="-171450" algn="just" defTabSz="685800">
              <a:lnSpc>
                <a:spcPct val="114000"/>
              </a:lnSpc>
              <a:spcBef>
                <a:spcPts val="750"/>
              </a:spcBef>
            </a:pPr>
            <a:r>
              <a:rPr lang="tr-TR" altLang="tr-TR" sz="2400" dirty="0">
                <a:solidFill>
                  <a:prstClr val="black"/>
                </a:solidFill>
                <a:latin typeface="Garamond" panose="02020404030301010803" pitchFamily="18" charset="0"/>
                <a:ea typeface="Batang" pitchFamily="18" charset="-127"/>
                <a:cs typeface="Times New Roman" panose="02020603050405020304" pitchFamily="18" charset="0"/>
              </a:rPr>
              <a:t>İş ilişkisinde veya sona ermesinde, eşitlik ilkesine aykırı davranıldığını işçi ispat eder ise; </a:t>
            </a:r>
            <a:r>
              <a:rPr lang="tr-TR" altLang="tr-TR" sz="2400" b="1" dirty="0">
                <a:solidFill>
                  <a:prstClr val="black"/>
                </a:solidFill>
                <a:latin typeface="Garamond" panose="02020404030301010803" pitchFamily="18" charset="0"/>
                <a:ea typeface="Batang" pitchFamily="18" charset="-127"/>
                <a:cs typeface="Times New Roman" panose="02020603050405020304" pitchFamily="18" charset="0"/>
              </a:rPr>
              <a:t>4 aya kadar ücreti </a:t>
            </a:r>
            <a:r>
              <a:rPr lang="tr-TR" altLang="tr-TR" sz="2400" dirty="0">
                <a:solidFill>
                  <a:srgbClr val="FF0000"/>
                </a:solidFill>
                <a:latin typeface="Garamond" panose="02020404030301010803" pitchFamily="18" charset="0"/>
                <a:ea typeface="Batang" pitchFamily="18" charset="-127"/>
                <a:cs typeface="Times New Roman" panose="02020603050405020304" pitchFamily="18" charset="0"/>
              </a:rPr>
              <a:t>(</a:t>
            </a:r>
            <a:r>
              <a:rPr lang="tr-TR" altLang="tr-TR" sz="2400" b="1" dirty="0">
                <a:solidFill>
                  <a:schemeClr val="tx2"/>
                </a:solidFill>
                <a:latin typeface="Garamond" panose="02020404030301010803" pitchFamily="18" charset="0"/>
                <a:ea typeface="Batang" pitchFamily="18" charset="-127"/>
                <a:cs typeface="Times New Roman" panose="02020603050405020304" pitchFamily="18" charset="0"/>
              </a:rPr>
              <a:t>asıl ücret;</a:t>
            </a:r>
            <a:r>
              <a:rPr lang="tr-TR" altLang="tr-TR" sz="2400" dirty="0">
                <a:solidFill>
                  <a:srgbClr val="FF0000"/>
                </a:solidFill>
                <a:latin typeface="Garamond" panose="02020404030301010803" pitchFamily="18" charset="0"/>
                <a:ea typeface="Batang" pitchFamily="18" charset="-127"/>
                <a:cs typeface="Times New Roman" panose="02020603050405020304" pitchFamily="18" charset="0"/>
              </a:rPr>
              <a:t> prim, ikramiye, paraya ilişkin sosyal yardımlar dahil değil) </a:t>
            </a:r>
            <a:r>
              <a:rPr lang="tr-TR" altLang="tr-TR" sz="2400" dirty="0">
                <a:solidFill>
                  <a:prstClr val="black"/>
                </a:solidFill>
                <a:latin typeface="Garamond" panose="02020404030301010803" pitchFamily="18" charset="0"/>
                <a:ea typeface="Batang" pitchFamily="18" charset="-127"/>
                <a:cs typeface="Times New Roman" panose="02020603050405020304" pitchFamily="18" charset="0"/>
              </a:rPr>
              <a:t>tutarındaki uygun bir tazminatı,</a:t>
            </a:r>
          </a:p>
          <a:p>
            <a:pPr marL="171450" lvl="0" indent="-171450" algn="just" defTabSz="685800">
              <a:lnSpc>
                <a:spcPct val="114000"/>
              </a:lnSpc>
              <a:spcBef>
                <a:spcPts val="750"/>
              </a:spcBef>
            </a:pPr>
            <a:r>
              <a:rPr lang="tr-TR" altLang="tr-TR" sz="2400" dirty="0">
                <a:solidFill>
                  <a:prstClr val="black"/>
                </a:solidFill>
                <a:latin typeface="Garamond" panose="02020404030301010803" pitchFamily="18" charset="0"/>
                <a:ea typeface="Batang" pitchFamily="18" charset="-127"/>
                <a:cs typeface="Times New Roman" panose="02020603050405020304" pitchFamily="18" charset="0"/>
              </a:rPr>
              <a:t> Yoksun bırakıldığı haklarını (ikramiye, sosyal yardım vb.) da talep edebilir.</a:t>
            </a:r>
          </a:p>
          <a:p>
            <a:pPr marL="171450" lvl="0" indent="-171450" algn="just" defTabSz="685800">
              <a:lnSpc>
                <a:spcPct val="114000"/>
              </a:lnSpc>
              <a:spcBef>
                <a:spcPts val="750"/>
              </a:spcBef>
            </a:pPr>
            <a:r>
              <a:rPr lang="tr-TR" altLang="tr-TR" sz="2400" dirty="0">
                <a:solidFill>
                  <a:prstClr val="black"/>
                </a:solidFill>
                <a:latin typeface="Garamond" panose="02020404030301010803" pitchFamily="18" charset="0"/>
                <a:ea typeface="Batang" pitchFamily="18" charset="-127"/>
                <a:cs typeface="Times New Roman" panose="02020603050405020304" pitchFamily="18" charset="0"/>
              </a:rPr>
              <a:t>İş sözleşmesinin eşit davranma ilkesine uyulmaksızın feshinden kaynaklanan tazminatlarda zaman aşımı 5 yıldır. </a:t>
            </a:r>
          </a:p>
          <a:p>
            <a:pPr marL="171450" lvl="0" indent="-171450" algn="just" defTabSz="685800">
              <a:lnSpc>
                <a:spcPct val="114000"/>
              </a:lnSpc>
              <a:spcBef>
                <a:spcPts val="750"/>
              </a:spcBef>
            </a:pPr>
            <a:r>
              <a:rPr lang="tr-TR" altLang="tr-TR" sz="2400" dirty="0">
                <a:solidFill>
                  <a:prstClr val="black"/>
                </a:solidFill>
                <a:latin typeface="Garamond" panose="02020404030301010803" pitchFamily="18" charset="0"/>
                <a:ea typeface="Batang" pitchFamily="18" charset="-127"/>
                <a:cs typeface="Times New Roman" panose="02020603050405020304" pitchFamily="18" charset="0"/>
              </a:rPr>
              <a:t>Ayrıca eşitlik ilkesine aykırı davranan işveren veya işveren vekiline bu durumdaki her işçi için </a:t>
            </a:r>
            <a:r>
              <a:rPr lang="tr-TR" altLang="tr-TR" sz="2400" b="1" dirty="0">
                <a:solidFill>
                  <a:prstClr val="black"/>
                </a:solidFill>
                <a:latin typeface="Garamond" panose="02020404030301010803" pitchFamily="18" charset="0"/>
                <a:ea typeface="Batang" pitchFamily="18" charset="-127"/>
                <a:cs typeface="Times New Roman" panose="02020603050405020304" pitchFamily="18" charset="0"/>
              </a:rPr>
              <a:t>idari para cezası uygulanması </a:t>
            </a:r>
            <a:r>
              <a:rPr lang="tr-TR" altLang="tr-TR" sz="2400" dirty="0">
                <a:solidFill>
                  <a:prstClr val="black"/>
                </a:solidFill>
                <a:latin typeface="Garamond" panose="02020404030301010803" pitchFamily="18" charset="0"/>
                <a:ea typeface="Batang" pitchFamily="18" charset="-127"/>
                <a:cs typeface="Times New Roman" panose="02020603050405020304" pitchFamily="18" charset="0"/>
              </a:rPr>
              <a:t>istenilir.</a:t>
            </a:r>
          </a:p>
          <a:p>
            <a:pPr marL="0" indent="0" algn="just">
              <a:lnSpc>
                <a:spcPct val="124000"/>
              </a:lnSpc>
              <a:buNone/>
            </a:pPr>
            <a:endParaRPr lang="tr-TR" altLang="tr-TR" sz="1600" dirty="0">
              <a:latin typeface="Garamond" panose="02020404030301010803" pitchFamily="18" charset="0"/>
              <a:ea typeface="Batang" pitchFamily="18" charset="-127"/>
              <a:cs typeface="Times New Roman" panose="02020603050405020304" pitchFamily="18" charset="0"/>
            </a:endParaRPr>
          </a:p>
        </p:txBody>
      </p:sp>
      <p:sp>
        <p:nvSpPr>
          <p:cNvPr id="4" name="Slayt Numarası Yer Tutucusu 3">
            <a:extLst>
              <a:ext uri="{FF2B5EF4-FFF2-40B4-BE49-F238E27FC236}">
                <a16:creationId xmlns:a16="http://schemas.microsoft.com/office/drawing/2014/main" xmlns="" id="{AD8EF929-6037-4B40-9AE9-C6A81A86112F}"/>
              </a:ext>
            </a:extLst>
          </p:cNvPr>
          <p:cNvSpPr>
            <a:spLocks noGrp="1"/>
          </p:cNvSpPr>
          <p:nvPr>
            <p:ph type="sldNum" sz="quarter" idx="12"/>
          </p:nvPr>
        </p:nvSpPr>
        <p:spPr/>
        <p:txBody>
          <a:bodyPr/>
          <a:lstStyle/>
          <a:p>
            <a:fld id="{AA2C244E-E5AC-4366-B513-6933B17218AE}" type="slidenum">
              <a:rPr lang="tr-TR" smtClean="0">
                <a:solidFill>
                  <a:schemeClr val="bg1"/>
                </a:solidFill>
              </a:rPr>
              <a:pPr/>
              <a:t>29</a:t>
            </a:fld>
            <a:endParaRPr lang="tr-TR" dirty="0">
              <a:solidFill>
                <a:schemeClr val="bg1"/>
              </a:solidFill>
            </a:endParaRPr>
          </a:p>
        </p:txBody>
      </p:sp>
      <p:sp>
        <p:nvSpPr>
          <p:cNvPr id="5" name="Unvan 2">
            <a:extLst>
              <a:ext uri="{FF2B5EF4-FFF2-40B4-BE49-F238E27FC236}">
                <a16:creationId xmlns:a16="http://schemas.microsoft.com/office/drawing/2014/main" xmlns="" id="{7554ECF3-B496-43D1-BCAA-3EB466CC6443}"/>
              </a:ext>
            </a:extLst>
          </p:cNvPr>
          <p:cNvSpPr txBox="1">
            <a:spLocks/>
          </p:cNvSpPr>
          <p:nvPr/>
        </p:nvSpPr>
        <p:spPr>
          <a:xfrm>
            <a:off x="1412161" y="481781"/>
            <a:ext cx="7244815" cy="727587"/>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3600" b="1" kern="1200" baseline="0">
                <a:solidFill>
                  <a:schemeClr val="bg1"/>
                </a:solidFill>
                <a:latin typeface="Garamond" panose="02020404030301010803" pitchFamily="18" charset="0"/>
                <a:ea typeface="+mj-ea"/>
                <a:cs typeface="Times New Roman" panose="02020603050405020304" pitchFamily="18" charset="0"/>
              </a:defRPr>
            </a:lvl1pPr>
          </a:lstStyle>
          <a:p>
            <a:pPr lvl="0">
              <a:defRPr/>
            </a:pPr>
            <a:r>
              <a:rPr lang="tr-TR" dirty="0">
                <a:solidFill>
                  <a:prstClr val="white"/>
                </a:solidFill>
              </a:rPr>
              <a:t>Eşit Davranma İlkesi</a:t>
            </a:r>
            <a:endParaRPr kumimoji="0" lang="tr-TR" sz="2800" b="1" i="0" u="none" strike="noStrike" kern="1200" cap="none" spc="0" normalizeH="0" baseline="0" noProof="0" dirty="0">
              <a:ln>
                <a:noFill/>
              </a:ln>
              <a:solidFill>
                <a:sysClr val="window" lastClr="FFFFFF"/>
              </a:solidFill>
              <a:effectLst/>
              <a:uLnTx/>
              <a:uFillTx/>
            </a:endParaRPr>
          </a:p>
        </p:txBody>
      </p:sp>
    </p:spTree>
    <p:extLst>
      <p:ext uri="{BB962C8B-B14F-4D97-AF65-F5344CB8AC3E}">
        <p14:creationId xmlns:p14="http://schemas.microsoft.com/office/powerpoint/2010/main" val="114774309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96746" y="218824"/>
            <a:ext cx="7886700" cy="1325563"/>
          </a:xfrm>
        </p:spPr>
        <p:txBody>
          <a:bodyPr/>
          <a:lstStyle/>
          <a:p>
            <a:r>
              <a:rPr lang="tr-TR" altLang="tr-TR" b="1" dirty="0">
                <a:solidFill>
                  <a:schemeClr val="bg1"/>
                </a:solidFill>
              </a:rPr>
              <a:t>Anayasada Çalışma Hayatı</a:t>
            </a:r>
            <a:endParaRPr lang="tr-TR" dirty="0">
              <a:solidFill>
                <a:schemeClr val="bg1"/>
              </a:solidFill>
            </a:endParaRPr>
          </a:p>
        </p:txBody>
      </p:sp>
      <p:sp>
        <p:nvSpPr>
          <p:cNvPr id="3" name="İçerik Yer Tutucusu 2"/>
          <p:cNvSpPr>
            <a:spLocks noGrp="1"/>
          </p:cNvSpPr>
          <p:nvPr>
            <p:ph idx="1"/>
          </p:nvPr>
        </p:nvSpPr>
        <p:spPr/>
        <p:txBody>
          <a:bodyPr>
            <a:normAutofit fontScale="70000" lnSpcReduction="20000"/>
          </a:bodyPr>
          <a:lstStyle/>
          <a:p>
            <a:pPr lvl="0">
              <a:buFont typeface="Wingdings" panose="05000000000000000000" pitchFamily="2" charset="2"/>
              <a:buChar char="Ø"/>
            </a:pPr>
            <a:r>
              <a:rPr lang="tr-TR" altLang="tr-TR" sz="3500" dirty="0">
                <a:solidFill>
                  <a:srgbClr val="000000"/>
                </a:solidFill>
                <a:latin typeface="Garamond" panose="02020404030301010803" pitchFamily="18" charset="0"/>
              </a:rPr>
              <a:t>Zorla çalıştırma ve angarya yasağı (</a:t>
            </a:r>
            <a:r>
              <a:rPr lang="tr-TR" altLang="tr-TR" sz="3500" dirty="0" err="1">
                <a:solidFill>
                  <a:srgbClr val="000000"/>
                </a:solidFill>
                <a:latin typeface="Garamond" panose="02020404030301010803" pitchFamily="18" charset="0"/>
              </a:rPr>
              <a:t>md.</a:t>
            </a:r>
            <a:r>
              <a:rPr lang="tr-TR" altLang="tr-TR" sz="3500" dirty="0">
                <a:solidFill>
                  <a:srgbClr val="000000"/>
                </a:solidFill>
                <a:latin typeface="Garamond" panose="02020404030301010803" pitchFamily="18" charset="0"/>
              </a:rPr>
              <a:t> 18),</a:t>
            </a:r>
          </a:p>
          <a:p>
            <a:pPr lvl="0">
              <a:buFont typeface="Wingdings" panose="05000000000000000000" pitchFamily="2" charset="2"/>
              <a:buChar char="Ø"/>
            </a:pPr>
            <a:r>
              <a:rPr lang="tr-TR" altLang="tr-TR" sz="3500" dirty="0">
                <a:solidFill>
                  <a:srgbClr val="000000"/>
                </a:solidFill>
                <a:latin typeface="Garamond" panose="02020404030301010803" pitchFamily="18" charset="0"/>
              </a:rPr>
              <a:t>Çalışma ve sözleşme hürriyeti (</a:t>
            </a:r>
            <a:r>
              <a:rPr lang="tr-TR" altLang="tr-TR" sz="3500" dirty="0" err="1">
                <a:solidFill>
                  <a:srgbClr val="000000"/>
                </a:solidFill>
                <a:latin typeface="Garamond" panose="02020404030301010803" pitchFamily="18" charset="0"/>
              </a:rPr>
              <a:t>md.</a:t>
            </a:r>
            <a:r>
              <a:rPr lang="tr-TR" altLang="tr-TR" sz="3500" dirty="0">
                <a:solidFill>
                  <a:srgbClr val="000000"/>
                </a:solidFill>
                <a:latin typeface="Garamond" panose="02020404030301010803" pitchFamily="18" charset="0"/>
              </a:rPr>
              <a:t> 48),</a:t>
            </a:r>
          </a:p>
          <a:p>
            <a:pPr lvl="0">
              <a:buFont typeface="Wingdings" panose="05000000000000000000" pitchFamily="2" charset="2"/>
              <a:buChar char="Ø"/>
            </a:pPr>
            <a:r>
              <a:rPr lang="tr-TR" altLang="tr-TR" sz="3500" dirty="0">
                <a:solidFill>
                  <a:srgbClr val="000000"/>
                </a:solidFill>
                <a:latin typeface="Garamond" panose="02020404030301010803" pitchFamily="18" charset="0"/>
              </a:rPr>
              <a:t>Çalışma hakkı ve ödevi (</a:t>
            </a:r>
            <a:r>
              <a:rPr lang="tr-TR" altLang="tr-TR" sz="3500" dirty="0" err="1">
                <a:solidFill>
                  <a:srgbClr val="000000"/>
                </a:solidFill>
                <a:latin typeface="Garamond" panose="02020404030301010803" pitchFamily="18" charset="0"/>
              </a:rPr>
              <a:t>md.</a:t>
            </a:r>
            <a:r>
              <a:rPr lang="tr-TR" altLang="tr-TR" sz="3500" dirty="0">
                <a:solidFill>
                  <a:srgbClr val="000000"/>
                </a:solidFill>
                <a:latin typeface="Garamond" panose="02020404030301010803" pitchFamily="18" charset="0"/>
              </a:rPr>
              <a:t> 49),</a:t>
            </a:r>
          </a:p>
          <a:p>
            <a:pPr lvl="0">
              <a:buFont typeface="Wingdings" panose="05000000000000000000" pitchFamily="2" charset="2"/>
              <a:buChar char="Ø"/>
            </a:pPr>
            <a:r>
              <a:rPr lang="tr-TR" altLang="tr-TR" sz="3500" dirty="0">
                <a:solidFill>
                  <a:srgbClr val="000000"/>
                </a:solidFill>
                <a:latin typeface="Garamond" panose="02020404030301010803" pitchFamily="18" charset="0"/>
              </a:rPr>
              <a:t>Çalışma şartları ve dinlenme hakkı (md.50), </a:t>
            </a:r>
          </a:p>
          <a:p>
            <a:pPr lvl="0">
              <a:buFont typeface="Wingdings" panose="05000000000000000000" pitchFamily="2" charset="2"/>
              <a:buChar char="Ø"/>
            </a:pPr>
            <a:r>
              <a:rPr lang="tr-TR" altLang="tr-TR" sz="3500" dirty="0">
                <a:solidFill>
                  <a:srgbClr val="000000"/>
                </a:solidFill>
                <a:latin typeface="Garamond" panose="02020404030301010803" pitchFamily="18" charset="0"/>
              </a:rPr>
              <a:t>Sendika kurma hakkı (md.51),</a:t>
            </a:r>
          </a:p>
          <a:p>
            <a:pPr lvl="0">
              <a:buFont typeface="Wingdings" panose="05000000000000000000" pitchFamily="2" charset="2"/>
              <a:buChar char="Ø"/>
            </a:pPr>
            <a:r>
              <a:rPr lang="tr-TR" altLang="tr-TR" sz="3500" dirty="0">
                <a:solidFill>
                  <a:srgbClr val="000000"/>
                </a:solidFill>
                <a:latin typeface="Garamond" panose="02020404030301010803" pitchFamily="18" charset="0"/>
              </a:rPr>
              <a:t>Toplu iş sözleşmesi ve toplu sözleşme hakkı (</a:t>
            </a:r>
            <a:r>
              <a:rPr lang="tr-TR" altLang="tr-TR" sz="3500" dirty="0" err="1">
                <a:solidFill>
                  <a:srgbClr val="000000"/>
                </a:solidFill>
                <a:latin typeface="Garamond" panose="02020404030301010803" pitchFamily="18" charset="0"/>
              </a:rPr>
              <a:t>md.</a:t>
            </a:r>
            <a:r>
              <a:rPr lang="tr-TR" altLang="tr-TR" sz="3500" dirty="0">
                <a:solidFill>
                  <a:srgbClr val="000000"/>
                </a:solidFill>
                <a:latin typeface="Garamond" panose="02020404030301010803" pitchFamily="18" charset="0"/>
              </a:rPr>
              <a:t> 53),</a:t>
            </a:r>
          </a:p>
          <a:p>
            <a:pPr lvl="0">
              <a:buFont typeface="Wingdings" panose="05000000000000000000" pitchFamily="2" charset="2"/>
              <a:buChar char="Ø"/>
            </a:pPr>
            <a:r>
              <a:rPr lang="tr-TR" altLang="tr-TR" sz="3500" dirty="0">
                <a:solidFill>
                  <a:srgbClr val="000000"/>
                </a:solidFill>
                <a:latin typeface="Garamond" panose="02020404030301010803" pitchFamily="18" charset="0"/>
              </a:rPr>
              <a:t>Grev hakkı ve lokavt (md.54),</a:t>
            </a:r>
          </a:p>
          <a:p>
            <a:pPr lvl="0">
              <a:buFont typeface="Wingdings" panose="05000000000000000000" pitchFamily="2" charset="2"/>
              <a:buChar char="Ø"/>
            </a:pPr>
            <a:r>
              <a:rPr lang="tr-TR" altLang="tr-TR" sz="3500" dirty="0">
                <a:solidFill>
                  <a:srgbClr val="000000"/>
                </a:solidFill>
                <a:latin typeface="Garamond" panose="02020404030301010803" pitchFamily="18" charset="0"/>
              </a:rPr>
              <a:t>Ücrette adalet sağlanması (ve asgari ücret) (</a:t>
            </a:r>
            <a:r>
              <a:rPr lang="tr-TR" altLang="tr-TR" sz="3500" dirty="0" err="1">
                <a:solidFill>
                  <a:srgbClr val="000000"/>
                </a:solidFill>
                <a:latin typeface="Garamond" panose="02020404030301010803" pitchFamily="18" charset="0"/>
              </a:rPr>
              <a:t>md.</a:t>
            </a:r>
            <a:r>
              <a:rPr lang="tr-TR" altLang="tr-TR" sz="3500" dirty="0">
                <a:solidFill>
                  <a:srgbClr val="000000"/>
                </a:solidFill>
                <a:latin typeface="Garamond" panose="02020404030301010803" pitchFamily="18" charset="0"/>
              </a:rPr>
              <a:t> 55),</a:t>
            </a:r>
          </a:p>
          <a:p>
            <a:pPr lvl="0">
              <a:buFont typeface="Wingdings" panose="05000000000000000000" pitchFamily="2" charset="2"/>
              <a:buChar char="Ø"/>
            </a:pPr>
            <a:r>
              <a:rPr lang="tr-TR" altLang="tr-TR" sz="3500" dirty="0">
                <a:solidFill>
                  <a:srgbClr val="000000"/>
                </a:solidFill>
                <a:latin typeface="Garamond" panose="02020404030301010803" pitchFamily="18" charset="0"/>
              </a:rPr>
              <a:t>Sosyal güvenlik hakkı (</a:t>
            </a:r>
            <a:r>
              <a:rPr lang="tr-TR" altLang="tr-TR" sz="3500" dirty="0" err="1">
                <a:solidFill>
                  <a:srgbClr val="000000"/>
                </a:solidFill>
                <a:latin typeface="Garamond" panose="02020404030301010803" pitchFamily="18" charset="0"/>
              </a:rPr>
              <a:t>md.</a:t>
            </a:r>
            <a:r>
              <a:rPr lang="tr-TR" altLang="tr-TR" sz="3500" dirty="0">
                <a:solidFill>
                  <a:srgbClr val="000000"/>
                </a:solidFill>
                <a:latin typeface="Garamond" panose="02020404030301010803" pitchFamily="18" charset="0"/>
              </a:rPr>
              <a:t> 60),</a:t>
            </a:r>
          </a:p>
          <a:p>
            <a:pPr lvl="0">
              <a:buFont typeface="Wingdings" panose="05000000000000000000" pitchFamily="2" charset="2"/>
              <a:buChar char="Ø"/>
            </a:pPr>
            <a:r>
              <a:rPr lang="tr-TR" altLang="tr-TR" sz="3500" dirty="0">
                <a:solidFill>
                  <a:srgbClr val="000000"/>
                </a:solidFill>
                <a:latin typeface="Garamond" panose="02020404030301010803" pitchFamily="18" charset="0"/>
              </a:rPr>
              <a:t>Sosyal güvenlik bakımından özel olarak korunması gerekenler (</a:t>
            </a:r>
            <a:r>
              <a:rPr lang="tr-TR" altLang="tr-TR" sz="3500" dirty="0" err="1">
                <a:solidFill>
                  <a:srgbClr val="000000"/>
                </a:solidFill>
                <a:latin typeface="Garamond" panose="02020404030301010803" pitchFamily="18" charset="0"/>
              </a:rPr>
              <a:t>md.</a:t>
            </a:r>
            <a:r>
              <a:rPr lang="tr-TR" altLang="tr-TR" sz="3500" dirty="0">
                <a:solidFill>
                  <a:srgbClr val="000000"/>
                </a:solidFill>
                <a:latin typeface="Garamond" panose="02020404030301010803" pitchFamily="18" charset="0"/>
              </a:rPr>
              <a:t> 61).</a:t>
            </a:r>
          </a:p>
          <a:p>
            <a:endParaRPr lang="tr-TR" dirty="0"/>
          </a:p>
        </p:txBody>
      </p:sp>
      <p:sp>
        <p:nvSpPr>
          <p:cNvPr id="4" name="Slayt Numarası Yer Tutucusu 3"/>
          <p:cNvSpPr>
            <a:spLocks noGrp="1"/>
          </p:cNvSpPr>
          <p:nvPr>
            <p:ph type="sldNum" sz="quarter" idx="12"/>
          </p:nvPr>
        </p:nvSpPr>
        <p:spPr/>
        <p:txBody>
          <a:bodyPr/>
          <a:lstStyle/>
          <a:p>
            <a:pPr algn="ctr"/>
            <a:r>
              <a:rPr lang="tr-TR" dirty="0" smtClean="0">
                <a:solidFill>
                  <a:schemeClr val="bg1"/>
                </a:solidFill>
              </a:rPr>
              <a:t>                                        </a:t>
            </a:r>
            <a:fld id="{F01F3D7E-AC51-4D34-B066-A9501F56C695}" type="slidenum">
              <a:rPr lang="tr-TR" smtClean="0">
                <a:solidFill>
                  <a:schemeClr val="bg1"/>
                </a:solidFill>
              </a:rPr>
              <a:pPr algn="ctr"/>
              <a:t>3</a:t>
            </a:fld>
            <a:endParaRPr lang="tr-TR" dirty="0">
              <a:solidFill>
                <a:schemeClr val="bg1"/>
              </a:solidFill>
            </a:endParaRPr>
          </a:p>
        </p:txBody>
      </p:sp>
    </p:spTree>
    <p:extLst>
      <p:ext uri="{BB962C8B-B14F-4D97-AF65-F5344CB8AC3E}">
        <p14:creationId xmlns:p14="http://schemas.microsoft.com/office/powerpoint/2010/main" val="198604166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çerik Yer Tutucusu 5"/>
          <p:cNvSpPr>
            <a:spLocks noGrp="1"/>
          </p:cNvSpPr>
          <p:nvPr>
            <p:ph idx="1"/>
          </p:nvPr>
        </p:nvSpPr>
        <p:spPr>
          <a:xfrm>
            <a:off x="304800" y="1347020"/>
            <a:ext cx="8573729" cy="5093110"/>
          </a:xfrm>
        </p:spPr>
        <p:txBody>
          <a:bodyPr>
            <a:noAutofit/>
          </a:bodyPr>
          <a:lstStyle/>
          <a:p>
            <a:pPr marL="0" indent="0" algn="just">
              <a:lnSpc>
                <a:spcPct val="124000"/>
              </a:lnSpc>
              <a:buNone/>
            </a:pPr>
            <a:r>
              <a:rPr lang="tr-TR" sz="1600" dirty="0">
                <a:latin typeface="Garamond" panose="02020404030301010803" pitchFamily="18" charset="0"/>
                <a:cs typeface="Times New Roman" panose="02020603050405020304" pitchFamily="18" charset="0"/>
              </a:rPr>
              <a:t>Başbakanlık tarafından 19.03.2011 tarihli ve 27879 sayılı Resmi </a:t>
            </a:r>
            <a:r>
              <a:rPr lang="tr-TR" sz="1600" dirty="0" err="1">
                <a:latin typeface="Garamond" panose="02020404030301010803" pitchFamily="18" charset="0"/>
                <a:cs typeface="Times New Roman" panose="02020603050405020304" pitchFamily="18" charset="0"/>
              </a:rPr>
              <a:t>Gazete’de</a:t>
            </a:r>
            <a:r>
              <a:rPr lang="tr-TR" sz="1600" dirty="0">
                <a:latin typeface="Garamond" panose="02020404030301010803" pitchFamily="18" charset="0"/>
                <a:cs typeface="Times New Roman" panose="02020603050405020304" pitchFamily="18" charset="0"/>
              </a:rPr>
              <a:t> yayımlanan “İşyerlerinde Psikolojik Tacizin (</a:t>
            </a:r>
            <a:r>
              <a:rPr lang="tr-TR" sz="1600" dirty="0" err="1">
                <a:latin typeface="Garamond" panose="02020404030301010803" pitchFamily="18" charset="0"/>
                <a:cs typeface="Times New Roman" panose="02020603050405020304" pitchFamily="18" charset="0"/>
              </a:rPr>
              <a:t>Mobbing</a:t>
            </a:r>
            <a:r>
              <a:rPr lang="tr-TR" sz="1600" dirty="0">
                <a:latin typeface="Garamond" panose="02020404030301010803" pitchFamily="18" charset="0"/>
                <a:cs typeface="Times New Roman" panose="02020603050405020304" pitchFamily="18" charset="0"/>
              </a:rPr>
              <a:t>) Önlenmesi” konulu 2011/2 sayılı </a:t>
            </a:r>
            <a:r>
              <a:rPr lang="tr-TR" sz="1600" dirty="0" err="1">
                <a:latin typeface="Garamond" panose="02020404030301010803" pitchFamily="18" charset="0"/>
                <a:cs typeface="Times New Roman" panose="02020603050405020304" pitchFamily="18" charset="0"/>
              </a:rPr>
              <a:t>Genelge’de</a:t>
            </a:r>
            <a:r>
              <a:rPr lang="tr-TR" sz="1600" dirty="0">
                <a:latin typeface="Garamond" panose="02020404030301010803" pitchFamily="18" charset="0"/>
                <a:cs typeface="Times New Roman" panose="02020603050405020304" pitchFamily="18" charset="0"/>
              </a:rPr>
              <a:t> ; </a:t>
            </a:r>
            <a:r>
              <a:rPr lang="tr-TR" sz="1600" b="1" i="1" dirty="0">
                <a:latin typeface="Garamond" panose="02020404030301010803" pitchFamily="18" charset="0"/>
                <a:cs typeface="Times New Roman" panose="02020603050405020304" pitchFamily="18" charset="0"/>
              </a:rPr>
              <a:t>“ … Kasıtlı ve sistematik olarak belirli bir süre çalışanın aşağılanması, küçümsenmesi, dışlanması, kişiliğinin ve saygınlığının zedelenmesi, kötü muameleye tabi tutulması, yıldırılması ve benzeri şekillerde ortaya çıkan …”</a:t>
            </a:r>
            <a:r>
              <a:rPr lang="tr-TR" sz="1600" dirty="0">
                <a:latin typeface="Garamond" panose="02020404030301010803" pitchFamily="18" charset="0"/>
                <a:cs typeface="Times New Roman" panose="02020603050405020304" pitchFamily="18" charset="0"/>
              </a:rPr>
              <a:t> denilerek, psikolojik tacizin (</a:t>
            </a:r>
            <a:r>
              <a:rPr lang="tr-TR" sz="1600" dirty="0" err="1">
                <a:latin typeface="Garamond" panose="02020404030301010803" pitchFamily="18" charset="0"/>
                <a:cs typeface="Times New Roman" panose="02020603050405020304" pitchFamily="18" charset="0"/>
              </a:rPr>
              <a:t>mobbing</a:t>
            </a:r>
            <a:r>
              <a:rPr lang="tr-TR" sz="1600" dirty="0">
                <a:latin typeface="Garamond" panose="02020404030301010803" pitchFamily="18" charset="0"/>
                <a:cs typeface="Times New Roman" panose="02020603050405020304" pitchFamily="18" charset="0"/>
              </a:rPr>
              <a:t>) bir tanımı yapılmıştır.</a:t>
            </a:r>
          </a:p>
          <a:p>
            <a:pPr marL="0" indent="0" algn="just">
              <a:lnSpc>
                <a:spcPct val="124000"/>
              </a:lnSpc>
              <a:buNone/>
            </a:pPr>
            <a:r>
              <a:rPr lang="tr-TR" sz="1600" dirty="0">
                <a:latin typeface="Garamond" panose="02020404030301010803" pitchFamily="18" charset="0"/>
                <a:cs typeface="Times New Roman" panose="02020603050405020304" pitchFamily="18" charset="0"/>
              </a:rPr>
              <a:t>Söz konusu Genelgede ‘‘</a:t>
            </a:r>
            <a:r>
              <a:rPr lang="tr-TR" sz="1600" b="1" dirty="0">
                <a:latin typeface="Garamond" panose="02020404030301010803" pitchFamily="18" charset="0"/>
                <a:cs typeface="Times New Roman" panose="02020603050405020304" pitchFamily="18" charset="0"/>
              </a:rPr>
              <a:t>Denetim elemanları, psikolojik taciz şikâyetlerini titizlikle inceleyip en kısa sürede sonuçlandıracaktır.</a:t>
            </a:r>
            <a:r>
              <a:rPr lang="tr-TR" sz="1600" dirty="0">
                <a:latin typeface="Garamond" panose="02020404030301010803" pitchFamily="18" charset="0"/>
                <a:cs typeface="Times New Roman" panose="02020603050405020304" pitchFamily="18" charset="0"/>
              </a:rPr>
              <a:t>’’ hususu yer almaktadır.</a:t>
            </a:r>
          </a:p>
          <a:p>
            <a:pPr marL="0" indent="0" algn="just">
              <a:lnSpc>
                <a:spcPct val="124000"/>
              </a:lnSpc>
              <a:buNone/>
            </a:pPr>
            <a:r>
              <a:rPr lang="tr-TR" sz="1600" dirty="0" err="1">
                <a:latin typeface="Garamond" panose="02020404030301010803" pitchFamily="18" charset="0"/>
                <a:cs typeface="Times New Roman" panose="02020603050405020304" pitchFamily="18" charset="0"/>
              </a:rPr>
              <a:t>Mobbingin</a:t>
            </a:r>
            <a:r>
              <a:rPr lang="tr-TR" sz="1600" dirty="0">
                <a:latin typeface="Garamond" panose="02020404030301010803" pitchFamily="18" charset="0"/>
                <a:cs typeface="Times New Roman" panose="02020603050405020304" pitchFamily="18" charset="0"/>
              </a:rPr>
              <a:t> tanımı üzerinde tam bir mutabakat sağlanmış olmamakla birlikte, belirli koşullar üzerinde fikir birliği sağlanmıştır. Yani, </a:t>
            </a:r>
            <a:r>
              <a:rPr lang="tr-TR" sz="1600" b="1" dirty="0">
                <a:latin typeface="Garamond" panose="02020404030301010803" pitchFamily="18" charset="0"/>
                <a:cs typeface="Times New Roman" panose="02020603050405020304" pitchFamily="18" charset="0"/>
              </a:rPr>
              <a:t>işyerinde ortada saldırgan bir davranışın bulunması, bu davranışın, işçinin kişiliğine yönelmiş olması, zarar kastı bulunması, hareketlerin sistematik ve tekrarlanması</a:t>
            </a:r>
            <a:r>
              <a:rPr lang="tr-TR" sz="1600" dirty="0">
                <a:latin typeface="Garamond" panose="02020404030301010803" pitchFamily="18" charset="0"/>
                <a:cs typeface="Times New Roman" panose="02020603050405020304" pitchFamily="18" charset="0"/>
              </a:rPr>
              <a:t> gerektiğidir. </a:t>
            </a:r>
          </a:p>
          <a:p>
            <a:pPr marL="0" indent="0" algn="just">
              <a:lnSpc>
                <a:spcPct val="124000"/>
              </a:lnSpc>
              <a:buNone/>
            </a:pPr>
            <a:r>
              <a:rPr lang="tr-TR" sz="1600" dirty="0" err="1">
                <a:latin typeface="Garamond" panose="02020404030301010803" pitchFamily="18" charset="0"/>
                <a:cs typeface="Times New Roman" panose="02020603050405020304" pitchFamily="18" charset="0"/>
              </a:rPr>
              <a:t>Mobbingi</a:t>
            </a:r>
            <a:r>
              <a:rPr lang="tr-TR" sz="1600" dirty="0">
                <a:latin typeface="Garamond" panose="02020404030301010803" pitchFamily="18" charset="0"/>
                <a:cs typeface="Times New Roman" panose="02020603050405020304" pitchFamily="18" charset="0"/>
              </a:rPr>
              <a:t>; stres, tükenmişlik sendromu, işyerinde çatışma, işyerinde şiddet, işyeri kabalığı, işyerinde cinsel taciz, iş tatminsizliği ya da doyumsuzluğu gibi kavram ve durumlardan ayırmak gerekmektedir. </a:t>
            </a:r>
            <a:r>
              <a:rPr lang="tr-TR" sz="1600" dirty="0" err="1">
                <a:latin typeface="Garamond" panose="02020404030301010803" pitchFamily="18" charset="0"/>
                <a:cs typeface="Times New Roman" panose="02020603050405020304" pitchFamily="18" charset="0"/>
              </a:rPr>
              <a:t>Mobbingi</a:t>
            </a:r>
            <a:r>
              <a:rPr lang="tr-TR" sz="1600" dirty="0">
                <a:latin typeface="Garamond" panose="02020404030301010803" pitchFamily="18" charset="0"/>
                <a:cs typeface="Times New Roman" panose="02020603050405020304" pitchFamily="18" charset="0"/>
              </a:rPr>
              <a:t> bunlardan ayıran özellik ise belli bir kişinin belli bir amaca yönelik olarak hedef alınması, yapılan haksızlığın kasıtlı, sürekli, sistematik ve sık (tekrarlanması) olmasıdır.</a:t>
            </a:r>
          </a:p>
          <a:p>
            <a:pPr marL="0" indent="0" algn="just">
              <a:lnSpc>
                <a:spcPct val="124000"/>
              </a:lnSpc>
              <a:buNone/>
            </a:pPr>
            <a:endParaRPr lang="tr-TR" altLang="tr-TR" sz="1600" dirty="0">
              <a:latin typeface="Garamond" panose="02020404030301010803" pitchFamily="18" charset="0"/>
              <a:ea typeface="Batang" pitchFamily="18" charset="-127"/>
              <a:cs typeface="Times New Roman" panose="02020603050405020304" pitchFamily="18" charset="0"/>
            </a:endParaRPr>
          </a:p>
        </p:txBody>
      </p:sp>
      <p:sp>
        <p:nvSpPr>
          <p:cNvPr id="4" name="Slayt Numarası Yer Tutucusu 3">
            <a:extLst>
              <a:ext uri="{FF2B5EF4-FFF2-40B4-BE49-F238E27FC236}">
                <a16:creationId xmlns:a16="http://schemas.microsoft.com/office/drawing/2014/main" xmlns="" id="{AD8EF929-6037-4B40-9AE9-C6A81A86112F}"/>
              </a:ext>
            </a:extLst>
          </p:cNvPr>
          <p:cNvSpPr>
            <a:spLocks noGrp="1"/>
          </p:cNvSpPr>
          <p:nvPr>
            <p:ph type="sldNum" sz="quarter" idx="12"/>
          </p:nvPr>
        </p:nvSpPr>
        <p:spPr/>
        <p:txBody>
          <a:bodyPr/>
          <a:lstStyle/>
          <a:p>
            <a:fld id="{AA2C244E-E5AC-4366-B513-6933B17218AE}" type="slidenum">
              <a:rPr lang="tr-TR" smtClean="0">
                <a:solidFill>
                  <a:schemeClr val="bg1"/>
                </a:solidFill>
              </a:rPr>
              <a:pPr/>
              <a:t>30</a:t>
            </a:fld>
            <a:endParaRPr lang="tr-TR" dirty="0">
              <a:solidFill>
                <a:schemeClr val="bg1"/>
              </a:solidFill>
            </a:endParaRPr>
          </a:p>
        </p:txBody>
      </p:sp>
      <p:sp>
        <p:nvSpPr>
          <p:cNvPr id="5" name="Unvan 2">
            <a:extLst>
              <a:ext uri="{FF2B5EF4-FFF2-40B4-BE49-F238E27FC236}">
                <a16:creationId xmlns:a16="http://schemas.microsoft.com/office/drawing/2014/main" xmlns="" id="{7554ECF3-B496-43D1-BCAA-3EB466CC6443}"/>
              </a:ext>
            </a:extLst>
          </p:cNvPr>
          <p:cNvSpPr txBox="1">
            <a:spLocks/>
          </p:cNvSpPr>
          <p:nvPr/>
        </p:nvSpPr>
        <p:spPr>
          <a:xfrm>
            <a:off x="1412161" y="481781"/>
            <a:ext cx="7244815" cy="727587"/>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3600" b="1" kern="1200" baseline="0">
                <a:solidFill>
                  <a:schemeClr val="bg1"/>
                </a:solidFill>
                <a:latin typeface="Garamond" panose="02020404030301010803" pitchFamily="18" charset="0"/>
                <a:ea typeface="+mj-ea"/>
                <a:cs typeface="Times New Roman" panose="02020603050405020304" pitchFamily="18" charset="0"/>
              </a:defRPr>
            </a:lvl1pPr>
          </a:lstStyle>
          <a:p>
            <a:pPr lvl="0">
              <a:defRPr/>
            </a:pPr>
            <a:r>
              <a:rPr lang="tr-TR" dirty="0">
                <a:solidFill>
                  <a:prstClr val="white"/>
                </a:solidFill>
              </a:rPr>
              <a:t>Psikolojik </a:t>
            </a:r>
            <a:r>
              <a:rPr lang="tr-TR" dirty="0" smtClean="0">
                <a:solidFill>
                  <a:prstClr val="white"/>
                </a:solidFill>
              </a:rPr>
              <a:t>Taciz </a:t>
            </a:r>
            <a:r>
              <a:rPr lang="tr-TR" dirty="0">
                <a:solidFill>
                  <a:prstClr val="white"/>
                </a:solidFill>
              </a:rPr>
              <a:t>(</a:t>
            </a:r>
            <a:r>
              <a:rPr lang="tr-TR" dirty="0" err="1">
                <a:solidFill>
                  <a:prstClr val="white"/>
                </a:solidFill>
              </a:rPr>
              <a:t>Mobbing</a:t>
            </a:r>
            <a:r>
              <a:rPr lang="tr-TR" sz="2800" dirty="0">
                <a:solidFill>
                  <a:prstClr val="white"/>
                </a:solidFill>
              </a:rPr>
              <a:t>)</a:t>
            </a:r>
            <a:endParaRPr kumimoji="0" lang="tr-TR" sz="2800" b="1" i="0" u="none" strike="noStrike" kern="1200" cap="none" spc="0" normalizeH="0" baseline="0" noProof="0" dirty="0">
              <a:ln>
                <a:noFill/>
              </a:ln>
              <a:solidFill>
                <a:sysClr val="window" lastClr="FFFFFF"/>
              </a:solidFill>
              <a:effectLst/>
              <a:uLnTx/>
              <a:uFillTx/>
            </a:endParaRPr>
          </a:p>
        </p:txBody>
      </p:sp>
    </p:spTree>
    <p:extLst>
      <p:ext uri="{BB962C8B-B14F-4D97-AF65-F5344CB8AC3E}">
        <p14:creationId xmlns:p14="http://schemas.microsoft.com/office/powerpoint/2010/main" val="256362351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çerik Yer Tutucusu 5"/>
          <p:cNvSpPr>
            <a:spLocks noGrp="1"/>
          </p:cNvSpPr>
          <p:nvPr>
            <p:ph idx="1"/>
          </p:nvPr>
        </p:nvSpPr>
        <p:spPr>
          <a:xfrm>
            <a:off x="304800" y="1609344"/>
            <a:ext cx="8731045" cy="4899610"/>
          </a:xfrm>
        </p:spPr>
        <p:txBody>
          <a:bodyPr>
            <a:noAutofit/>
          </a:bodyPr>
          <a:lstStyle/>
          <a:p>
            <a:pPr marL="0" lvl="0" indent="0" algn="just" defTabSz="685800">
              <a:lnSpc>
                <a:spcPct val="124000"/>
              </a:lnSpc>
              <a:spcBef>
                <a:spcPts val="750"/>
              </a:spcBef>
              <a:buNone/>
            </a:pPr>
            <a:r>
              <a:rPr lang="tr-TR" sz="1700" dirty="0">
                <a:solidFill>
                  <a:prstClr val="black"/>
                </a:solidFill>
                <a:latin typeface="Garamond" panose="02020404030301010803" pitchFamily="18" charset="0"/>
                <a:cs typeface="Times New Roman" panose="02020603050405020304" pitchFamily="18" charset="0"/>
              </a:rPr>
              <a:t>Psikolojik taciz konusunda, </a:t>
            </a:r>
            <a:r>
              <a:rPr lang="tr-TR" sz="1700" b="1" dirty="0">
                <a:solidFill>
                  <a:prstClr val="black"/>
                </a:solidFill>
                <a:latin typeface="Garamond" panose="02020404030301010803" pitchFamily="18" charset="0"/>
                <a:cs typeface="Times New Roman" panose="02020603050405020304" pitchFamily="18" charset="0"/>
              </a:rPr>
              <a:t>4857 sayılı İş Kanununda özel bir düzenleme mevcut olmamakla birlikte, </a:t>
            </a:r>
            <a:r>
              <a:rPr lang="tr-TR" sz="1700" b="1" u="sng" dirty="0">
                <a:solidFill>
                  <a:prstClr val="black"/>
                </a:solidFill>
                <a:latin typeface="Garamond" panose="02020404030301010803" pitchFamily="18" charset="0"/>
                <a:cs typeface="Times New Roman" panose="02020603050405020304" pitchFamily="18" charset="0"/>
              </a:rPr>
              <a:t>4857 sayılı Kanunun 5’inci maddesi kapsamında</a:t>
            </a:r>
            <a:r>
              <a:rPr lang="tr-TR" sz="1700" b="1" dirty="0">
                <a:solidFill>
                  <a:prstClr val="black"/>
                </a:solidFill>
                <a:latin typeface="Garamond" panose="02020404030301010803" pitchFamily="18" charset="0"/>
                <a:cs typeface="Times New Roman" panose="02020603050405020304" pitchFamily="18" charset="0"/>
              </a:rPr>
              <a:t> iş ilişkisinde veya sona ermesinde </a:t>
            </a:r>
            <a:r>
              <a:rPr lang="tr-TR" sz="1700" b="1" dirty="0" err="1">
                <a:solidFill>
                  <a:prstClr val="black"/>
                </a:solidFill>
                <a:latin typeface="Garamond" panose="02020404030301010803" pitchFamily="18" charset="0"/>
                <a:cs typeface="Times New Roman" panose="02020603050405020304" pitchFamily="18" charset="0"/>
              </a:rPr>
              <a:t>mobbinge</a:t>
            </a:r>
            <a:r>
              <a:rPr lang="tr-TR" sz="1700" b="1" dirty="0">
                <a:solidFill>
                  <a:prstClr val="black"/>
                </a:solidFill>
                <a:latin typeface="Garamond" panose="02020404030301010803" pitchFamily="18" charset="0"/>
                <a:cs typeface="Times New Roman" panose="02020603050405020304" pitchFamily="18" charset="0"/>
              </a:rPr>
              <a:t> neden olan eylemlerin tespiti yapılması halinde idari para cezası uygulanması </a:t>
            </a:r>
            <a:r>
              <a:rPr lang="tr-TR" sz="1700" dirty="0">
                <a:solidFill>
                  <a:prstClr val="black"/>
                </a:solidFill>
                <a:latin typeface="Garamond" panose="02020404030301010803" pitchFamily="18" charset="0"/>
                <a:cs typeface="Times New Roman" panose="02020603050405020304" pitchFamily="18" charset="0"/>
              </a:rPr>
              <a:t>istenilmektedir. </a:t>
            </a:r>
            <a:endParaRPr lang="tr-TR" sz="1700" dirty="0" smtClean="0">
              <a:solidFill>
                <a:prstClr val="black"/>
              </a:solidFill>
              <a:latin typeface="Garamond" panose="02020404030301010803" pitchFamily="18" charset="0"/>
              <a:cs typeface="Times New Roman" panose="02020603050405020304" pitchFamily="18" charset="0"/>
            </a:endParaRPr>
          </a:p>
          <a:p>
            <a:pPr marL="0" lvl="0" indent="0" algn="just" defTabSz="685800">
              <a:lnSpc>
                <a:spcPct val="124000"/>
              </a:lnSpc>
              <a:spcBef>
                <a:spcPts val="750"/>
              </a:spcBef>
              <a:buNone/>
            </a:pPr>
            <a:r>
              <a:rPr lang="tr-TR" sz="1700" dirty="0" smtClean="0">
                <a:solidFill>
                  <a:prstClr val="black"/>
                </a:solidFill>
                <a:latin typeface="Garamond" panose="02020404030301010803" pitchFamily="18" charset="0"/>
                <a:cs typeface="Times New Roman" panose="02020603050405020304" pitchFamily="18" charset="0"/>
              </a:rPr>
              <a:t>Türk Borçlar Kanunu’nun 417’nci maddesi gereği, </a:t>
            </a:r>
            <a:r>
              <a:rPr lang="tr-TR" sz="1700" b="1" dirty="0" smtClean="0">
                <a:solidFill>
                  <a:prstClr val="black"/>
                </a:solidFill>
                <a:latin typeface="Garamond" panose="02020404030301010803" pitchFamily="18" charset="0"/>
                <a:cs typeface="Times New Roman" panose="02020603050405020304" pitchFamily="18" charset="0"/>
              </a:rPr>
              <a:t>işveren</a:t>
            </a:r>
            <a:r>
              <a:rPr lang="tr-TR" sz="1700" dirty="0">
                <a:solidFill>
                  <a:prstClr val="black"/>
                </a:solidFill>
                <a:latin typeface="Garamond" panose="02020404030301010803" pitchFamily="18" charset="0"/>
                <a:cs typeface="Times New Roman" panose="02020603050405020304" pitchFamily="18" charset="0"/>
              </a:rPr>
              <a:t>, hizmet ilişkisinde işçinin </a:t>
            </a:r>
            <a:r>
              <a:rPr lang="tr-TR" sz="1700" b="1" dirty="0">
                <a:solidFill>
                  <a:prstClr val="black"/>
                </a:solidFill>
                <a:latin typeface="Garamond" panose="02020404030301010803" pitchFamily="18" charset="0"/>
                <a:cs typeface="Times New Roman" panose="02020603050405020304" pitchFamily="18" charset="0"/>
              </a:rPr>
              <a:t>kişiliğini korumak ve saygı </a:t>
            </a:r>
            <a:r>
              <a:rPr lang="tr-TR" sz="1700" b="1" dirty="0" smtClean="0">
                <a:solidFill>
                  <a:prstClr val="black"/>
                </a:solidFill>
                <a:latin typeface="Garamond" panose="02020404030301010803" pitchFamily="18" charset="0"/>
                <a:cs typeface="Times New Roman" panose="02020603050405020304" pitchFamily="18" charset="0"/>
              </a:rPr>
              <a:t>göstermek ve </a:t>
            </a:r>
            <a:r>
              <a:rPr lang="tr-TR" sz="1700" b="1" dirty="0">
                <a:solidFill>
                  <a:prstClr val="black"/>
                </a:solidFill>
                <a:latin typeface="Garamond" panose="02020404030301010803" pitchFamily="18" charset="0"/>
                <a:cs typeface="Times New Roman" panose="02020603050405020304" pitchFamily="18" charset="0"/>
              </a:rPr>
              <a:t>işyerinde dürüstlük ilkelerine uygun bir düzeni sağlamakla, özellikle işçilerin psikolojik </a:t>
            </a:r>
            <a:r>
              <a:rPr lang="tr-TR" sz="1700" b="1" dirty="0" smtClean="0">
                <a:solidFill>
                  <a:prstClr val="black"/>
                </a:solidFill>
                <a:latin typeface="Garamond" panose="02020404030301010803" pitchFamily="18" charset="0"/>
                <a:cs typeface="Times New Roman" panose="02020603050405020304" pitchFamily="18" charset="0"/>
              </a:rPr>
              <a:t>ve cinsel </a:t>
            </a:r>
            <a:r>
              <a:rPr lang="tr-TR" sz="1700" b="1" dirty="0">
                <a:solidFill>
                  <a:prstClr val="black"/>
                </a:solidFill>
                <a:latin typeface="Garamond" panose="02020404030301010803" pitchFamily="18" charset="0"/>
                <a:cs typeface="Times New Roman" panose="02020603050405020304" pitchFamily="18" charset="0"/>
              </a:rPr>
              <a:t>tacize uğramamaları ve bu tür tacizlere uğramış olanların daha fazla zarar görmemeleri </a:t>
            </a:r>
            <a:r>
              <a:rPr lang="tr-TR" sz="1700" b="1" dirty="0" smtClean="0">
                <a:solidFill>
                  <a:prstClr val="black"/>
                </a:solidFill>
                <a:latin typeface="Garamond" panose="02020404030301010803" pitchFamily="18" charset="0"/>
                <a:cs typeface="Times New Roman" panose="02020603050405020304" pitchFamily="18" charset="0"/>
              </a:rPr>
              <a:t>için gerekli </a:t>
            </a:r>
            <a:r>
              <a:rPr lang="tr-TR" sz="1700" b="1" dirty="0">
                <a:solidFill>
                  <a:prstClr val="black"/>
                </a:solidFill>
                <a:latin typeface="Garamond" panose="02020404030301010803" pitchFamily="18" charset="0"/>
                <a:cs typeface="Times New Roman" panose="02020603050405020304" pitchFamily="18" charset="0"/>
              </a:rPr>
              <a:t>önlemleri almakla </a:t>
            </a:r>
            <a:r>
              <a:rPr lang="tr-TR" sz="1700" b="1" dirty="0" smtClean="0">
                <a:solidFill>
                  <a:prstClr val="black"/>
                </a:solidFill>
                <a:latin typeface="Garamond" panose="02020404030301010803" pitchFamily="18" charset="0"/>
                <a:cs typeface="Times New Roman" panose="02020603050405020304" pitchFamily="18" charset="0"/>
              </a:rPr>
              <a:t>yükümlüdür</a:t>
            </a:r>
            <a:r>
              <a:rPr lang="tr-TR" sz="1700" dirty="0" smtClean="0">
                <a:solidFill>
                  <a:prstClr val="black"/>
                </a:solidFill>
                <a:latin typeface="Garamond" panose="02020404030301010803" pitchFamily="18" charset="0"/>
                <a:cs typeface="Times New Roman" panose="02020603050405020304" pitchFamily="18" charset="0"/>
              </a:rPr>
              <a:t>.</a:t>
            </a:r>
            <a:endParaRPr lang="tr-TR" sz="1700" dirty="0">
              <a:solidFill>
                <a:prstClr val="black"/>
              </a:solidFill>
              <a:latin typeface="Garamond" panose="02020404030301010803" pitchFamily="18" charset="0"/>
              <a:cs typeface="Times New Roman" panose="02020603050405020304" pitchFamily="18" charset="0"/>
            </a:endParaRPr>
          </a:p>
          <a:p>
            <a:pPr marL="0" lvl="0" indent="0" algn="just" defTabSz="685800">
              <a:lnSpc>
                <a:spcPct val="124000"/>
              </a:lnSpc>
              <a:spcBef>
                <a:spcPts val="750"/>
              </a:spcBef>
              <a:buNone/>
            </a:pPr>
            <a:r>
              <a:rPr lang="tr-TR" sz="1700" dirty="0">
                <a:solidFill>
                  <a:prstClr val="black"/>
                </a:solidFill>
                <a:latin typeface="Garamond" panose="02020404030301010803" pitchFamily="18" charset="0"/>
                <a:cs typeface="Times New Roman" panose="02020603050405020304" pitchFamily="18" charset="0"/>
              </a:rPr>
              <a:t>Psikolojik tacizin tespit edilmesi halinde, işverenin işçinin kişiliğini koruma borcuna aykırı davrandığı ortaya çıkmaktadır. </a:t>
            </a:r>
            <a:r>
              <a:rPr lang="tr-TR" sz="1700" dirty="0" err="1">
                <a:solidFill>
                  <a:prstClr val="black"/>
                </a:solidFill>
                <a:latin typeface="Garamond" panose="02020404030301010803" pitchFamily="18" charset="0"/>
                <a:cs typeface="Times New Roman" panose="02020603050405020304" pitchFamily="18" charset="0"/>
              </a:rPr>
              <a:t>Mobbing</a:t>
            </a:r>
            <a:r>
              <a:rPr lang="tr-TR" sz="1700" dirty="0">
                <a:solidFill>
                  <a:prstClr val="black"/>
                </a:solidFill>
                <a:latin typeface="Garamond" panose="02020404030301010803" pitchFamily="18" charset="0"/>
                <a:cs typeface="Times New Roman" panose="02020603050405020304" pitchFamily="18" charset="0"/>
              </a:rPr>
              <a:t> nedeniyle kişilik hakkı zedelendiği iddiası ile işçi uğradığı manevi zarara karşılık manevi tazminat adı altında bir miktar para ödenmesini isteyebilir. </a:t>
            </a:r>
            <a:r>
              <a:rPr lang="tr-TR" sz="1700" dirty="0" smtClean="0">
                <a:solidFill>
                  <a:prstClr val="black"/>
                </a:solidFill>
                <a:latin typeface="Garamond" panose="02020404030301010803" pitchFamily="18" charset="0"/>
                <a:cs typeface="Times New Roman" panose="02020603050405020304" pitchFamily="18" charset="0"/>
              </a:rPr>
              <a:t>Ayrıca </a:t>
            </a:r>
            <a:r>
              <a:rPr lang="tr-TR" sz="1700" dirty="0" err="1">
                <a:solidFill>
                  <a:prstClr val="black"/>
                </a:solidFill>
                <a:latin typeface="Garamond" panose="02020404030301010803" pitchFamily="18" charset="0"/>
                <a:cs typeface="Times New Roman" panose="02020603050405020304" pitchFamily="18" charset="0"/>
              </a:rPr>
              <a:t>mobbingin</a:t>
            </a:r>
            <a:r>
              <a:rPr lang="tr-TR" sz="1700" dirty="0">
                <a:solidFill>
                  <a:prstClr val="black"/>
                </a:solidFill>
                <a:latin typeface="Garamond" panose="02020404030301010803" pitchFamily="18" charset="0"/>
                <a:cs typeface="Times New Roman" panose="02020603050405020304" pitchFamily="18" charset="0"/>
              </a:rPr>
              <a:t> doğrudan bir sonucu olan ve varsayıma dayanmayan gerçek bir zarar ortaya çıkmış ise işçi </a:t>
            </a:r>
            <a:r>
              <a:rPr lang="tr-TR" sz="1700" b="1" dirty="0">
                <a:solidFill>
                  <a:prstClr val="black"/>
                </a:solidFill>
                <a:latin typeface="Garamond" panose="02020404030301010803" pitchFamily="18" charset="0"/>
                <a:cs typeface="Times New Roman" panose="02020603050405020304" pitchFamily="18" charset="0"/>
              </a:rPr>
              <a:t>maddi tazminat da </a:t>
            </a:r>
            <a:r>
              <a:rPr lang="tr-TR" sz="1700" dirty="0" err="1" smtClean="0">
                <a:solidFill>
                  <a:prstClr val="black"/>
                </a:solidFill>
                <a:latin typeface="Garamond" panose="02020404030301010803" pitchFamily="18" charset="0"/>
                <a:cs typeface="Times New Roman" panose="02020603050405020304" pitchFamily="18" charset="0"/>
              </a:rPr>
              <a:t>isteyebilir.Yine</a:t>
            </a:r>
            <a:r>
              <a:rPr lang="tr-TR" sz="1700" dirty="0">
                <a:solidFill>
                  <a:prstClr val="black"/>
                </a:solidFill>
                <a:latin typeface="Garamond" panose="02020404030301010803" pitchFamily="18" charset="0"/>
                <a:cs typeface="Times New Roman" panose="02020603050405020304" pitchFamily="18" charset="0"/>
              </a:rPr>
              <a:t>, </a:t>
            </a:r>
            <a:r>
              <a:rPr lang="tr-TR" sz="1700" dirty="0" err="1">
                <a:solidFill>
                  <a:prstClr val="black"/>
                </a:solidFill>
                <a:latin typeface="Garamond" panose="02020404030301010803" pitchFamily="18" charset="0"/>
                <a:cs typeface="Times New Roman" panose="02020603050405020304" pitchFamily="18" charset="0"/>
              </a:rPr>
              <a:t>mobbinge</a:t>
            </a:r>
            <a:r>
              <a:rPr lang="tr-TR" sz="1700" dirty="0">
                <a:solidFill>
                  <a:prstClr val="black"/>
                </a:solidFill>
                <a:latin typeface="Garamond" panose="02020404030301010803" pitchFamily="18" charset="0"/>
                <a:cs typeface="Times New Roman" panose="02020603050405020304" pitchFamily="18" charset="0"/>
              </a:rPr>
              <a:t> maruz kalan bir işçi, iş sözleşmesini </a:t>
            </a:r>
            <a:r>
              <a:rPr lang="tr-TR" sz="1700" b="1" dirty="0">
                <a:solidFill>
                  <a:srgbClr val="FF0000"/>
                </a:solidFill>
                <a:latin typeface="Garamond" panose="02020404030301010803" pitchFamily="18" charset="0"/>
                <a:cs typeface="Times New Roman" panose="02020603050405020304" pitchFamily="18" charset="0"/>
              </a:rPr>
              <a:t>haklı nedenle feshetme imkanı bulunmaktadır. </a:t>
            </a:r>
            <a:endParaRPr lang="tr-TR" sz="1700" b="1" dirty="0" smtClean="0">
              <a:solidFill>
                <a:srgbClr val="FF0000"/>
              </a:solidFill>
              <a:latin typeface="Garamond" panose="02020404030301010803" pitchFamily="18" charset="0"/>
              <a:cs typeface="Times New Roman" panose="02020603050405020304" pitchFamily="18" charset="0"/>
            </a:endParaRPr>
          </a:p>
        </p:txBody>
      </p:sp>
      <p:sp>
        <p:nvSpPr>
          <p:cNvPr id="4" name="Slayt Numarası Yer Tutucusu 3">
            <a:extLst>
              <a:ext uri="{FF2B5EF4-FFF2-40B4-BE49-F238E27FC236}">
                <a16:creationId xmlns:a16="http://schemas.microsoft.com/office/drawing/2014/main" xmlns="" id="{AD8EF929-6037-4B40-9AE9-C6A81A86112F}"/>
              </a:ext>
            </a:extLst>
          </p:cNvPr>
          <p:cNvSpPr>
            <a:spLocks noGrp="1"/>
          </p:cNvSpPr>
          <p:nvPr>
            <p:ph type="sldNum" sz="quarter" idx="12"/>
          </p:nvPr>
        </p:nvSpPr>
        <p:spPr/>
        <p:txBody>
          <a:bodyPr/>
          <a:lstStyle/>
          <a:p>
            <a:fld id="{AA2C244E-E5AC-4366-B513-6933B17218AE}" type="slidenum">
              <a:rPr lang="tr-TR" smtClean="0">
                <a:solidFill>
                  <a:schemeClr val="bg1"/>
                </a:solidFill>
              </a:rPr>
              <a:pPr/>
              <a:t>31</a:t>
            </a:fld>
            <a:endParaRPr lang="tr-TR" dirty="0">
              <a:solidFill>
                <a:schemeClr val="bg1"/>
              </a:solidFill>
            </a:endParaRPr>
          </a:p>
        </p:txBody>
      </p:sp>
      <p:sp>
        <p:nvSpPr>
          <p:cNvPr id="5" name="Unvan 2">
            <a:extLst>
              <a:ext uri="{FF2B5EF4-FFF2-40B4-BE49-F238E27FC236}">
                <a16:creationId xmlns:a16="http://schemas.microsoft.com/office/drawing/2014/main" xmlns="" id="{7554ECF3-B496-43D1-BCAA-3EB466CC6443}"/>
              </a:ext>
            </a:extLst>
          </p:cNvPr>
          <p:cNvSpPr txBox="1">
            <a:spLocks/>
          </p:cNvSpPr>
          <p:nvPr/>
        </p:nvSpPr>
        <p:spPr>
          <a:xfrm>
            <a:off x="1412161" y="481781"/>
            <a:ext cx="7244815" cy="727587"/>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3600" b="1" kern="1200" baseline="0">
                <a:solidFill>
                  <a:schemeClr val="bg1"/>
                </a:solidFill>
                <a:latin typeface="Garamond" panose="02020404030301010803" pitchFamily="18" charset="0"/>
                <a:ea typeface="+mj-ea"/>
                <a:cs typeface="Times New Roman" panose="02020603050405020304" pitchFamily="18" charset="0"/>
              </a:defRPr>
            </a:lvl1pPr>
          </a:lstStyle>
          <a:p>
            <a:pPr lvl="0">
              <a:defRPr/>
            </a:pPr>
            <a:r>
              <a:rPr lang="tr-TR" dirty="0">
                <a:solidFill>
                  <a:prstClr val="white"/>
                </a:solidFill>
              </a:rPr>
              <a:t>Psikolojik </a:t>
            </a:r>
            <a:r>
              <a:rPr lang="tr-TR" dirty="0" smtClean="0">
                <a:solidFill>
                  <a:prstClr val="white"/>
                </a:solidFill>
              </a:rPr>
              <a:t>Taciz </a:t>
            </a:r>
            <a:r>
              <a:rPr lang="tr-TR" dirty="0">
                <a:solidFill>
                  <a:prstClr val="white"/>
                </a:solidFill>
              </a:rPr>
              <a:t>(</a:t>
            </a:r>
            <a:r>
              <a:rPr lang="tr-TR" dirty="0" err="1">
                <a:solidFill>
                  <a:prstClr val="white"/>
                </a:solidFill>
              </a:rPr>
              <a:t>Mobbing</a:t>
            </a:r>
            <a:r>
              <a:rPr lang="tr-TR" sz="2800" dirty="0">
                <a:solidFill>
                  <a:prstClr val="white"/>
                </a:solidFill>
              </a:rPr>
              <a:t>)</a:t>
            </a:r>
            <a:endParaRPr kumimoji="0" lang="tr-TR" sz="2800" b="1" i="0" u="none" strike="noStrike" kern="1200" cap="none" spc="0" normalizeH="0" baseline="0" noProof="0" dirty="0">
              <a:ln>
                <a:noFill/>
              </a:ln>
              <a:solidFill>
                <a:sysClr val="window" lastClr="FFFFFF"/>
              </a:solidFill>
              <a:effectLst/>
              <a:uLnTx/>
              <a:uFillTx/>
            </a:endParaRPr>
          </a:p>
        </p:txBody>
      </p:sp>
    </p:spTree>
    <p:extLst>
      <p:ext uri="{BB962C8B-B14F-4D97-AF65-F5344CB8AC3E}">
        <p14:creationId xmlns:p14="http://schemas.microsoft.com/office/powerpoint/2010/main" val="292270680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çerik Yer Tutucusu 5"/>
          <p:cNvSpPr>
            <a:spLocks noGrp="1"/>
          </p:cNvSpPr>
          <p:nvPr>
            <p:ph idx="1"/>
          </p:nvPr>
        </p:nvSpPr>
        <p:spPr>
          <a:xfrm>
            <a:off x="304800" y="1347020"/>
            <a:ext cx="8573729" cy="5093110"/>
          </a:xfrm>
        </p:spPr>
        <p:txBody>
          <a:bodyPr>
            <a:noAutofit/>
          </a:bodyPr>
          <a:lstStyle/>
          <a:p>
            <a:pPr marL="0" lvl="0" indent="0" algn="just" defTabSz="685800">
              <a:lnSpc>
                <a:spcPct val="124000"/>
              </a:lnSpc>
              <a:spcBef>
                <a:spcPts val="750"/>
              </a:spcBef>
              <a:buNone/>
            </a:pPr>
            <a:r>
              <a:rPr lang="tr-TR" sz="1800" dirty="0" err="1">
                <a:solidFill>
                  <a:prstClr val="black"/>
                </a:solidFill>
                <a:latin typeface="Garamond" panose="02020404030301010803" pitchFamily="18" charset="0"/>
                <a:cs typeface="Times New Roman" panose="02020603050405020304" pitchFamily="18" charset="0"/>
              </a:rPr>
              <a:t>Mobbing</a:t>
            </a:r>
            <a:r>
              <a:rPr lang="tr-TR" sz="1800" dirty="0">
                <a:solidFill>
                  <a:prstClr val="black"/>
                </a:solidFill>
                <a:latin typeface="Garamond" panose="02020404030301010803" pitchFamily="18" charset="0"/>
                <a:cs typeface="Times New Roman" panose="02020603050405020304" pitchFamily="18" charset="0"/>
              </a:rPr>
              <a:t>, çalışanlar açısından </a:t>
            </a:r>
            <a:r>
              <a:rPr lang="tr-TR" sz="1800" b="1" dirty="0">
                <a:solidFill>
                  <a:prstClr val="black"/>
                </a:solidFill>
                <a:latin typeface="Garamond" panose="02020404030301010803" pitchFamily="18" charset="0"/>
                <a:cs typeface="Times New Roman" panose="02020603050405020304" pitchFamily="18" charset="0"/>
              </a:rPr>
              <a:t>ciddi ve yakın bir tehlike oluşturması </a:t>
            </a:r>
            <a:r>
              <a:rPr lang="tr-TR" sz="1800" dirty="0">
                <a:solidFill>
                  <a:prstClr val="black"/>
                </a:solidFill>
                <a:latin typeface="Garamond" panose="02020404030301010803" pitchFamily="18" charset="0"/>
                <a:cs typeface="Times New Roman" panose="02020603050405020304" pitchFamily="18" charset="0"/>
              </a:rPr>
              <a:t>halinde </a:t>
            </a:r>
            <a:r>
              <a:rPr lang="tr-TR" sz="1800" b="1" dirty="0">
                <a:solidFill>
                  <a:prstClr val="black"/>
                </a:solidFill>
                <a:latin typeface="Garamond" panose="02020404030301010803" pitchFamily="18" charset="0"/>
                <a:cs typeface="Times New Roman" panose="02020603050405020304" pitchFamily="18" charset="0"/>
              </a:rPr>
              <a:t>6331</a:t>
            </a:r>
            <a:r>
              <a:rPr lang="tr-TR" sz="1800" dirty="0">
                <a:solidFill>
                  <a:prstClr val="black"/>
                </a:solidFill>
                <a:latin typeface="Garamond" panose="02020404030301010803" pitchFamily="18" charset="0"/>
                <a:cs typeface="Times New Roman" panose="02020603050405020304" pitchFamily="18" charset="0"/>
              </a:rPr>
              <a:t> sayılı İş Sağlığı ve Güvenliği Kanununun 13’üncü maddesi gereğince de </a:t>
            </a:r>
            <a:r>
              <a:rPr lang="tr-TR" sz="1800" dirty="0" err="1">
                <a:solidFill>
                  <a:prstClr val="black"/>
                </a:solidFill>
                <a:latin typeface="Garamond" panose="02020404030301010803" pitchFamily="18" charset="0"/>
                <a:cs typeface="Times New Roman" panose="02020603050405020304" pitchFamily="18" charset="0"/>
              </a:rPr>
              <a:t>mobbinge</a:t>
            </a:r>
            <a:r>
              <a:rPr lang="tr-TR" sz="1800" dirty="0">
                <a:solidFill>
                  <a:prstClr val="black"/>
                </a:solidFill>
                <a:latin typeface="Garamond" panose="02020404030301010803" pitchFamily="18" charset="0"/>
                <a:cs typeface="Times New Roman" panose="02020603050405020304" pitchFamily="18" charset="0"/>
              </a:rPr>
              <a:t> maruz kalanların </a:t>
            </a:r>
            <a:r>
              <a:rPr lang="tr-TR" sz="1800" b="1" dirty="0">
                <a:solidFill>
                  <a:prstClr val="black"/>
                </a:solidFill>
                <a:latin typeface="Garamond" panose="02020404030301010803" pitchFamily="18" charset="0"/>
                <a:cs typeface="Times New Roman" panose="02020603050405020304" pitchFamily="18" charset="0"/>
              </a:rPr>
              <a:t>çalışmaktan kaçınma hakkı bulunmaktadır</a:t>
            </a:r>
            <a:r>
              <a:rPr lang="tr-TR" sz="1800" dirty="0">
                <a:solidFill>
                  <a:prstClr val="black"/>
                </a:solidFill>
                <a:latin typeface="Garamond" panose="02020404030301010803" pitchFamily="18" charset="0"/>
                <a:cs typeface="Times New Roman" panose="02020603050405020304" pitchFamily="18" charset="0"/>
              </a:rPr>
              <a:t>. </a:t>
            </a:r>
            <a:r>
              <a:rPr lang="tr-TR" sz="1800" dirty="0" err="1">
                <a:solidFill>
                  <a:prstClr val="black"/>
                </a:solidFill>
                <a:latin typeface="Garamond" panose="02020404030301010803" pitchFamily="18" charset="0"/>
                <a:cs typeface="Times New Roman" panose="02020603050405020304" pitchFamily="18" charset="0"/>
              </a:rPr>
              <a:t>Mobbinge</a:t>
            </a:r>
            <a:r>
              <a:rPr lang="tr-TR" sz="1800" dirty="0">
                <a:solidFill>
                  <a:prstClr val="black"/>
                </a:solidFill>
                <a:latin typeface="Garamond" panose="02020404030301010803" pitchFamily="18" charset="0"/>
                <a:cs typeface="Times New Roman" panose="02020603050405020304" pitchFamily="18" charset="0"/>
              </a:rPr>
              <a:t> maruz kalan mağdur, işverenden talep etmesine rağmen işveren tarafından işyerinde gerekli önlemler/tedbirler alınmaz ise iş sözleşmesini feshetme hakkı bulunmaktadır.</a:t>
            </a:r>
          </a:p>
          <a:p>
            <a:pPr marL="0" lvl="0" indent="0" algn="just" defTabSz="685800">
              <a:lnSpc>
                <a:spcPct val="124000"/>
              </a:lnSpc>
              <a:spcBef>
                <a:spcPts val="750"/>
              </a:spcBef>
              <a:buNone/>
            </a:pPr>
            <a:r>
              <a:rPr lang="tr-TR" sz="1800" dirty="0" err="1">
                <a:solidFill>
                  <a:prstClr val="black"/>
                </a:solidFill>
                <a:latin typeface="Garamond" panose="02020404030301010803" pitchFamily="18" charset="0"/>
                <a:cs typeface="Times New Roman" panose="02020603050405020304" pitchFamily="18" charset="0"/>
              </a:rPr>
              <a:t>Mobbingin</a:t>
            </a:r>
            <a:r>
              <a:rPr lang="tr-TR" sz="1800" dirty="0">
                <a:solidFill>
                  <a:prstClr val="black"/>
                </a:solidFill>
                <a:latin typeface="Garamond" panose="02020404030301010803" pitchFamily="18" charset="0"/>
                <a:cs typeface="Times New Roman" panose="02020603050405020304" pitchFamily="18" charset="0"/>
              </a:rPr>
              <a:t> tanımı içinde yer alan; işyerinde ortada saldırgan bir davranışın bulunması, bu davranışın, işçinin kişiliğine yönelmiş olması, zarar kastı bulunması, hareketlerin sistematik ve tekrarlanması eylemlerinin 5237 sayılı Türk Ceza Kanunu (TCK)’</a:t>
            </a:r>
            <a:r>
              <a:rPr lang="tr-TR" sz="1800" dirty="0" err="1">
                <a:solidFill>
                  <a:prstClr val="black"/>
                </a:solidFill>
                <a:latin typeface="Garamond" panose="02020404030301010803" pitchFamily="18" charset="0"/>
                <a:cs typeface="Times New Roman" panose="02020603050405020304" pitchFamily="18" charset="0"/>
              </a:rPr>
              <a:t>nda</a:t>
            </a:r>
            <a:r>
              <a:rPr lang="tr-TR" sz="1800" dirty="0">
                <a:solidFill>
                  <a:prstClr val="black"/>
                </a:solidFill>
                <a:latin typeface="Garamond" panose="02020404030301010803" pitchFamily="18" charset="0"/>
                <a:cs typeface="Times New Roman" panose="02020603050405020304" pitchFamily="18" charset="0"/>
              </a:rPr>
              <a:t> yer alan bazı suçlar ile iç içe geçtiğinin tespit edilmesi halinde (Örneğin, Türk Ceza Kanununun suç saydığı; kasten yaralama (TCK, m. 86), eziyet (TCK, m. 96), cinsel saldırı (TCK m. 102), cinsel taciz (TCK m. 105), tehdit (TCK m.106), şantaj (TCK m. 107), iş ve çalışma hürriyetinin ihlali (TCK m. 117), sendikal hakların kullanılmasının engellenmesi (TCK m. 118), kişilerin huzur ve sükûnunu bozma (TCK m. 123),  hakaret (m. 125) gibi.) suç duyurusunda bulunulması gerekmektedir.</a:t>
            </a:r>
          </a:p>
          <a:p>
            <a:pPr marL="0" indent="0" algn="just">
              <a:lnSpc>
                <a:spcPct val="124000"/>
              </a:lnSpc>
              <a:buNone/>
            </a:pPr>
            <a:endParaRPr lang="tr-TR" altLang="tr-TR" sz="1600" dirty="0">
              <a:latin typeface="Garamond" panose="02020404030301010803" pitchFamily="18" charset="0"/>
              <a:ea typeface="Batang" pitchFamily="18" charset="-127"/>
              <a:cs typeface="Times New Roman" panose="02020603050405020304" pitchFamily="18" charset="0"/>
            </a:endParaRPr>
          </a:p>
        </p:txBody>
      </p:sp>
      <p:sp>
        <p:nvSpPr>
          <p:cNvPr id="4" name="Slayt Numarası Yer Tutucusu 3">
            <a:extLst>
              <a:ext uri="{FF2B5EF4-FFF2-40B4-BE49-F238E27FC236}">
                <a16:creationId xmlns:a16="http://schemas.microsoft.com/office/drawing/2014/main" xmlns="" id="{AD8EF929-6037-4B40-9AE9-C6A81A86112F}"/>
              </a:ext>
            </a:extLst>
          </p:cNvPr>
          <p:cNvSpPr>
            <a:spLocks noGrp="1"/>
          </p:cNvSpPr>
          <p:nvPr>
            <p:ph type="sldNum" sz="quarter" idx="12"/>
          </p:nvPr>
        </p:nvSpPr>
        <p:spPr/>
        <p:txBody>
          <a:bodyPr/>
          <a:lstStyle/>
          <a:p>
            <a:fld id="{AA2C244E-E5AC-4366-B513-6933B17218AE}" type="slidenum">
              <a:rPr lang="tr-TR" smtClean="0">
                <a:solidFill>
                  <a:schemeClr val="bg1"/>
                </a:solidFill>
              </a:rPr>
              <a:pPr/>
              <a:t>32</a:t>
            </a:fld>
            <a:endParaRPr lang="tr-TR" dirty="0">
              <a:solidFill>
                <a:schemeClr val="bg1"/>
              </a:solidFill>
            </a:endParaRPr>
          </a:p>
        </p:txBody>
      </p:sp>
      <p:sp>
        <p:nvSpPr>
          <p:cNvPr id="5" name="Unvan 2">
            <a:extLst>
              <a:ext uri="{FF2B5EF4-FFF2-40B4-BE49-F238E27FC236}">
                <a16:creationId xmlns:a16="http://schemas.microsoft.com/office/drawing/2014/main" xmlns="" id="{7554ECF3-B496-43D1-BCAA-3EB466CC6443}"/>
              </a:ext>
            </a:extLst>
          </p:cNvPr>
          <p:cNvSpPr txBox="1">
            <a:spLocks/>
          </p:cNvSpPr>
          <p:nvPr/>
        </p:nvSpPr>
        <p:spPr>
          <a:xfrm>
            <a:off x="1412161" y="481781"/>
            <a:ext cx="7244815" cy="727587"/>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3600" b="1" kern="1200" baseline="0">
                <a:solidFill>
                  <a:schemeClr val="bg1"/>
                </a:solidFill>
                <a:latin typeface="Garamond" panose="02020404030301010803" pitchFamily="18" charset="0"/>
                <a:ea typeface="+mj-ea"/>
                <a:cs typeface="Times New Roman" panose="02020603050405020304" pitchFamily="18" charset="0"/>
              </a:defRPr>
            </a:lvl1pPr>
          </a:lstStyle>
          <a:p>
            <a:pPr lvl="0">
              <a:defRPr/>
            </a:pPr>
            <a:r>
              <a:rPr lang="tr-TR" dirty="0">
                <a:solidFill>
                  <a:prstClr val="white"/>
                </a:solidFill>
              </a:rPr>
              <a:t>Psikolojik </a:t>
            </a:r>
            <a:r>
              <a:rPr lang="tr-TR" dirty="0" smtClean="0">
                <a:solidFill>
                  <a:prstClr val="white"/>
                </a:solidFill>
              </a:rPr>
              <a:t>Taciz </a:t>
            </a:r>
            <a:r>
              <a:rPr lang="tr-TR" dirty="0">
                <a:solidFill>
                  <a:prstClr val="white"/>
                </a:solidFill>
              </a:rPr>
              <a:t>(</a:t>
            </a:r>
            <a:r>
              <a:rPr lang="tr-TR" dirty="0" err="1">
                <a:solidFill>
                  <a:prstClr val="white"/>
                </a:solidFill>
              </a:rPr>
              <a:t>Mobbing</a:t>
            </a:r>
            <a:r>
              <a:rPr lang="tr-TR" sz="2800" dirty="0">
                <a:solidFill>
                  <a:prstClr val="white"/>
                </a:solidFill>
              </a:rPr>
              <a:t>)</a:t>
            </a:r>
            <a:endParaRPr kumimoji="0" lang="tr-TR" sz="2800" b="1" i="0" u="none" strike="noStrike" kern="1200" cap="none" spc="0" normalizeH="0" baseline="0" noProof="0" dirty="0">
              <a:ln>
                <a:noFill/>
              </a:ln>
              <a:solidFill>
                <a:sysClr val="window" lastClr="FFFFFF"/>
              </a:solidFill>
              <a:effectLst/>
              <a:uLnTx/>
              <a:uFillTx/>
            </a:endParaRPr>
          </a:p>
        </p:txBody>
      </p:sp>
    </p:spTree>
    <p:extLst>
      <p:ext uri="{BB962C8B-B14F-4D97-AF65-F5344CB8AC3E}">
        <p14:creationId xmlns:p14="http://schemas.microsoft.com/office/powerpoint/2010/main" val="324121117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ayt Numarası Yer Tutucusu 3">
            <a:extLst>
              <a:ext uri="{FF2B5EF4-FFF2-40B4-BE49-F238E27FC236}">
                <a16:creationId xmlns:a16="http://schemas.microsoft.com/office/drawing/2014/main" xmlns="" id="{AD8EF929-6037-4B40-9AE9-C6A81A86112F}"/>
              </a:ext>
            </a:extLst>
          </p:cNvPr>
          <p:cNvSpPr>
            <a:spLocks noGrp="1"/>
          </p:cNvSpPr>
          <p:nvPr>
            <p:ph type="sldNum" sz="quarter" idx="12"/>
          </p:nvPr>
        </p:nvSpPr>
        <p:spPr/>
        <p:txBody>
          <a:bodyPr/>
          <a:lstStyle/>
          <a:p>
            <a:fld id="{AA2C244E-E5AC-4366-B513-6933B17218AE}" type="slidenum">
              <a:rPr lang="tr-TR" smtClean="0">
                <a:solidFill>
                  <a:schemeClr val="bg1"/>
                </a:solidFill>
              </a:rPr>
              <a:pPr/>
              <a:t>33</a:t>
            </a:fld>
            <a:endParaRPr lang="tr-TR" dirty="0">
              <a:solidFill>
                <a:schemeClr val="bg1"/>
              </a:solidFill>
            </a:endParaRPr>
          </a:p>
        </p:txBody>
      </p:sp>
      <p:sp>
        <p:nvSpPr>
          <p:cNvPr id="3" name="İçerik Yer Tutucusu 2"/>
          <p:cNvSpPr>
            <a:spLocks noGrp="1"/>
          </p:cNvSpPr>
          <p:nvPr>
            <p:ph idx="1"/>
          </p:nvPr>
        </p:nvSpPr>
        <p:spPr/>
        <p:txBody>
          <a:bodyPr>
            <a:normAutofit/>
          </a:bodyPr>
          <a:lstStyle/>
          <a:p>
            <a:pPr marL="0" indent="0" algn="ctr">
              <a:buNone/>
            </a:pPr>
            <a:endParaRPr lang="tr-TR" sz="4500" b="1" dirty="0" smtClean="0">
              <a:solidFill>
                <a:prstClr val="black"/>
              </a:solidFill>
              <a:latin typeface="Garamond" panose="02020404030301010803" pitchFamily="18" charset="0"/>
              <a:cs typeface="Times New Roman" panose="02020603050405020304" pitchFamily="18" charset="0"/>
            </a:endParaRPr>
          </a:p>
          <a:p>
            <a:pPr marL="0" indent="0" algn="ctr">
              <a:buNone/>
            </a:pPr>
            <a:endParaRPr lang="tr-TR" sz="4500" b="1" dirty="0">
              <a:solidFill>
                <a:prstClr val="black"/>
              </a:solidFill>
              <a:latin typeface="Garamond" panose="02020404030301010803" pitchFamily="18" charset="0"/>
              <a:cs typeface="Times New Roman" panose="02020603050405020304" pitchFamily="18" charset="0"/>
            </a:endParaRPr>
          </a:p>
          <a:p>
            <a:pPr marL="0" indent="0" algn="ctr">
              <a:buNone/>
            </a:pPr>
            <a:r>
              <a:rPr lang="tr-TR" sz="4500" b="1" dirty="0" smtClean="0">
                <a:solidFill>
                  <a:prstClr val="black"/>
                </a:solidFill>
                <a:latin typeface="Garamond" panose="02020404030301010803" pitchFamily="18" charset="0"/>
                <a:cs typeface="Times New Roman" panose="02020603050405020304" pitchFamily="18" charset="0"/>
              </a:rPr>
              <a:t>İş </a:t>
            </a:r>
            <a:r>
              <a:rPr lang="tr-TR" sz="4500" b="1" dirty="0">
                <a:solidFill>
                  <a:prstClr val="black"/>
                </a:solidFill>
                <a:latin typeface="Garamond" panose="02020404030301010803" pitchFamily="18" charset="0"/>
                <a:cs typeface="Times New Roman" panose="02020603050405020304" pitchFamily="18" charset="0"/>
              </a:rPr>
              <a:t>Sözleşmesi, Türleri ve Feshi</a:t>
            </a:r>
          </a:p>
          <a:p>
            <a:endParaRPr lang="tr-TR" sz="4500" dirty="0"/>
          </a:p>
        </p:txBody>
      </p:sp>
    </p:spTree>
    <p:extLst>
      <p:ext uri="{BB962C8B-B14F-4D97-AF65-F5344CB8AC3E}">
        <p14:creationId xmlns:p14="http://schemas.microsoft.com/office/powerpoint/2010/main" val="223201216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çerik Yer Tutucusu 5"/>
          <p:cNvSpPr>
            <a:spLocks noGrp="1"/>
          </p:cNvSpPr>
          <p:nvPr>
            <p:ph idx="1"/>
          </p:nvPr>
        </p:nvSpPr>
        <p:spPr>
          <a:xfrm>
            <a:off x="304800" y="1494503"/>
            <a:ext cx="8573729" cy="4532672"/>
          </a:xfrm>
        </p:spPr>
        <p:txBody>
          <a:bodyPr>
            <a:noAutofit/>
          </a:bodyPr>
          <a:lstStyle/>
          <a:p>
            <a:pPr marL="0" lvl="0" indent="0" defTabSz="685800">
              <a:lnSpc>
                <a:spcPct val="80000"/>
              </a:lnSpc>
              <a:spcBef>
                <a:spcPts val="750"/>
              </a:spcBef>
              <a:buNone/>
              <a:defRPr/>
            </a:pPr>
            <a:r>
              <a:rPr lang="tr-TR" altLang="tr-TR" sz="2600" b="1" dirty="0">
                <a:solidFill>
                  <a:prstClr val="black"/>
                </a:solidFill>
                <a:latin typeface="Garamond" panose="02020404030301010803" pitchFamily="18" charset="0"/>
                <a:ea typeface="Batang" panose="02030600000101010101" pitchFamily="18" charset="-127"/>
                <a:cs typeface="Times New Roman" panose="02020603050405020304" pitchFamily="18" charset="0"/>
              </a:rPr>
              <a:t>İş sözleşmesinin</a:t>
            </a:r>
            <a:r>
              <a:rPr lang="tr-TR" altLang="tr-TR" sz="2600" dirty="0">
                <a:solidFill>
                  <a:prstClr val="black"/>
                </a:solidFill>
                <a:latin typeface="Garamond" panose="02020404030301010803" pitchFamily="18" charset="0"/>
                <a:ea typeface="Batang" panose="02030600000101010101" pitchFamily="18" charset="-127"/>
                <a:cs typeface="Times New Roman" panose="02020603050405020304" pitchFamily="18" charset="0"/>
              </a:rPr>
              <a:t>,</a:t>
            </a:r>
          </a:p>
          <a:p>
            <a:pPr marL="171450" lvl="0" indent="-171450" defTabSz="685800">
              <a:lnSpc>
                <a:spcPct val="80000"/>
              </a:lnSpc>
              <a:spcBef>
                <a:spcPts val="750"/>
              </a:spcBef>
              <a:buFont typeface="Wingdings" panose="05000000000000000000" pitchFamily="2" charset="2"/>
              <a:buChar char="Ø"/>
              <a:defRPr/>
            </a:pPr>
            <a:r>
              <a:rPr lang="tr-TR" altLang="tr-TR" sz="2600" dirty="0">
                <a:solidFill>
                  <a:prstClr val="black"/>
                </a:solidFill>
                <a:latin typeface="Garamond" panose="02020404030301010803" pitchFamily="18" charset="0"/>
                <a:ea typeface="Batang" panose="02030600000101010101" pitchFamily="18" charset="-127"/>
                <a:cs typeface="Times New Roman" panose="02020603050405020304" pitchFamily="18" charset="0"/>
              </a:rPr>
              <a:t>Kanuna aykırı olmaması,</a:t>
            </a:r>
          </a:p>
          <a:p>
            <a:pPr marL="171450" lvl="0" indent="-171450" defTabSz="685800">
              <a:lnSpc>
                <a:spcPct val="80000"/>
              </a:lnSpc>
              <a:spcBef>
                <a:spcPts val="750"/>
              </a:spcBef>
              <a:buFont typeface="Wingdings" panose="05000000000000000000" pitchFamily="2" charset="2"/>
              <a:buChar char="Ø"/>
              <a:defRPr/>
            </a:pPr>
            <a:r>
              <a:rPr lang="tr-TR" altLang="tr-TR" sz="2600" dirty="0">
                <a:solidFill>
                  <a:prstClr val="black"/>
                </a:solidFill>
                <a:latin typeface="Garamond" panose="02020404030301010803" pitchFamily="18" charset="0"/>
                <a:ea typeface="Batang" panose="02030600000101010101" pitchFamily="18" charset="-127"/>
                <a:cs typeface="Times New Roman" panose="02020603050405020304" pitchFamily="18" charset="0"/>
              </a:rPr>
              <a:t>Ahlaka aykırı olmaması,</a:t>
            </a:r>
          </a:p>
          <a:p>
            <a:pPr marL="171450" lvl="0" indent="-171450" defTabSz="685800">
              <a:lnSpc>
                <a:spcPct val="80000"/>
              </a:lnSpc>
              <a:spcBef>
                <a:spcPts val="750"/>
              </a:spcBef>
              <a:buFont typeface="Wingdings" panose="05000000000000000000" pitchFamily="2" charset="2"/>
              <a:buChar char="Ø"/>
              <a:defRPr/>
            </a:pPr>
            <a:r>
              <a:rPr lang="tr-TR" altLang="tr-TR" sz="2600" dirty="0">
                <a:solidFill>
                  <a:prstClr val="black"/>
                </a:solidFill>
                <a:latin typeface="Garamond" panose="02020404030301010803" pitchFamily="18" charset="0"/>
                <a:ea typeface="Batang" panose="02030600000101010101" pitchFamily="18" charset="-127"/>
                <a:cs typeface="Times New Roman" panose="02020603050405020304" pitchFamily="18" charset="0"/>
              </a:rPr>
              <a:t>İmkansız olmaması.</a:t>
            </a:r>
          </a:p>
          <a:p>
            <a:pPr marL="0" lvl="0" indent="0" defTabSz="685800">
              <a:lnSpc>
                <a:spcPct val="80000"/>
              </a:lnSpc>
              <a:spcBef>
                <a:spcPts val="750"/>
              </a:spcBef>
              <a:buNone/>
              <a:defRPr/>
            </a:pPr>
            <a:endParaRPr lang="tr-TR" altLang="tr-TR" sz="2600" dirty="0">
              <a:solidFill>
                <a:prstClr val="black"/>
              </a:solidFill>
              <a:latin typeface="Garamond" panose="02020404030301010803" pitchFamily="18" charset="0"/>
              <a:ea typeface="Batang" panose="02030600000101010101" pitchFamily="18" charset="-127"/>
              <a:cs typeface="Times New Roman" panose="02020603050405020304" pitchFamily="18" charset="0"/>
            </a:endParaRPr>
          </a:p>
          <a:p>
            <a:pPr marL="0" lvl="0" indent="0" defTabSz="685800">
              <a:lnSpc>
                <a:spcPct val="80000"/>
              </a:lnSpc>
              <a:spcBef>
                <a:spcPts val="750"/>
              </a:spcBef>
              <a:buNone/>
              <a:defRPr/>
            </a:pPr>
            <a:r>
              <a:rPr lang="tr-TR" altLang="tr-TR" sz="2600" b="1" dirty="0">
                <a:solidFill>
                  <a:prstClr val="black"/>
                </a:solidFill>
                <a:latin typeface="Garamond" panose="02020404030301010803" pitchFamily="18" charset="0"/>
                <a:ea typeface="Batang" panose="02030600000101010101" pitchFamily="18" charset="-127"/>
                <a:cs typeface="Times New Roman" panose="02020603050405020304" pitchFamily="18" charset="0"/>
              </a:rPr>
              <a:t>İş sözleşmesi yapabilmek için;</a:t>
            </a:r>
          </a:p>
          <a:p>
            <a:pPr marL="171450" lvl="0" indent="-171450" defTabSz="685800">
              <a:lnSpc>
                <a:spcPct val="80000"/>
              </a:lnSpc>
              <a:spcBef>
                <a:spcPts val="750"/>
              </a:spcBef>
              <a:buFont typeface="Wingdings" panose="05000000000000000000" pitchFamily="2" charset="2"/>
              <a:buChar char="Ø"/>
              <a:defRPr/>
            </a:pPr>
            <a:r>
              <a:rPr lang="tr-TR" altLang="tr-TR" sz="2600" dirty="0">
                <a:solidFill>
                  <a:prstClr val="black"/>
                </a:solidFill>
                <a:latin typeface="Garamond" panose="02020404030301010803" pitchFamily="18" charset="0"/>
                <a:ea typeface="Batang" panose="02030600000101010101" pitchFamily="18" charset="-127"/>
                <a:cs typeface="Times New Roman" panose="02020603050405020304" pitchFamily="18" charset="0"/>
              </a:rPr>
              <a:t>Reşit  olmak,</a:t>
            </a:r>
          </a:p>
          <a:p>
            <a:pPr marL="171450" lvl="0" indent="-171450" defTabSz="685800">
              <a:lnSpc>
                <a:spcPct val="80000"/>
              </a:lnSpc>
              <a:spcBef>
                <a:spcPts val="750"/>
              </a:spcBef>
              <a:buFont typeface="Wingdings" panose="05000000000000000000" pitchFamily="2" charset="2"/>
              <a:buChar char="Ø"/>
              <a:defRPr/>
            </a:pPr>
            <a:r>
              <a:rPr lang="tr-TR" altLang="tr-TR" sz="2600" dirty="0">
                <a:solidFill>
                  <a:prstClr val="black"/>
                </a:solidFill>
                <a:latin typeface="Garamond" panose="02020404030301010803" pitchFamily="18" charset="0"/>
                <a:ea typeface="Batang" panose="02030600000101010101" pitchFamily="18" charset="-127"/>
                <a:cs typeface="Times New Roman" panose="02020603050405020304" pitchFamily="18" charset="0"/>
              </a:rPr>
              <a:t>Mahcur (kısıtlı) olmamak,</a:t>
            </a:r>
          </a:p>
          <a:p>
            <a:pPr marL="171450" lvl="0" indent="-171450" defTabSz="685800">
              <a:lnSpc>
                <a:spcPct val="80000"/>
              </a:lnSpc>
              <a:spcBef>
                <a:spcPts val="750"/>
              </a:spcBef>
              <a:buFont typeface="Wingdings" panose="05000000000000000000" pitchFamily="2" charset="2"/>
              <a:buChar char="Ø"/>
              <a:defRPr/>
            </a:pPr>
            <a:r>
              <a:rPr lang="tr-TR" altLang="tr-TR" sz="2600" dirty="0">
                <a:solidFill>
                  <a:prstClr val="black"/>
                </a:solidFill>
                <a:latin typeface="Garamond" panose="02020404030301010803" pitchFamily="18" charset="0"/>
                <a:ea typeface="Batang" panose="02030600000101010101" pitchFamily="18" charset="-127"/>
                <a:cs typeface="Times New Roman" panose="02020603050405020304" pitchFamily="18" charset="0"/>
              </a:rPr>
              <a:t>Temyiz kudretine sahip olmak.</a:t>
            </a:r>
          </a:p>
          <a:p>
            <a:pPr marL="0" indent="0" algn="just">
              <a:lnSpc>
                <a:spcPct val="124000"/>
              </a:lnSpc>
              <a:buNone/>
            </a:pPr>
            <a:endParaRPr lang="tr-TR" altLang="tr-TR" sz="1600" dirty="0">
              <a:latin typeface="Garamond" panose="02020404030301010803" pitchFamily="18" charset="0"/>
              <a:ea typeface="Batang" pitchFamily="18" charset="-127"/>
              <a:cs typeface="Times New Roman" panose="02020603050405020304" pitchFamily="18" charset="0"/>
            </a:endParaRPr>
          </a:p>
        </p:txBody>
      </p:sp>
      <p:sp>
        <p:nvSpPr>
          <p:cNvPr id="4" name="Slayt Numarası Yer Tutucusu 3">
            <a:extLst>
              <a:ext uri="{FF2B5EF4-FFF2-40B4-BE49-F238E27FC236}">
                <a16:creationId xmlns:a16="http://schemas.microsoft.com/office/drawing/2014/main" xmlns="" id="{AD8EF929-6037-4B40-9AE9-C6A81A86112F}"/>
              </a:ext>
            </a:extLst>
          </p:cNvPr>
          <p:cNvSpPr>
            <a:spLocks noGrp="1"/>
          </p:cNvSpPr>
          <p:nvPr>
            <p:ph type="sldNum" sz="quarter" idx="12"/>
          </p:nvPr>
        </p:nvSpPr>
        <p:spPr/>
        <p:txBody>
          <a:bodyPr/>
          <a:lstStyle/>
          <a:p>
            <a:fld id="{AA2C244E-E5AC-4366-B513-6933B17218AE}" type="slidenum">
              <a:rPr lang="tr-TR" smtClean="0">
                <a:solidFill>
                  <a:schemeClr val="bg1"/>
                </a:solidFill>
              </a:rPr>
              <a:pPr/>
              <a:t>34</a:t>
            </a:fld>
            <a:endParaRPr lang="tr-TR" dirty="0">
              <a:solidFill>
                <a:schemeClr val="bg1"/>
              </a:solidFill>
            </a:endParaRPr>
          </a:p>
        </p:txBody>
      </p:sp>
      <p:sp>
        <p:nvSpPr>
          <p:cNvPr id="5" name="Unvan 2">
            <a:extLst>
              <a:ext uri="{FF2B5EF4-FFF2-40B4-BE49-F238E27FC236}">
                <a16:creationId xmlns:a16="http://schemas.microsoft.com/office/drawing/2014/main" xmlns="" id="{7554ECF3-B496-43D1-BCAA-3EB466CC6443}"/>
              </a:ext>
            </a:extLst>
          </p:cNvPr>
          <p:cNvSpPr txBox="1">
            <a:spLocks/>
          </p:cNvSpPr>
          <p:nvPr/>
        </p:nvSpPr>
        <p:spPr>
          <a:xfrm>
            <a:off x="1412161" y="481781"/>
            <a:ext cx="7244815" cy="727587"/>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3600" b="1" kern="1200" baseline="0">
                <a:solidFill>
                  <a:schemeClr val="bg1"/>
                </a:solidFill>
                <a:latin typeface="Garamond" panose="02020404030301010803" pitchFamily="18" charset="0"/>
                <a:ea typeface="+mj-ea"/>
                <a:cs typeface="Times New Roman" panose="02020603050405020304" pitchFamily="18" charset="0"/>
              </a:defRPr>
            </a:lvl1pPr>
          </a:lstStyle>
          <a:p>
            <a:pPr lvl="0">
              <a:defRPr/>
            </a:pPr>
            <a:r>
              <a:rPr lang="tr-TR" dirty="0">
                <a:solidFill>
                  <a:prstClr val="white"/>
                </a:solidFill>
              </a:rPr>
              <a:t>İş Sözleşmesi</a:t>
            </a:r>
            <a:endParaRPr kumimoji="0" lang="tr-TR" sz="2800" b="1" i="0" u="none" strike="noStrike" kern="1200" cap="none" spc="0" normalizeH="0" baseline="0" noProof="0" dirty="0">
              <a:ln>
                <a:noFill/>
              </a:ln>
              <a:solidFill>
                <a:sysClr val="window" lastClr="FFFFFF"/>
              </a:solidFill>
              <a:effectLst/>
              <a:uLnTx/>
              <a:uFillTx/>
            </a:endParaRPr>
          </a:p>
        </p:txBody>
      </p:sp>
    </p:spTree>
    <p:extLst>
      <p:ext uri="{BB962C8B-B14F-4D97-AF65-F5344CB8AC3E}">
        <p14:creationId xmlns:p14="http://schemas.microsoft.com/office/powerpoint/2010/main" val="299227477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628650" y="365129"/>
            <a:ext cx="7886700" cy="988184"/>
          </a:xfrm>
        </p:spPr>
        <p:txBody>
          <a:bodyPr/>
          <a:lstStyle/>
          <a:p>
            <a:pPr algn="ctr"/>
            <a:r>
              <a:rPr lang="tr-TR" dirty="0" smtClean="0">
                <a:solidFill>
                  <a:schemeClr val="bg1"/>
                </a:solidFill>
              </a:rPr>
              <a:t>İş Sözleşmesi</a:t>
            </a:r>
            <a:endParaRPr lang="tr-TR" dirty="0">
              <a:solidFill>
                <a:schemeClr val="bg1"/>
              </a:solidFill>
            </a:endParaRPr>
          </a:p>
        </p:txBody>
      </p:sp>
      <p:sp>
        <p:nvSpPr>
          <p:cNvPr id="3" name="İçerik Yer Tutucusu 2"/>
          <p:cNvSpPr>
            <a:spLocks noGrp="1"/>
          </p:cNvSpPr>
          <p:nvPr>
            <p:ph idx="1"/>
          </p:nvPr>
        </p:nvSpPr>
        <p:spPr/>
        <p:txBody>
          <a:bodyPr/>
          <a:lstStyle/>
          <a:p>
            <a:r>
              <a:rPr lang="tr-TR" altLang="tr-TR" dirty="0">
                <a:solidFill>
                  <a:srgbClr val="000000"/>
                </a:solidFill>
              </a:rPr>
              <a:t>Bir tarafın (işçi) bağımlı olarak iş görmeyi, diğer tarafın (işveren) de ücret ödemeyi üstlenmesinden oluşan sözleşmedir (4857/md.8).</a:t>
            </a:r>
          </a:p>
          <a:p>
            <a:r>
              <a:rPr lang="tr-TR" dirty="0"/>
              <a:t>İşveren ile işçi arasındaki ilişkiye iş ilişkisi denir.</a:t>
            </a:r>
          </a:p>
          <a:p>
            <a:endParaRPr lang="tr-TR"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35</a:t>
            </a:fld>
            <a:endParaRPr lang="tr-TR" dirty="0">
              <a:solidFill>
                <a:schemeClr val="bg1"/>
              </a:solidFill>
            </a:endParaRPr>
          </a:p>
        </p:txBody>
      </p:sp>
    </p:spTree>
    <p:extLst>
      <p:ext uri="{BB962C8B-B14F-4D97-AF65-F5344CB8AC3E}">
        <p14:creationId xmlns:p14="http://schemas.microsoft.com/office/powerpoint/2010/main" val="97201428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628650" y="521208"/>
            <a:ext cx="7886700" cy="1169483"/>
          </a:xfrm>
        </p:spPr>
        <p:txBody>
          <a:bodyPr>
            <a:normAutofit fontScale="90000"/>
          </a:bodyPr>
          <a:lstStyle/>
          <a:p>
            <a:pPr algn="ctr"/>
            <a:r>
              <a:rPr lang="tr-TR" altLang="tr-TR" dirty="0">
                <a:solidFill>
                  <a:schemeClr val="bg1"/>
                </a:solidFill>
              </a:rPr>
              <a:t>İş Sözleşmesinin Unsurları </a:t>
            </a:r>
            <a:r>
              <a:rPr lang="tr-TR" altLang="tr-TR" dirty="0"/>
              <a:t/>
            </a:r>
            <a:br>
              <a:rPr lang="tr-TR" altLang="tr-TR" dirty="0"/>
            </a:br>
            <a:endParaRPr lang="tr-TR" dirty="0"/>
          </a:p>
        </p:txBody>
      </p:sp>
      <p:sp>
        <p:nvSpPr>
          <p:cNvPr id="3" name="İçerik Yer Tutucusu 2"/>
          <p:cNvSpPr>
            <a:spLocks noGrp="1"/>
          </p:cNvSpPr>
          <p:nvPr>
            <p:ph idx="1"/>
          </p:nvPr>
        </p:nvSpPr>
        <p:spPr/>
        <p:txBody>
          <a:bodyPr>
            <a:normAutofit/>
          </a:bodyPr>
          <a:lstStyle/>
          <a:p>
            <a:pPr>
              <a:spcBef>
                <a:spcPct val="0"/>
              </a:spcBef>
              <a:buFont typeface="Wingdings" panose="05000000000000000000" pitchFamily="2" charset="2"/>
              <a:buChar char="Ø"/>
            </a:pPr>
            <a:r>
              <a:rPr lang="tr-TR" altLang="tr-TR" sz="4000" dirty="0" smtClean="0">
                <a:solidFill>
                  <a:srgbClr val="000000"/>
                </a:solidFill>
                <a:latin typeface="Garamond" panose="02020404030301010803" pitchFamily="18" charset="0"/>
              </a:rPr>
              <a:t>İş </a:t>
            </a:r>
            <a:r>
              <a:rPr lang="tr-TR" altLang="tr-TR" sz="4000" dirty="0">
                <a:solidFill>
                  <a:srgbClr val="000000"/>
                </a:solidFill>
                <a:latin typeface="Garamond" panose="02020404030301010803" pitchFamily="18" charset="0"/>
              </a:rPr>
              <a:t>Görme Unsuru,</a:t>
            </a:r>
          </a:p>
          <a:p>
            <a:pPr>
              <a:spcBef>
                <a:spcPct val="0"/>
              </a:spcBef>
              <a:buFont typeface="Wingdings" panose="05000000000000000000" pitchFamily="2" charset="2"/>
              <a:buChar char="Ø"/>
            </a:pPr>
            <a:endParaRPr lang="tr-TR" altLang="tr-TR" sz="4000" dirty="0">
              <a:solidFill>
                <a:srgbClr val="000000"/>
              </a:solidFill>
              <a:latin typeface="Garamond" panose="02020404030301010803" pitchFamily="18" charset="0"/>
            </a:endParaRPr>
          </a:p>
          <a:p>
            <a:pPr>
              <a:spcBef>
                <a:spcPct val="0"/>
              </a:spcBef>
              <a:buFont typeface="Wingdings" panose="05000000000000000000" pitchFamily="2" charset="2"/>
              <a:buChar char="Ø"/>
            </a:pPr>
            <a:r>
              <a:rPr lang="tr-TR" altLang="tr-TR" sz="4000" dirty="0">
                <a:solidFill>
                  <a:srgbClr val="000000"/>
                </a:solidFill>
                <a:latin typeface="Garamond" panose="02020404030301010803" pitchFamily="18" charset="0"/>
              </a:rPr>
              <a:t>Ücret Unsuru,</a:t>
            </a:r>
          </a:p>
          <a:p>
            <a:pPr>
              <a:spcBef>
                <a:spcPct val="0"/>
              </a:spcBef>
              <a:buFont typeface="Wingdings" panose="05000000000000000000" pitchFamily="2" charset="2"/>
              <a:buChar char="Ø"/>
            </a:pPr>
            <a:endParaRPr lang="tr-TR" altLang="tr-TR" sz="4000" dirty="0">
              <a:solidFill>
                <a:srgbClr val="000000"/>
              </a:solidFill>
              <a:latin typeface="Garamond" panose="02020404030301010803" pitchFamily="18" charset="0"/>
            </a:endParaRPr>
          </a:p>
          <a:p>
            <a:pPr>
              <a:spcBef>
                <a:spcPct val="0"/>
              </a:spcBef>
              <a:buFont typeface="Wingdings" panose="05000000000000000000" pitchFamily="2" charset="2"/>
              <a:buChar char="Ø"/>
            </a:pPr>
            <a:r>
              <a:rPr lang="tr-TR" altLang="tr-TR" sz="4000" dirty="0">
                <a:solidFill>
                  <a:srgbClr val="000000"/>
                </a:solidFill>
                <a:latin typeface="Garamond" panose="02020404030301010803" pitchFamily="18" charset="0"/>
              </a:rPr>
              <a:t>Bağımlılık Unsuru.</a:t>
            </a:r>
          </a:p>
          <a:p>
            <a:endParaRPr lang="tr-TR"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36</a:t>
            </a:fld>
            <a:endParaRPr lang="tr-TR" dirty="0">
              <a:solidFill>
                <a:schemeClr val="bg1"/>
              </a:solidFill>
            </a:endParaRPr>
          </a:p>
        </p:txBody>
      </p:sp>
    </p:spTree>
    <p:extLst>
      <p:ext uri="{BB962C8B-B14F-4D97-AF65-F5344CB8AC3E}">
        <p14:creationId xmlns:p14="http://schemas.microsoft.com/office/powerpoint/2010/main" val="36588556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628650" y="539496"/>
            <a:ext cx="7886700" cy="1106739"/>
          </a:xfrm>
        </p:spPr>
        <p:txBody>
          <a:bodyPr>
            <a:normAutofit fontScale="90000"/>
          </a:bodyPr>
          <a:lstStyle/>
          <a:p>
            <a:pPr algn="ctr"/>
            <a:r>
              <a:rPr lang="tr-TR" dirty="0">
                <a:solidFill>
                  <a:schemeClr val="bg1"/>
                </a:solidFill>
              </a:rPr>
              <a:t>1- İş Görme Unsuru</a:t>
            </a:r>
            <a:r>
              <a:rPr lang="tr-TR" dirty="0" smtClean="0">
                <a:solidFill>
                  <a:srgbClr val="FF0000"/>
                </a:solidFill>
              </a:rPr>
              <a:t/>
            </a:r>
            <a:br>
              <a:rPr lang="tr-TR" dirty="0" smtClean="0">
                <a:solidFill>
                  <a:srgbClr val="FF0000"/>
                </a:solidFill>
              </a:rPr>
            </a:br>
            <a:endParaRPr lang="tr-TR" dirty="0"/>
          </a:p>
        </p:txBody>
      </p:sp>
      <p:sp>
        <p:nvSpPr>
          <p:cNvPr id="3" name="İçerik Yer Tutucusu 2"/>
          <p:cNvSpPr>
            <a:spLocks noGrp="1"/>
          </p:cNvSpPr>
          <p:nvPr>
            <p:ph idx="1"/>
          </p:nvPr>
        </p:nvSpPr>
        <p:spPr>
          <a:xfrm>
            <a:off x="628650" y="1810512"/>
            <a:ext cx="7886700" cy="4366451"/>
          </a:xfrm>
        </p:spPr>
        <p:txBody>
          <a:bodyPr>
            <a:normAutofit/>
          </a:bodyPr>
          <a:lstStyle/>
          <a:p>
            <a:pPr marL="0" indent="0">
              <a:buNone/>
              <a:defRPr/>
            </a:pPr>
            <a:endParaRPr lang="tr-TR" dirty="0">
              <a:solidFill>
                <a:srgbClr val="FF0000"/>
              </a:solidFill>
              <a:latin typeface="Garamond" panose="02020404030301010803" pitchFamily="18" charset="0"/>
            </a:endParaRPr>
          </a:p>
          <a:p>
            <a:pPr marL="457200" indent="-457200">
              <a:buFont typeface="Wingdings" panose="05000000000000000000" pitchFamily="2" charset="2"/>
              <a:buChar char="Ø"/>
              <a:defRPr/>
            </a:pPr>
            <a:r>
              <a:rPr lang="tr-TR" dirty="0">
                <a:solidFill>
                  <a:srgbClr val="000000"/>
                </a:solidFill>
                <a:latin typeface="Garamond" panose="02020404030301010803" pitchFamily="18" charset="0"/>
              </a:rPr>
              <a:t>Bir şey yapma, anlamında olumlu (pozitif) bir eylemdir.</a:t>
            </a:r>
          </a:p>
          <a:p>
            <a:pPr marL="457200" indent="-457200">
              <a:buFont typeface="Wingdings" panose="05000000000000000000" pitchFamily="2" charset="2"/>
              <a:buChar char="Ø"/>
              <a:defRPr/>
            </a:pPr>
            <a:r>
              <a:rPr lang="tr-TR" dirty="0">
                <a:solidFill>
                  <a:srgbClr val="000000"/>
                </a:solidFill>
                <a:latin typeface="Garamond" panose="02020404030301010803" pitchFamily="18" charset="0"/>
              </a:rPr>
              <a:t>İş bedensel olabileceği gibi, düşünsel de olabilir.</a:t>
            </a:r>
          </a:p>
          <a:p>
            <a:pPr marL="457200" indent="-457200">
              <a:buFont typeface="Wingdings" panose="05000000000000000000" pitchFamily="2" charset="2"/>
              <a:buChar char="Ø"/>
              <a:defRPr/>
            </a:pPr>
            <a:r>
              <a:rPr lang="tr-TR" dirty="0">
                <a:solidFill>
                  <a:srgbClr val="000000"/>
                </a:solidFill>
                <a:latin typeface="Garamond" panose="02020404030301010803" pitchFamily="18" charset="0"/>
              </a:rPr>
              <a:t>İş edimi belirli bir amaca yönelik bir eylemi gösterme yükümüdür. </a:t>
            </a:r>
          </a:p>
          <a:p>
            <a:pPr marL="457200" indent="-457200">
              <a:buFont typeface="Wingdings" panose="05000000000000000000" pitchFamily="2" charset="2"/>
              <a:buChar char="Ø"/>
              <a:defRPr/>
            </a:pPr>
            <a:r>
              <a:rPr lang="tr-TR" dirty="0">
                <a:solidFill>
                  <a:srgbClr val="000000"/>
                </a:solidFill>
                <a:latin typeface="Garamond" panose="02020404030301010803" pitchFamily="18" charset="0"/>
              </a:rPr>
              <a:t>İş edimi işçinin belirli bir sonucu temin etmesi olarak anlaşılmamalıdır.</a:t>
            </a:r>
          </a:p>
          <a:p>
            <a:endParaRPr lang="tr-TR"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37</a:t>
            </a:fld>
            <a:endParaRPr lang="tr-TR" dirty="0">
              <a:solidFill>
                <a:schemeClr val="bg1"/>
              </a:solidFill>
            </a:endParaRPr>
          </a:p>
        </p:txBody>
      </p:sp>
    </p:spTree>
    <p:extLst>
      <p:ext uri="{BB962C8B-B14F-4D97-AF65-F5344CB8AC3E}">
        <p14:creationId xmlns:p14="http://schemas.microsoft.com/office/powerpoint/2010/main" val="120246016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628650" y="502921"/>
            <a:ext cx="7886700" cy="758952"/>
          </a:xfrm>
        </p:spPr>
        <p:txBody>
          <a:bodyPr>
            <a:normAutofit/>
          </a:bodyPr>
          <a:lstStyle/>
          <a:p>
            <a:pPr algn="ctr"/>
            <a:r>
              <a:rPr lang="tr-TR" altLang="tr-TR" sz="4000" dirty="0" smtClean="0">
                <a:solidFill>
                  <a:schemeClr val="bg1"/>
                </a:solidFill>
              </a:rPr>
              <a:t>2-Ücret </a:t>
            </a:r>
            <a:r>
              <a:rPr lang="tr-TR" altLang="tr-TR" sz="4000" dirty="0">
                <a:solidFill>
                  <a:schemeClr val="bg1"/>
                </a:solidFill>
              </a:rPr>
              <a:t>Unsuru</a:t>
            </a:r>
            <a:endParaRPr lang="tr-TR" sz="4000" dirty="0">
              <a:solidFill>
                <a:schemeClr val="bg1"/>
              </a:solidFill>
            </a:endParaRPr>
          </a:p>
        </p:txBody>
      </p:sp>
      <p:sp>
        <p:nvSpPr>
          <p:cNvPr id="3" name="İçerik Yer Tutucusu 2"/>
          <p:cNvSpPr>
            <a:spLocks noGrp="1"/>
          </p:cNvSpPr>
          <p:nvPr>
            <p:ph idx="1"/>
          </p:nvPr>
        </p:nvSpPr>
        <p:spPr/>
        <p:txBody>
          <a:bodyPr/>
          <a:lstStyle/>
          <a:p>
            <a:pPr marL="457200" indent="-457200">
              <a:spcBef>
                <a:spcPct val="0"/>
              </a:spcBef>
              <a:buFont typeface="Wingdings" panose="05000000000000000000" pitchFamily="2" charset="2"/>
              <a:buChar char="Ø"/>
            </a:pPr>
            <a:r>
              <a:rPr lang="tr-TR" altLang="tr-TR" dirty="0">
                <a:solidFill>
                  <a:srgbClr val="000000"/>
                </a:solidFill>
                <a:latin typeface="Garamond" panose="02020404030301010803" pitchFamily="18" charset="0"/>
              </a:rPr>
              <a:t>İş sözleşmesinin esaslı unsurudur</a:t>
            </a:r>
            <a:r>
              <a:rPr lang="tr-TR" altLang="tr-TR" dirty="0" smtClean="0">
                <a:solidFill>
                  <a:srgbClr val="000000"/>
                </a:solidFill>
                <a:latin typeface="Garamond" panose="02020404030301010803" pitchFamily="18" charset="0"/>
              </a:rPr>
              <a:t>.</a:t>
            </a:r>
          </a:p>
          <a:p>
            <a:pPr marL="0" indent="0">
              <a:spcBef>
                <a:spcPct val="0"/>
              </a:spcBef>
              <a:buNone/>
            </a:pPr>
            <a:endParaRPr lang="tr-TR" altLang="tr-TR" dirty="0">
              <a:solidFill>
                <a:srgbClr val="000000"/>
              </a:solidFill>
              <a:latin typeface="Garamond" panose="02020404030301010803" pitchFamily="18" charset="0"/>
            </a:endParaRPr>
          </a:p>
          <a:p>
            <a:pPr marL="457200" indent="-457200">
              <a:spcBef>
                <a:spcPct val="0"/>
              </a:spcBef>
              <a:buFont typeface="Wingdings" panose="05000000000000000000" pitchFamily="2" charset="2"/>
              <a:buChar char="Ø"/>
            </a:pPr>
            <a:r>
              <a:rPr lang="tr-TR" altLang="tr-TR" dirty="0" smtClean="0">
                <a:solidFill>
                  <a:srgbClr val="000000"/>
                </a:solidFill>
                <a:latin typeface="Garamond" panose="02020404030301010803" pitchFamily="18" charset="0"/>
              </a:rPr>
              <a:t>İş </a:t>
            </a:r>
            <a:r>
              <a:rPr lang="tr-TR" altLang="tr-TR" dirty="0">
                <a:solidFill>
                  <a:srgbClr val="000000"/>
                </a:solidFill>
                <a:latin typeface="Garamond" panose="02020404030301010803" pitchFamily="18" charset="0"/>
              </a:rPr>
              <a:t>ediminin karşı edimini oluşturmaktadır</a:t>
            </a:r>
            <a:r>
              <a:rPr lang="tr-TR" altLang="tr-TR" dirty="0" smtClean="0">
                <a:solidFill>
                  <a:srgbClr val="000000"/>
                </a:solidFill>
                <a:latin typeface="Garamond" panose="02020404030301010803" pitchFamily="18" charset="0"/>
              </a:rPr>
              <a:t>.</a:t>
            </a:r>
          </a:p>
          <a:p>
            <a:pPr marL="0" indent="0">
              <a:spcBef>
                <a:spcPct val="0"/>
              </a:spcBef>
              <a:buNone/>
            </a:pPr>
            <a:endParaRPr lang="tr-TR" altLang="tr-TR" dirty="0">
              <a:solidFill>
                <a:srgbClr val="000000"/>
              </a:solidFill>
              <a:latin typeface="Garamond" panose="02020404030301010803" pitchFamily="18" charset="0"/>
            </a:endParaRPr>
          </a:p>
          <a:p>
            <a:pPr marL="457200" indent="-457200">
              <a:spcBef>
                <a:spcPct val="0"/>
              </a:spcBef>
              <a:buFont typeface="Wingdings" panose="05000000000000000000" pitchFamily="2" charset="2"/>
              <a:buChar char="Ø"/>
            </a:pPr>
            <a:r>
              <a:rPr lang="tr-TR" altLang="tr-TR" dirty="0" smtClean="0">
                <a:solidFill>
                  <a:srgbClr val="000000"/>
                </a:solidFill>
                <a:latin typeface="Garamond" panose="02020404030301010803" pitchFamily="18" charset="0"/>
              </a:rPr>
              <a:t>Ücretin </a:t>
            </a:r>
            <a:r>
              <a:rPr lang="tr-TR" altLang="tr-TR" dirty="0">
                <a:solidFill>
                  <a:srgbClr val="000000"/>
                </a:solidFill>
                <a:latin typeface="Garamond" panose="02020404030301010803" pitchFamily="18" charset="0"/>
              </a:rPr>
              <a:t>belli olması veya belirlenebilir olması gerekir</a:t>
            </a:r>
            <a:r>
              <a:rPr lang="tr-TR" altLang="tr-TR" dirty="0" smtClean="0">
                <a:solidFill>
                  <a:srgbClr val="000000"/>
                </a:solidFill>
                <a:latin typeface="Garamond" panose="02020404030301010803" pitchFamily="18" charset="0"/>
              </a:rPr>
              <a:t>.</a:t>
            </a:r>
          </a:p>
          <a:p>
            <a:pPr marL="0" indent="0">
              <a:spcBef>
                <a:spcPct val="0"/>
              </a:spcBef>
              <a:buNone/>
            </a:pPr>
            <a:r>
              <a:rPr lang="tr-TR" altLang="tr-TR" dirty="0" smtClean="0">
                <a:solidFill>
                  <a:srgbClr val="000000"/>
                </a:solidFill>
                <a:latin typeface="Garamond" panose="02020404030301010803" pitchFamily="18" charset="0"/>
              </a:rPr>
              <a:t> </a:t>
            </a:r>
            <a:endParaRPr lang="tr-TR" altLang="tr-TR" dirty="0">
              <a:solidFill>
                <a:srgbClr val="000000"/>
              </a:solidFill>
              <a:latin typeface="Garamond" panose="02020404030301010803" pitchFamily="18" charset="0"/>
            </a:endParaRPr>
          </a:p>
          <a:p>
            <a:pPr marL="457200" indent="-457200">
              <a:spcBef>
                <a:spcPct val="0"/>
              </a:spcBef>
              <a:buFont typeface="Wingdings" panose="05000000000000000000" pitchFamily="2" charset="2"/>
              <a:buChar char="Ø"/>
            </a:pPr>
            <a:r>
              <a:rPr lang="tr-TR" altLang="tr-TR" dirty="0" smtClean="0">
                <a:solidFill>
                  <a:srgbClr val="000000"/>
                </a:solidFill>
                <a:latin typeface="Garamond" panose="02020404030301010803" pitchFamily="18" charset="0"/>
              </a:rPr>
              <a:t>Ahlaki </a:t>
            </a:r>
            <a:r>
              <a:rPr lang="tr-TR" altLang="tr-TR" dirty="0">
                <a:solidFill>
                  <a:srgbClr val="000000"/>
                </a:solidFill>
                <a:latin typeface="Garamond" panose="02020404030301010803" pitchFamily="18" charset="0"/>
              </a:rPr>
              <a:t>bir görev veya hatır için yapılan iş ücreti gerektirmez.</a:t>
            </a:r>
          </a:p>
          <a:p>
            <a:pPr marL="0" indent="0">
              <a:buNone/>
            </a:pPr>
            <a:endParaRPr lang="tr-TR"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38</a:t>
            </a:fld>
            <a:endParaRPr lang="tr-TR" dirty="0">
              <a:solidFill>
                <a:schemeClr val="bg1"/>
              </a:solidFill>
            </a:endParaRPr>
          </a:p>
        </p:txBody>
      </p:sp>
    </p:spTree>
    <p:extLst>
      <p:ext uri="{BB962C8B-B14F-4D97-AF65-F5344CB8AC3E}">
        <p14:creationId xmlns:p14="http://schemas.microsoft.com/office/powerpoint/2010/main" val="425490989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628650" y="365129"/>
            <a:ext cx="7886700" cy="1006472"/>
          </a:xfrm>
        </p:spPr>
        <p:txBody>
          <a:bodyPr>
            <a:normAutofit/>
          </a:bodyPr>
          <a:lstStyle/>
          <a:p>
            <a:pPr algn="ctr"/>
            <a:r>
              <a:rPr lang="tr-TR" sz="4000" dirty="0">
                <a:solidFill>
                  <a:schemeClr val="bg1"/>
                </a:solidFill>
              </a:rPr>
              <a:t>3-Bağımlılık Unsuru</a:t>
            </a:r>
          </a:p>
        </p:txBody>
      </p:sp>
      <p:sp>
        <p:nvSpPr>
          <p:cNvPr id="3" name="İçerik Yer Tutucusu 2"/>
          <p:cNvSpPr>
            <a:spLocks noGrp="1"/>
          </p:cNvSpPr>
          <p:nvPr>
            <p:ph idx="1"/>
          </p:nvPr>
        </p:nvSpPr>
        <p:spPr/>
        <p:txBody>
          <a:bodyPr>
            <a:normAutofit/>
          </a:bodyPr>
          <a:lstStyle/>
          <a:p>
            <a:pPr marL="0" indent="0">
              <a:buNone/>
              <a:defRPr/>
            </a:pPr>
            <a:endParaRPr lang="tr-TR" u="sng" dirty="0">
              <a:solidFill>
                <a:srgbClr val="FF0000"/>
              </a:solidFill>
            </a:endParaRPr>
          </a:p>
          <a:p>
            <a:pPr algn="just">
              <a:defRPr/>
            </a:pPr>
            <a:r>
              <a:rPr lang="tr-TR" dirty="0">
                <a:latin typeface="Garamond" panose="02020404030301010803" pitchFamily="18" charset="0"/>
              </a:rPr>
              <a:t>İş sözleşmesini iş görmeye ilişkin diğer akitlerden ayıran </a:t>
            </a:r>
            <a:r>
              <a:rPr lang="tr-TR" b="1" dirty="0">
                <a:latin typeface="Garamond" panose="02020404030301010803" pitchFamily="18" charset="0"/>
              </a:rPr>
              <a:t>en temel unsurdur</a:t>
            </a:r>
            <a:r>
              <a:rPr lang="tr-TR" dirty="0">
                <a:latin typeface="Garamond" panose="02020404030301010803" pitchFamily="18" charset="0"/>
              </a:rPr>
              <a:t>.</a:t>
            </a:r>
          </a:p>
          <a:p>
            <a:pPr>
              <a:defRPr/>
            </a:pPr>
            <a:endParaRPr lang="tr-TR" dirty="0">
              <a:solidFill>
                <a:srgbClr val="000000"/>
              </a:solidFill>
              <a:latin typeface="Garamond" panose="02020404030301010803" pitchFamily="18" charset="0"/>
            </a:endParaRPr>
          </a:p>
          <a:p>
            <a:pPr marL="457200" indent="-457200">
              <a:buFont typeface="Wingdings" panose="05000000000000000000" pitchFamily="2" charset="2"/>
              <a:buChar char="Ø"/>
              <a:defRPr/>
            </a:pPr>
            <a:r>
              <a:rPr lang="tr-TR" dirty="0">
                <a:solidFill>
                  <a:srgbClr val="000000"/>
                </a:solidFill>
                <a:latin typeface="Garamond" panose="02020404030301010803" pitchFamily="18" charset="0"/>
              </a:rPr>
              <a:t>İşverenin </a:t>
            </a:r>
            <a:r>
              <a:rPr lang="tr-TR" u="sng" dirty="0">
                <a:solidFill>
                  <a:srgbClr val="000000"/>
                </a:solidFill>
                <a:latin typeface="Garamond" panose="02020404030301010803" pitchFamily="18" charset="0"/>
              </a:rPr>
              <a:t>otoritesi </a:t>
            </a:r>
            <a:r>
              <a:rPr lang="tr-TR" dirty="0">
                <a:solidFill>
                  <a:srgbClr val="000000"/>
                </a:solidFill>
                <a:latin typeface="Garamond" panose="02020404030301010803" pitchFamily="18" charset="0"/>
              </a:rPr>
              <a:t>altında, onun vereceği </a:t>
            </a:r>
            <a:r>
              <a:rPr lang="tr-TR" u="sng" dirty="0">
                <a:solidFill>
                  <a:srgbClr val="000000"/>
                </a:solidFill>
                <a:latin typeface="Garamond" panose="02020404030301010803" pitchFamily="18" charset="0"/>
              </a:rPr>
              <a:t>emir ve talimatlara</a:t>
            </a:r>
            <a:r>
              <a:rPr lang="tr-TR" dirty="0">
                <a:solidFill>
                  <a:srgbClr val="000000"/>
                </a:solidFill>
                <a:latin typeface="Garamond" panose="02020404030301010803" pitchFamily="18" charset="0"/>
              </a:rPr>
              <a:t> göre iş görme.(kişisel/hukuki bağımlılık)</a:t>
            </a:r>
          </a:p>
          <a:p>
            <a:pPr marL="457200" indent="-457200">
              <a:buFont typeface="Wingdings" panose="05000000000000000000" pitchFamily="2" charset="2"/>
              <a:buChar char="Ø"/>
              <a:defRPr/>
            </a:pPr>
            <a:endParaRPr lang="tr-TR" dirty="0">
              <a:solidFill>
                <a:srgbClr val="000000"/>
              </a:solidFill>
              <a:latin typeface="Garamond" panose="02020404030301010803" pitchFamily="18" charset="0"/>
            </a:endParaRPr>
          </a:p>
          <a:p>
            <a:pPr marL="457200" indent="-457200">
              <a:buFont typeface="Wingdings" panose="05000000000000000000" pitchFamily="2" charset="2"/>
              <a:buChar char="Ø"/>
              <a:defRPr/>
            </a:pPr>
            <a:r>
              <a:rPr lang="tr-TR" dirty="0">
                <a:solidFill>
                  <a:srgbClr val="000000"/>
                </a:solidFill>
                <a:latin typeface="Garamond" panose="02020404030301010803" pitchFamily="18" charset="0"/>
              </a:rPr>
              <a:t>İşverenin </a:t>
            </a:r>
            <a:r>
              <a:rPr lang="tr-TR" u="sng" dirty="0">
                <a:solidFill>
                  <a:srgbClr val="000000"/>
                </a:solidFill>
                <a:latin typeface="Garamond" panose="02020404030301010803" pitchFamily="18" charset="0"/>
              </a:rPr>
              <a:t>yönetim, gözetim ve denetimi</a:t>
            </a:r>
            <a:r>
              <a:rPr lang="tr-TR" dirty="0">
                <a:solidFill>
                  <a:srgbClr val="000000"/>
                </a:solidFill>
                <a:latin typeface="Garamond" panose="02020404030301010803" pitchFamily="18" charset="0"/>
              </a:rPr>
              <a:t> altında </a:t>
            </a:r>
            <a:r>
              <a:rPr lang="tr-TR" dirty="0" smtClean="0">
                <a:solidFill>
                  <a:srgbClr val="000000"/>
                </a:solidFill>
                <a:latin typeface="Garamond" panose="02020404030301010803" pitchFamily="18" charset="0"/>
              </a:rPr>
              <a:t>iş görme</a:t>
            </a:r>
            <a:r>
              <a:rPr lang="tr-TR" dirty="0">
                <a:solidFill>
                  <a:srgbClr val="000000"/>
                </a:solidFill>
                <a:latin typeface="Garamond" panose="02020404030301010803" pitchFamily="18" charset="0"/>
              </a:rPr>
              <a:t>. </a:t>
            </a:r>
          </a:p>
          <a:p>
            <a:endParaRPr lang="tr-TR"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39</a:t>
            </a:fld>
            <a:endParaRPr lang="tr-TR" dirty="0">
              <a:solidFill>
                <a:schemeClr val="bg1"/>
              </a:solidFill>
            </a:endParaRPr>
          </a:p>
        </p:txBody>
      </p:sp>
    </p:spTree>
    <p:extLst>
      <p:ext uri="{BB962C8B-B14F-4D97-AF65-F5344CB8AC3E}">
        <p14:creationId xmlns:p14="http://schemas.microsoft.com/office/powerpoint/2010/main" val="1445278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18438" y="191392"/>
            <a:ext cx="7886700" cy="1325563"/>
          </a:xfrm>
        </p:spPr>
        <p:txBody>
          <a:bodyPr>
            <a:normAutofit/>
          </a:bodyPr>
          <a:lstStyle/>
          <a:p>
            <a:pPr algn="ctr"/>
            <a:r>
              <a:rPr lang="tr-TR" altLang="tr-TR" sz="4000" b="1" dirty="0" smtClean="0">
                <a:solidFill>
                  <a:schemeClr val="bg1"/>
                </a:solidFill>
              </a:rPr>
              <a:t>Yürürlükteki Temel Kanunlar</a:t>
            </a:r>
            <a:endParaRPr lang="tr-TR" sz="4000" dirty="0">
              <a:solidFill>
                <a:schemeClr val="bg1"/>
              </a:solidFill>
            </a:endParaRPr>
          </a:p>
        </p:txBody>
      </p:sp>
      <p:sp>
        <p:nvSpPr>
          <p:cNvPr id="3" name="İçerik Yer Tutucusu 2"/>
          <p:cNvSpPr>
            <a:spLocks noGrp="1"/>
          </p:cNvSpPr>
          <p:nvPr>
            <p:ph idx="1"/>
          </p:nvPr>
        </p:nvSpPr>
        <p:spPr/>
        <p:txBody>
          <a:bodyPr>
            <a:normAutofit fontScale="55000" lnSpcReduction="20000"/>
          </a:bodyPr>
          <a:lstStyle/>
          <a:p>
            <a:pPr>
              <a:buFont typeface="Wingdings" panose="05000000000000000000" pitchFamily="2" charset="2"/>
              <a:buChar char="Ø"/>
              <a:defRPr/>
            </a:pPr>
            <a:r>
              <a:rPr lang="tr-TR" sz="4100" dirty="0">
                <a:effectLst>
                  <a:outerShdw blurRad="38100" dist="38100" dir="2700000" algn="tl">
                    <a:srgbClr val="C0C0C0"/>
                  </a:outerShdw>
                </a:effectLst>
                <a:latin typeface="Garamond" panose="02020404030301010803" pitchFamily="18" charset="0"/>
              </a:rPr>
              <a:t>22.05.2003 tarihli ve 4857 sayılı İş Kanunu,</a:t>
            </a:r>
          </a:p>
          <a:p>
            <a:pPr>
              <a:buFont typeface="Wingdings" panose="05000000000000000000" pitchFamily="2" charset="2"/>
              <a:buChar char="Ø"/>
              <a:defRPr/>
            </a:pPr>
            <a:endParaRPr lang="tr-TR" sz="4100" dirty="0">
              <a:effectLst>
                <a:outerShdw blurRad="38100" dist="38100" dir="2700000" algn="tl">
                  <a:srgbClr val="C0C0C0"/>
                </a:outerShdw>
              </a:effectLst>
              <a:latin typeface="Garamond" panose="02020404030301010803" pitchFamily="18" charset="0"/>
            </a:endParaRPr>
          </a:p>
          <a:p>
            <a:pPr>
              <a:buFont typeface="Wingdings" panose="05000000000000000000" pitchFamily="2" charset="2"/>
              <a:buChar char="Ø"/>
              <a:defRPr/>
            </a:pPr>
            <a:r>
              <a:rPr lang="tr-TR" sz="4100" dirty="0">
                <a:effectLst>
                  <a:outerShdw blurRad="38100" dist="38100" dir="2700000" algn="tl">
                    <a:srgbClr val="C0C0C0"/>
                  </a:outerShdw>
                </a:effectLst>
                <a:latin typeface="Garamond" panose="02020404030301010803" pitchFamily="18" charset="0"/>
              </a:rPr>
              <a:t>20.04.1967 tarihli ve 854 sayılı Deniz İş Kanunu,</a:t>
            </a:r>
          </a:p>
          <a:p>
            <a:pPr>
              <a:buFont typeface="Wingdings" panose="05000000000000000000" pitchFamily="2" charset="2"/>
              <a:buChar char="Ø"/>
              <a:defRPr/>
            </a:pPr>
            <a:endParaRPr lang="tr-TR" sz="4100" dirty="0">
              <a:effectLst>
                <a:outerShdw blurRad="38100" dist="38100" dir="2700000" algn="tl">
                  <a:srgbClr val="C0C0C0"/>
                </a:outerShdw>
              </a:effectLst>
              <a:latin typeface="Garamond" panose="02020404030301010803" pitchFamily="18" charset="0"/>
            </a:endParaRPr>
          </a:p>
          <a:p>
            <a:pPr>
              <a:buFont typeface="Wingdings" panose="05000000000000000000" pitchFamily="2" charset="2"/>
              <a:buChar char="Ø"/>
              <a:defRPr/>
            </a:pPr>
            <a:r>
              <a:rPr lang="tr-TR" sz="4100" dirty="0">
                <a:effectLst>
                  <a:outerShdw blurRad="38100" dist="38100" dir="2700000" algn="tl">
                    <a:srgbClr val="C0C0C0"/>
                  </a:outerShdw>
                </a:effectLst>
                <a:latin typeface="Garamond" panose="02020404030301010803" pitchFamily="18" charset="0"/>
              </a:rPr>
              <a:t>13.06.1952 tarihli ve 5953 sayılı Basın Mesleğinde Çalışanlar ile Çalıştıranlar Arasındaki Münasebetlerin Tanzimi Hakkında Kanun (Basın İş Kanunu),</a:t>
            </a:r>
          </a:p>
          <a:p>
            <a:pPr>
              <a:buFont typeface="Wingdings" panose="05000000000000000000" pitchFamily="2" charset="2"/>
              <a:buChar char="Ø"/>
              <a:defRPr/>
            </a:pPr>
            <a:endParaRPr lang="tr-TR" sz="4100" dirty="0">
              <a:effectLst>
                <a:outerShdw blurRad="38100" dist="38100" dir="2700000" algn="tl">
                  <a:srgbClr val="C0C0C0"/>
                </a:outerShdw>
              </a:effectLst>
              <a:latin typeface="Garamond" panose="02020404030301010803" pitchFamily="18" charset="0"/>
            </a:endParaRPr>
          </a:p>
          <a:p>
            <a:pPr>
              <a:buFont typeface="Wingdings" panose="05000000000000000000" pitchFamily="2" charset="2"/>
              <a:buChar char="Ø"/>
              <a:defRPr/>
            </a:pPr>
            <a:r>
              <a:rPr lang="tr-TR" sz="4100" dirty="0">
                <a:effectLst>
                  <a:outerShdw blurRad="38100" dist="38100" dir="2700000" algn="tl">
                    <a:srgbClr val="C0C0C0"/>
                  </a:outerShdw>
                </a:effectLst>
                <a:latin typeface="Garamond" panose="02020404030301010803" pitchFamily="18" charset="0"/>
              </a:rPr>
              <a:t>18.10.2012 tarihli ve 6356 sayılı </a:t>
            </a:r>
            <a:r>
              <a:rPr lang="tr-TR" sz="4100" dirty="0">
                <a:latin typeface="Garamond" panose="02020404030301010803" pitchFamily="18" charset="0"/>
              </a:rPr>
              <a:t>Sendikalar ve Toplu İş Sözleşmesi Kanunu,</a:t>
            </a:r>
          </a:p>
          <a:p>
            <a:pPr marL="0" indent="0">
              <a:buNone/>
              <a:defRPr/>
            </a:pPr>
            <a:endParaRPr lang="tr-TR" sz="4100" dirty="0">
              <a:latin typeface="Garamond" panose="02020404030301010803" pitchFamily="18" charset="0"/>
            </a:endParaRPr>
          </a:p>
          <a:p>
            <a:pPr>
              <a:buFont typeface="Wingdings" panose="05000000000000000000" pitchFamily="2" charset="2"/>
              <a:buChar char="Ø"/>
              <a:defRPr/>
            </a:pPr>
            <a:r>
              <a:rPr lang="tr-TR" sz="4100" dirty="0">
                <a:effectLst>
                  <a:outerShdw blurRad="38100" dist="38100" dir="2700000" algn="tl">
                    <a:srgbClr val="C0C0C0"/>
                  </a:outerShdw>
                </a:effectLst>
                <a:latin typeface="Garamond" panose="02020404030301010803" pitchFamily="18" charset="0"/>
              </a:rPr>
              <a:t>20.06.2012 tarihli ve 6331 sayılı İş Sağlığı ve Güvenliği Kanunu.</a:t>
            </a:r>
          </a:p>
          <a:p>
            <a:endParaRPr lang="tr-TR" dirty="0"/>
          </a:p>
        </p:txBody>
      </p:sp>
      <p:sp>
        <p:nvSpPr>
          <p:cNvPr id="4" name="Slayt Numarası Yer Tutucusu 3"/>
          <p:cNvSpPr>
            <a:spLocks noGrp="1"/>
          </p:cNvSpPr>
          <p:nvPr>
            <p:ph type="sldNum" sz="quarter" idx="12"/>
          </p:nvPr>
        </p:nvSpPr>
        <p:spPr/>
        <p:txBody>
          <a:bodyPr/>
          <a:lstStyle/>
          <a:p>
            <a:pPr algn="ctr"/>
            <a:r>
              <a:rPr lang="tr-TR" dirty="0" smtClean="0"/>
              <a:t>                                        </a:t>
            </a:r>
            <a:fld id="{F01F3D7E-AC51-4D34-B066-A9501F56C695}" type="slidenum">
              <a:rPr lang="tr-TR" smtClean="0">
                <a:solidFill>
                  <a:schemeClr val="bg1"/>
                </a:solidFill>
              </a:rPr>
              <a:pPr algn="ctr"/>
              <a:t>4</a:t>
            </a:fld>
            <a:endParaRPr lang="tr-TR" dirty="0">
              <a:solidFill>
                <a:schemeClr val="bg1"/>
              </a:solidFill>
            </a:endParaRPr>
          </a:p>
        </p:txBody>
      </p:sp>
    </p:spTree>
    <p:extLst>
      <p:ext uri="{BB962C8B-B14F-4D97-AF65-F5344CB8AC3E}">
        <p14:creationId xmlns:p14="http://schemas.microsoft.com/office/powerpoint/2010/main" val="264024520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pPr algn="ctr"/>
            <a:r>
              <a:rPr lang="tr-TR" dirty="0">
                <a:solidFill>
                  <a:schemeClr val="bg1"/>
                </a:solidFill>
              </a:rPr>
              <a:t>İş Sözleşmesinin Özellikleri</a:t>
            </a:r>
            <a:r>
              <a:rPr lang="tr-TR" dirty="0"/>
              <a:t/>
            </a:r>
            <a:br>
              <a:rPr lang="tr-TR" dirty="0"/>
            </a:br>
            <a:endParaRPr lang="tr-TR" dirty="0"/>
          </a:p>
        </p:txBody>
      </p:sp>
      <p:sp>
        <p:nvSpPr>
          <p:cNvPr id="3" name="İçerik Yer Tutucusu 2"/>
          <p:cNvSpPr>
            <a:spLocks noGrp="1"/>
          </p:cNvSpPr>
          <p:nvPr>
            <p:ph idx="1"/>
          </p:nvPr>
        </p:nvSpPr>
        <p:spPr/>
        <p:txBody>
          <a:bodyPr/>
          <a:lstStyle/>
          <a:p>
            <a:pPr>
              <a:spcBef>
                <a:spcPct val="0"/>
              </a:spcBef>
              <a:buFontTx/>
              <a:buNone/>
            </a:pPr>
            <a:endParaRPr lang="tr-TR" altLang="tr-TR" dirty="0">
              <a:solidFill>
                <a:srgbClr val="000000"/>
              </a:solidFill>
            </a:endParaRPr>
          </a:p>
          <a:p>
            <a:pPr marL="457200" indent="-457200">
              <a:spcBef>
                <a:spcPct val="0"/>
              </a:spcBef>
              <a:buFont typeface="Wingdings" panose="05000000000000000000" pitchFamily="2" charset="2"/>
              <a:buChar char="Ø"/>
            </a:pPr>
            <a:r>
              <a:rPr lang="tr-TR" altLang="tr-TR" dirty="0">
                <a:solidFill>
                  <a:srgbClr val="000000"/>
                </a:solidFill>
                <a:latin typeface="Garamond" panose="02020404030301010803" pitchFamily="18" charset="0"/>
              </a:rPr>
              <a:t>Kişisel İlişki Kurması</a:t>
            </a:r>
          </a:p>
          <a:p>
            <a:pPr marL="457200" indent="-457200">
              <a:spcBef>
                <a:spcPct val="0"/>
              </a:spcBef>
              <a:buFont typeface="Wingdings" panose="05000000000000000000" pitchFamily="2" charset="2"/>
              <a:buChar char="Ø"/>
            </a:pPr>
            <a:endParaRPr lang="tr-TR" altLang="tr-TR" dirty="0">
              <a:solidFill>
                <a:srgbClr val="000000"/>
              </a:solidFill>
              <a:latin typeface="Garamond" panose="02020404030301010803" pitchFamily="18" charset="0"/>
            </a:endParaRPr>
          </a:p>
          <a:p>
            <a:pPr marL="457200" indent="-457200">
              <a:spcBef>
                <a:spcPct val="0"/>
              </a:spcBef>
              <a:buFont typeface="Wingdings" panose="05000000000000000000" pitchFamily="2" charset="2"/>
              <a:buChar char="Ø"/>
            </a:pPr>
            <a:r>
              <a:rPr lang="tr-TR" altLang="tr-TR" dirty="0">
                <a:solidFill>
                  <a:srgbClr val="000000"/>
                </a:solidFill>
                <a:latin typeface="Garamond" panose="02020404030301010803" pitchFamily="18" charset="0"/>
              </a:rPr>
              <a:t>Karşılıklı borç doğurması</a:t>
            </a:r>
          </a:p>
          <a:p>
            <a:pPr marL="457200" indent="-457200">
              <a:spcBef>
                <a:spcPct val="0"/>
              </a:spcBef>
              <a:buFont typeface="Wingdings" panose="05000000000000000000" pitchFamily="2" charset="2"/>
              <a:buChar char="Ø"/>
            </a:pPr>
            <a:endParaRPr lang="tr-TR" altLang="tr-TR" dirty="0">
              <a:solidFill>
                <a:srgbClr val="000000"/>
              </a:solidFill>
              <a:latin typeface="Garamond" panose="02020404030301010803" pitchFamily="18" charset="0"/>
            </a:endParaRPr>
          </a:p>
          <a:p>
            <a:pPr marL="457200" indent="-457200">
              <a:spcBef>
                <a:spcPct val="0"/>
              </a:spcBef>
              <a:buFont typeface="Wingdings" panose="05000000000000000000" pitchFamily="2" charset="2"/>
              <a:buChar char="Ø"/>
            </a:pPr>
            <a:r>
              <a:rPr lang="tr-TR" altLang="tr-TR" dirty="0">
                <a:solidFill>
                  <a:srgbClr val="000000"/>
                </a:solidFill>
                <a:latin typeface="Garamond" panose="02020404030301010803" pitchFamily="18" charset="0"/>
              </a:rPr>
              <a:t>Sürekli borç ilişkisi doğuran bir sözleşme olması</a:t>
            </a:r>
          </a:p>
          <a:p>
            <a:endParaRPr lang="tr-TR" dirty="0">
              <a:latin typeface="Garamond" panose="02020404030301010803" pitchFamily="18" charset="0"/>
            </a:endParaRPr>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40</a:t>
            </a:fld>
            <a:endParaRPr lang="tr-TR" dirty="0">
              <a:solidFill>
                <a:schemeClr val="bg1"/>
              </a:solidFill>
            </a:endParaRPr>
          </a:p>
        </p:txBody>
      </p:sp>
    </p:spTree>
    <p:extLst>
      <p:ext uri="{BB962C8B-B14F-4D97-AF65-F5344CB8AC3E}">
        <p14:creationId xmlns:p14="http://schemas.microsoft.com/office/powerpoint/2010/main" val="206077083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628650" y="365129"/>
            <a:ext cx="7886700" cy="1052192"/>
          </a:xfrm>
        </p:spPr>
        <p:txBody>
          <a:bodyPr>
            <a:normAutofit/>
          </a:bodyPr>
          <a:lstStyle/>
          <a:p>
            <a:pPr algn="ctr"/>
            <a:r>
              <a:rPr lang="tr-TR" sz="4000" dirty="0">
                <a:solidFill>
                  <a:schemeClr val="bg1"/>
                </a:solidFill>
              </a:rPr>
              <a:t>İş Sözleşmesinin Türleri</a:t>
            </a:r>
          </a:p>
        </p:txBody>
      </p:sp>
      <p:sp>
        <p:nvSpPr>
          <p:cNvPr id="3" name="İçerik Yer Tutucusu 2"/>
          <p:cNvSpPr>
            <a:spLocks noGrp="1"/>
          </p:cNvSpPr>
          <p:nvPr>
            <p:ph idx="1"/>
          </p:nvPr>
        </p:nvSpPr>
        <p:spPr/>
        <p:txBody>
          <a:bodyPr/>
          <a:lstStyle/>
          <a:p>
            <a:pPr marL="457200" indent="-457200">
              <a:spcBef>
                <a:spcPct val="0"/>
              </a:spcBef>
              <a:buFont typeface="Wingdings" panose="05000000000000000000" pitchFamily="2" charset="2"/>
              <a:buChar char="Ø"/>
            </a:pPr>
            <a:r>
              <a:rPr lang="tr-TR" altLang="tr-TR" dirty="0" smtClean="0">
                <a:solidFill>
                  <a:srgbClr val="000000"/>
                </a:solidFill>
                <a:latin typeface="Garamond" panose="02020404030301010803" pitchFamily="18" charset="0"/>
              </a:rPr>
              <a:t>Sürekli </a:t>
            </a:r>
            <a:r>
              <a:rPr lang="tr-TR" altLang="tr-TR" dirty="0">
                <a:solidFill>
                  <a:srgbClr val="000000"/>
                </a:solidFill>
                <a:latin typeface="Garamond" panose="02020404030301010803" pitchFamily="18" charset="0"/>
              </a:rPr>
              <a:t>ve Süreksiz İş Sözleşmesi</a:t>
            </a:r>
          </a:p>
          <a:p>
            <a:pPr marL="457200" indent="-457200">
              <a:spcBef>
                <a:spcPct val="0"/>
              </a:spcBef>
              <a:buFont typeface="Wingdings" panose="05000000000000000000" pitchFamily="2" charset="2"/>
              <a:buChar char="Ø"/>
            </a:pPr>
            <a:r>
              <a:rPr lang="tr-TR" altLang="tr-TR" dirty="0">
                <a:solidFill>
                  <a:srgbClr val="000000"/>
                </a:solidFill>
                <a:latin typeface="Garamond" panose="02020404030301010803" pitchFamily="18" charset="0"/>
              </a:rPr>
              <a:t>Belirli Süreli ve Belirsiz Süreli İş </a:t>
            </a:r>
            <a:r>
              <a:rPr lang="tr-TR" altLang="tr-TR" dirty="0" smtClean="0">
                <a:solidFill>
                  <a:srgbClr val="000000"/>
                </a:solidFill>
                <a:latin typeface="Garamond" panose="02020404030301010803" pitchFamily="18" charset="0"/>
              </a:rPr>
              <a:t>Sözleşmesi</a:t>
            </a:r>
            <a:endParaRPr lang="tr-TR" altLang="tr-TR" dirty="0">
              <a:solidFill>
                <a:srgbClr val="000000"/>
              </a:solidFill>
              <a:latin typeface="Garamond" panose="02020404030301010803" pitchFamily="18" charset="0"/>
            </a:endParaRPr>
          </a:p>
          <a:p>
            <a:pPr marL="457200" indent="-457200">
              <a:spcBef>
                <a:spcPct val="0"/>
              </a:spcBef>
              <a:buFont typeface="Wingdings" panose="05000000000000000000" pitchFamily="2" charset="2"/>
              <a:buChar char="Ø"/>
            </a:pPr>
            <a:r>
              <a:rPr lang="tr-TR" altLang="tr-TR" dirty="0">
                <a:solidFill>
                  <a:srgbClr val="000000"/>
                </a:solidFill>
                <a:latin typeface="Garamond" panose="02020404030301010803" pitchFamily="18" charset="0"/>
              </a:rPr>
              <a:t>Deneme Süreli İş Sözleşmesi</a:t>
            </a:r>
          </a:p>
          <a:p>
            <a:pPr marL="457200" indent="-457200">
              <a:spcBef>
                <a:spcPct val="0"/>
              </a:spcBef>
              <a:buFont typeface="Wingdings" panose="05000000000000000000" pitchFamily="2" charset="2"/>
              <a:buChar char="Ø"/>
            </a:pPr>
            <a:r>
              <a:rPr lang="tr-TR" altLang="tr-TR" dirty="0">
                <a:solidFill>
                  <a:srgbClr val="000000"/>
                </a:solidFill>
                <a:latin typeface="Garamond" panose="02020404030301010803" pitchFamily="18" charset="0"/>
              </a:rPr>
              <a:t>Takım Sözleşmesi</a:t>
            </a:r>
          </a:p>
          <a:p>
            <a:pPr marL="457200" indent="-457200">
              <a:spcBef>
                <a:spcPct val="0"/>
              </a:spcBef>
              <a:buFont typeface="Wingdings" panose="05000000000000000000" pitchFamily="2" charset="2"/>
              <a:buChar char="Ø"/>
            </a:pPr>
            <a:r>
              <a:rPr lang="tr-TR" altLang="tr-TR" dirty="0">
                <a:solidFill>
                  <a:srgbClr val="000000"/>
                </a:solidFill>
                <a:latin typeface="Garamond" panose="02020404030301010803" pitchFamily="18" charset="0"/>
              </a:rPr>
              <a:t>Mevsimlik İş Sözleşmeleri</a:t>
            </a:r>
          </a:p>
          <a:p>
            <a:pPr marL="457200" indent="-457200">
              <a:spcBef>
                <a:spcPct val="0"/>
              </a:spcBef>
              <a:buFont typeface="Wingdings" panose="05000000000000000000" pitchFamily="2" charset="2"/>
              <a:buChar char="Ø"/>
            </a:pPr>
            <a:r>
              <a:rPr lang="tr-TR" altLang="tr-TR" dirty="0">
                <a:solidFill>
                  <a:srgbClr val="000000"/>
                </a:solidFill>
                <a:latin typeface="Garamond" panose="02020404030301010803" pitchFamily="18" charset="0"/>
              </a:rPr>
              <a:t>Kısmi Süreli İş Sözleşmeleri</a:t>
            </a:r>
          </a:p>
          <a:p>
            <a:pPr marL="457200" indent="-457200">
              <a:spcBef>
                <a:spcPct val="0"/>
              </a:spcBef>
              <a:buFont typeface="Wingdings" panose="05000000000000000000" pitchFamily="2" charset="2"/>
              <a:buChar char="Ø"/>
            </a:pPr>
            <a:r>
              <a:rPr lang="tr-TR" altLang="tr-TR" dirty="0">
                <a:solidFill>
                  <a:srgbClr val="000000"/>
                </a:solidFill>
                <a:latin typeface="Garamond" panose="02020404030301010803" pitchFamily="18" charset="0"/>
              </a:rPr>
              <a:t>Çağrı Üzerine Çalışma</a:t>
            </a:r>
          </a:p>
          <a:p>
            <a:pPr marL="457200" indent="-457200">
              <a:spcBef>
                <a:spcPct val="0"/>
              </a:spcBef>
              <a:buFont typeface="Wingdings" panose="05000000000000000000" pitchFamily="2" charset="2"/>
              <a:buChar char="Ø"/>
            </a:pPr>
            <a:r>
              <a:rPr lang="tr-TR" altLang="tr-TR" dirty="0">
                <a:solidFill>
                  <a:srgbClr val="000000"/>
                </a:solidFill>
                <a:latin typeface="Garamond" panose="02020404030301010803" pitchFamily="18" charset="0"/>
              </a:rPr>
              <a:t>Geçici (Ödünç) İş İlişkisi</a:t>
            </a:r>
          </a:p>
          <a:p>
            <a:endParaRPr lang="tr-TR"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41</a:t>
            </a:fld>
            <a:endParaRPr lang="tr-TR" dirty="0">
              <a:solidFill>
                <a:schemeClr val="bg1"/>
              </a:solidFill>
            </a:endParaRPr>
          </a:p>
        </p:txBody>
      </p:sp>
    </p:spTree>
    <p:extLst>
      <p:ext uri="{BB962C8B-B14F-4D97-AF65-F5344CB8AC3E}">
        <p14:creationId xmlns:p14="http://schemas.microsoft.com/office/powerpoint/2010/main" val="416790070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628650" y="365129"/>
            <a:ext cx="7886700" cy="960752"/>
          </a:xfrm>
        </p:spPr>
        <p:txBody>
          <a:bodyPr>
            <a:normAutofit/>
          </a:bodyPr>
          <a:lstStyle/>
          <a:p>
            <a:pPr algn="ctr"/>
            <a:r>
              <a:rPr lang="tr-TR" sz="4000" dirty="0">
                <a:solidFill>
                  <a:schemeClr val="bg1"/>
                </a:solidFill>
              </a:rPr>
              <a:t>İş Sözleşmesinin Şekli</a:t>
            </a:r>
          </a:p>
        </p:txBody>
      </p:sp>
      <p:sp>
        <p:nvSpPr>
          <p:cNvPr id="3" name="İçerik Yer Tutucusu 2"/>
          <p:cNvSpPr>
            <a:spLocks noGrp="1"/>
          </p:cNvSpPr>
          <p:nvPr>
            <p:ph idx="1"/>
          </p:nvPr>
        </p:nvSpPr>
        <p:spPr/>
        <p:txBody>
          <a:bodyPr>
            <a:normAutofit/>
          </a:bodyPr>
          <a:lstStyle/>
          <a:p>
            <a:pPr>
              <a:spcBef>
                <a:spcPct val="0"/>
              </a:spcBef>
              <a:buFontTx/>
              <a:buNone/>
            </a:pPr>
            <a:r>
              <a:rPr lang="tr-TR" altLang="tr-TR" dirty="0">
                <a:solidFill>
                  <a:srgbClr val="000000"/>
                </a:solidFill>
              </a:rPr>
              <a:t>	</a:t>
            </a:r>
            <a:r>
              <a:rPr lang="tr-TR" altLang="tr-TR" b="1" u="sng" dirty="0">
                <a:solidFill>
                  <a:srgbClr val="000000"/>
                </a:solidFill>
                <a:latin typeface="Garamond" panose="02020404030301010803" pitchFamily="18" charset="0"/>
              </a:rPr>
              <a:t>Kural </a:t>
            </a:r>
            <a:r>
              <a:rPr lang="tr-TR" altLang="tr-TR" b="1" u="sng" dirty="0" smtClean="0">
                <a:solidFill>
                  <a:srgbClr val="000000"/>
                </a:solidFill>
                <a:latin typeface="Garamond" panose="02020404030301010803" pitchFamily="18" charset="0"/>
              </a:rPr>
              <a:t>:</a:t>
            </a:r>
            <a:r>
              <a:rPr lang="tr-TR" altLang="tr-TR" dirty="0" smtClean="0">
                <a:solidFill>
                  <a:srgbClr val="000000"/>
                </a:solidFill>
                <a:latin typeface="Garamond" panose="02020404030301010803" pitchFamily="18" charset="0"/>
              </a:rPr>
              <a:t>   </a:t>
            </a:r>
            <a:r>
              <a:rPr lang="tr-TR" altLang="tr-TR" b="1" dirty="0" smtClean="0">
                <a:solidFill>
                  <a:srgbClr val="000000"/>
                </a:solidFill>
                <a:latin typeface="Garamond" panose="02020404030301010803" pitchFamily="18" charset="0"/>
              </a:rPr>
              <a:t>Şekil Serbestisi</a:t>
            </a:r>
          </a:p>
          <a:p>
            <a:pPr>
              <a:spcBef>
                <a:spcPct val="0"/>
              </a:spcBef>
              <a:buFontTx/>
              <a:buNone/>
            </a:pPr>
            <a:endParaRPr lang="tr-TR" altLang="tr-TR" dirty="0">
              <a:solidFill>
                <a:srgbClr val="000000"/>
              </a:solidFill>
              <a:latin typeface="Garamond" panose="02020404030301010803" pitchFamily="18" charset="0"/>
            </a:endParaRPr>
          </a:p>
          <a:p>
            <a:pPr algn="just">
              <a:spcBef>
                <a:spcPct val="0"/>
              </a:spcBef>
              <a:buFontTx/>
              <a:buNone/>
            </a:pPr>
            <a:r>
              <a:rPr lang="tr-TR" altLang="tr-TR" dirty="0">
                <a:solidFill>
                  <a:srgbClr val="000000"/>
                </a:solidFill>
                <a:latin typeface="Garamond" panose="02020404030301010803" pitchFamily="18" charset="0"/>
              </a:rPr>
              <a:t>	</a:t>
            </a:r>
            <a:r>
              <a:rPr lang="tr-TR" altLang="tr-TR" b="1" u="sng" dirty="0" smtClean="0">
                <a:solidFill>
                  <a:srgbClr val="000000"/>
                </a:solidFill>
                <a:latin typeface="Garamond" panose="02020404030301010803" pitchFamily="18" charset="0"/>
              </a:rPr>
              <a:t>İstisna:</a:t>
            </a:r>
            <a:r>
              <a:rPr lang="tr-TR" altLang="tr-TR" u="sng" dirty="0" smtClean="0">
                <a:solidFill>
                  <a:srgbClr val="000000"/>
                </a:solidFill>
                <a:latin typeface="Garamond" panose="02020404030301010803" pitchFamily="18" charset="0"/>
              </a:rPr>
              <a:t> (</a:t>
            </a:r>
            <a:r>
              <a:rPr lang="tr-TR" altLang="tr-TR" b="1" u="sng" dirty="0" smtClean="0">
                <a:solidFill>
                  <a:srgbClr val="000000"/>
                </a:solidFill>
                <a:latin typeface="Garamond" panose="02020404030301010803" pitchFamily="18" charset="0"/>
              </a:rPr>
              <a:t>Yazılı Olmak zorunda olanlar</a:t>
            </a:r>
            <a:r>
              <a:rPr lang="tr-TR" altLang="tr-TR" u="sng" dirty="0" smtClean="0">
                <a:solidFill>
                  <a:srgbClr val="000000"/>
                </a:solidFill>
                <a:latin typeface="Garamond" panose="02020404030301010803" pitchFamily="18" charset="0"/>
              </a:rPr>
              <a:t>)</a:t>
            </a:r>
            <a:r>
              <a:rPr lang="tr-TR" altLang="tr-TR" dirty="0" smtClean="0">
                <a:solidFill>
                  <a:srgbClr val="000000"/>
                </a:solidFill>
                <a:latin typeface="Garamond" panose="02020404030301010803" pitchFamily="18" charset="0"/>
              </a:rPr>
              <a:t> :</a:t>
            </a:r>
          </a:p>
          <a:p>
            <a:pPr algn="just">
              <a:spcBef>
                <a:spcPct val="0"/>
              </a:spcBef>
              <a:buFontTx/>
              <a:buNone/>
            </a:pPr>
            <a:r>
              <a:rPr lang="tr-TR" altLang="tr-TR" dirty="0">
                <a:solidFill>
                  <a:srgbClr val="000000"/>
                </a:solidFill>
                <a:latin typeface="Garamond" panose="02020404030301010803" pitchFamily="18" charset="0"/>
              </a:rPr>
              <a:t>	</a:t>
            </a:r>
            <a:r>
              <a:rPr lang="tr-TR" altLang="tr-TR" dirty="0" smtClean="0">
                <a:solidFill>
                  <a:srgbClr val="000000"/>
                </a:solidFill>
                <a:latin typeface="Garamond" panose="02020404030301010803" pitchFamily="18" charset="0"/>
              </a:rPr>
              <a:t>	Süresi </a:t>
            </a:r>
            <a:r>
              <a:rPr lang="tr-TR" altLang="tr-TR" dirty="0">
                <a:solidFill>
                  <a:srgbClr val="000000"/>
                </a:solidFill>
                <a:latin typeface="Garamond" panose="02020404030301010803" pitchFamily="18" charset="0"/>
              </a:rPr>
              <a:t>1 yıl ve daha fazla Belirli Süreli İş Sözleşmeleri, Takım Sözleşmeleri, Çağrı Üzerine Çalışma, </a:t>
            </a:r>
            <a:r>
              <a:rPr lang="tr-TR" altLang="tr-TR" dirty="0" smtClean="0">
                <a:solidFill>
                  <a:srgbClr val="000000"/>
                </a:solidFill>
                <a:latin typeface="Garamond" panose="02020404030301010803" pitchFamily="18" charset="0"/>
              </a:rPr>
              <a:t>Uzaktan Çalışma, Deniz </a:t>
            </a:r>
            <a:r>
              <a:rPr lang="tr-TR" altLang="tr-TR" dirty="0">
                <a:solidFill>
                  <a:srgbClr val="000000"/>
                </a:solidFill>
                <a:latin typeface="Garamond" panose="02020404030301010803" pitchFamily="18" charset="0"/>
              </a:rPr>
              <a:t>İş Kanunu, Basın İş Kanunu, Özel Öğretim Kurumları Kanunu uyarınca yapılan iş </a:t>
            </a:r>
            <a:r>
              <a:rPr lang="tr-TR" altLang="tr-TR" dirty="0" smtClean="0">
                <a:solidFill>
                  <a:srgbClr val="000000"/>
                </a:solidFill>
                <a:latin typeface="Garamond" panose="02020404030301010803" pitchFamily="18" charset="0"/>
              </a:rPr>
              <a:t>sözleşmeleri.</a:t>
            </a:r>
          </a:p>
          <a:p>
            <a:pPr algn="just">
              <a:spcBef>
                <a:spcPct val="0"/>
              </a:spcBef>
              <a:buFontTx/>
              <a:buNone/>
            </a:pPr>
            <a:endParaRPr lang="tr-TR" altLang="tr-TR" dirty="0">
              <a:solidFill>
                <a:srgbClr val="000000"/>
              </a:solidFill>
              <a:latin typeface="Garamond" panose="02020404030301010803" pitchFamily="18" charset="0"/>
            </a:endParaRPr>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42</a:t>
            </a:fld>
            <a:endParaRPr lang="tr-TR" dirty="0">
              <a:solidFill>
                <a:schemeClr val="bg1"/>
              </a:solidFill>
            </a:endParaRPr>
          </a:p>
        </p:txBody>
      </p:sp>
    </p:spTree>
    <p:extLst>
      <p:ext uri="{BB962C8B-B14F-4D97-AF65-F5344CB8AC3E}">
        <p14:creationId xmlns:p14="http://schemas.microsoft.com/office/powerpoint/2010/main" val="75068215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çerik Yer Tutucusu 5"/>
          <p:cNvSpPr>
            <a:spLocks noGrp="1"/>
          </p:cNvSpPr>
          <p:nvPr>
            <p:ph idx="1"/>
          </p:nvPr>
        </p:nvSpPr>
        <p:spPr>
          <a:xfrm>
            <a:off x="304800" y="1455173"/>
            <a:ext cx="8573729" cy="4901179"/>
          </a:xfrm>
        </p:spPr>
        <p:txBody>
          <a:bodyPr>
            <a:noAutofit/>
          </a:bodyPr>
          <a:lstStyle/>
          <a:p>
            <a:pPr marL="0" lvl="1" indent="0" algn="just" defTabSz="685800">
              <a:lnSpc>
                <a:spcPct val="113000"/>
              </a:lnSpc>
              <a:spcBef>
                <a:spcPts val="60"/>
              </a:spcBef>
              <a:buNone/>
            </a:pPr>
            <a:r>
              <a:rPr lang="tr-TR" sz="2800" b="1" dirty="0" smtClean="0">
                <a:solidFill>
                  <a:prstClr val="black"/>
                </a:solidFill>
                <a:latin typeface="Garamond" panose="02020404030301010803" pitchFamily="18" charset="0"/>
                <a:cs typeface="Times New Roman" panose="02020603050405020304" pitchFamily="18" charset="0"/>
              </a:rPr>
              <a:t>Yazılı </a:t>
            </a:r>
            <a:r>
              <a:rPr lang="tr-TR" sz="2800" b="1" dirty="0">
                <a:solidFill>
                  <a:prstClr val="black"/>
                </a:solidFill>
                <a:latin typeface="Garamond" panose="02020404030301010803" pitchFamily="18" charset="0"/>
                <a:cs typeface="Times New Roman" panose="02020603050405020304" pitchFamily="18" charset="0"/>
              </a:rPr>
              <a:t>sözleşme yapılmayan </a:t>
            </a:r>
            <a:r>
              <a:rPr lang="tr-TR" sz="2800" b="1" dirty="0" smtClean="0">
                <a:solidFill>
                  <a:prstClr val="black"/>
                </a:solidFill>
                <a:latin typeface="Garamond" panose="02020404030301010803" pitchFamily="18" charset="0"/>
                <a:cs typeface="Times New Roman" panose="02020603050405020304" pitchFamily="18" charset="0"/>
              </a:rPr>
              <a:t>hallerde </a:t>
            </a:r>
            <a:r>
              <a:rPr lang="tr-TR" sz="2800" dirty="0" smtClean="0">
                <a:solidFill>
                  <a:prstClr val="black"/>
                </a:solidFill>
                <a:latin typeface="Garamond" panose="02020404030301010803" pitchFamily="18" charset="0"/>
                <a:cs typeface="Times New Roman" panose="02020603050405020304" pitchFamily="18" charset="0"/>
              </a:rPr>
              <a:t>işveren </a:t>
            </a:r>
            <a:r>
              <a:rPr lang="tr-TR" sz="2800" dirty="0">
                <a:solidFill>
                  <a:prstClr val="black"/>
                </a:solidFill>
                <a:latin typeface="Garamond" panose="02020404030301010803" pitchFamily="18" charset="0"/>
                <a:cs typeface="Times New Roman" panose="02020603050405020304" pitchFamily="18" charset="0"/>
              </a:rPr>
              <a:t>işçiye </a:t>
            </a:r>
            <a:r>
              <a:rPr lang="tr-TR" sz="2800" b="1" dirty="0">
                <a:solidFill>
                  <a:prstClr val="black"/>
                </a:solidFill>
                <a:latin typeface="Garamond" panose="02020404030301010803" pitchFamily="18" charset="0"/>
                <a:cs typeface="Times New Roman" panose="02020603050405020304" pitchFamily="18" charset="0"/>
              </a:rPr>
              <a:t>en geç </a:t>
            </a:r>
            <a:r>
              <a:rPr lang="tr-TR" sz="2800" b="1" dirty="0">
                <a:solidFill>
                  <a:srgbClr val="0070C0"/>
                </a:solidFill>
                <a:latin typeface="Garamond" panose="02020404030301010803" pitchFamily="18" charset="0"/>
                <a:cs typeface="Times New Roman" panose="02020603050405020304" pitchFamily="18" charset="0"/>
              </a:rPr>
              <a:t>2 ay içinde </a:t>
            </a:r>
            <a:r>
              <a:rPr lang="tr-TR" sz="2800" dirty="0">
                <a:solidFill>
                  <a:prstClr val="black"/>
                </a:solidFill>
                <a:latin typeface="Garamond" panose="02020404030301010803" pitchFamily="18" charset="0"/>
                <a:cs typeface="Times New Roman" panose="02020603050405020304" pitchFamily="18" charset="0"/>
              </a:rPr>
              <a:t>genel ve özel </a:t>
            </a:r>
            <a:r>
              <a:rPr lang="tr-TR" sz="2800" u="sng" dirty="0">
                <a:solidFill>
                  <a:prstClr val="black"/>
                </a:solidFill>
                <a:latin typeface="Garamond" panose="02020404030301010803" pitchFamily="18" charset="0"/>
                <a:cs typeface="Times New Roman" panose="02020603050405020304" pitchFamily="18" charset="0"/>
              </a:rPr>
              <a:t>çalışma koşullarını</a:t>
            </a:r>
            <a:r>
              <a:rPr lang="tr-TR" sz="2800" dirty="0">
                <a:solidFill>
                  <a:prstClr val="black"/>
                </a:solidFill>
                <a:latin typeface="Garamond" panose="02020404030301010803" pitchFamily="18" charset="0"/>
                <a:cs typeface="Times New Roman" panose="02020603050405020304" pitchFamily="18" charset="0"/>
              </a:rPr>
              <a:t>, günlük ya da haftalık </a:t>
            </a:r>
            <a:r>
              <a:rPr lang="tr-TR" sz="2800" u="sng" dirty="0">
                <a:solidFill>
                  <a:prstClr val="black"/>
                </a:solidFill>
                <a:latin typeface="Garamond" panose="02020404030301010803" pitchFamily="18" charset="0"/>
                <a:cs typeface="Times New Roman" panose="02020603050405020304" pitchFamily="18" charset="0"/>
              </a:rPr>
              <a:t>çalışma süresini</a:t>
            </a:r>
            <a:r>
              <a:rPr lang="tr-TR" sz="2800" dirty="0">
                <a:solidFill>
                  <a:prstClr val="black"/>
                </a:solidFill>
                <a:latin typeface="Garamond" panose="02020404030301010803" pitchFamily="18" charset="0"/>
                <a:cs typeface="Times New Roman" panose="02020603050405020304" pitchFamily="18" charset="0"/>
              </a:rPr>
              <a:t>, </a:t>
            </a:r>
            <a:r>
              <a:rPr lang="tr-TR" sz="2800" u="sng" dirty="0">
                <a:solidFill>
                  <a:prstClr val="black"/>
                </a:solidFill>
                <a:latin typeface="Garamond" panose="02020404030301010803" pitchFamily="18" charset="0"/>
                <a:cs typeface="Times New Roman" panose="02020603050405020304" pitchFamily="18" charset="0"/>
              </a:rPr>
              <a:t>temel ücreti</a:t>
            </a:r>
            <a:r>
              <a:rPr lang="tr-TR" sz="2800" dirty="0">
                <a:solidFill>
                  <a:prstClr val="black"/>
                </a:solidFill>
                <a:latin typeface="Garamond" panose="02020404030301010803" pitchFamily="18" charset="0"/>
                <a:cs typeface="Times New Roman" panose="02020603050405020304" pitchFamily="18" charset="0"/>
              </a:rPr>
              <a:t> ve varsa </a:t>
            </a:r>
            <a:r>
              <a:rPr lang="tr-TR" sz="2800" u="sng" dirty="0">
                <a:solidFill>
                  <a:prstClr val="black"/>
                </a:solidFill>
                <a:latin typeface="Garamond" panose="02020404030301010803" pitchFamily="18" charset="0"/>
                <a:cs typeface="Times New Roman" panose="02020603050405020304" pitchFamily="18" charset="0"/>
              </a:rPr>
              <a:t>ücret eklerini</a:t>
            </a:r>
            <a:r>
              <a:rPr lang="tr-TR" sz="2800" dirty="0">
                <a:solidFill>
                  <a:prstClr val="black"/>
                </a:solidFill>
                <a:latin typeface="Garamond" panose="02020404030301010803" pitchFamily="18" charset="0"/>
                <a:cs typeface="Times New Roman" panose="02020603050405020304" pitchFamily="18" charset="0"/>
              </a:rPr>
              <a:t>, ücret </a:t>
            </a:r>
            <a:r>
              <a:rPr lang="tr-TR" sz="2800" u="sng" dirty="0">
                <a:solidFill>
                  <a:prstClr val="black"/>
                </a:solidFill>
                <a:latin typeface="Garamond" panose="02020404030301010803" pitchFamily="18" charset="0"/>
                <a:cs typeface="Times New Roman" panose="02020603050405020304" pitchFamily="18" charset="0"/>
              </a:rPr>
              <a:t>ödeme dönemini</a:t>
            </a:r>
            <a:r>
              <a:rPr lang="tr-TR" sz="2800" dirty="0">
                <a:solidFill>
                  <a:prstClr val="black"/>
                </a:solidFill>
                <a:latin typeface="Garamond" panose="02020404030301010803" pitchFamily="18" charset="0"/>
                <a:cs typeface="Times New Roman" panose="02020603050405020304" pitchFamily="18" charset="0"/>
              </a:rPr>
              <a:t>, süresi belirli ise sözleşmenin süresini, fesih halinde tarafların uymak zorunda oldukları hükümleri gösteren yazılı bir </a:t>
            </a:r>
            <a:r>
              <a:rPr lang="tr-TR" sz="2800" b="1" dirty="0">
                <a:solidFill>
                  <a:prstClr val="black"/>
                </a:solidFill>
                <a:latin typeface="Garamond" panose="02020404030301010803" pitchFamily="18" charset="0"/>
                <a:cs typeface="Times New Roman" panose="02020603050405020304" pitchFamily="18" charset="0"/>
              </a:rPr>
              <a:t>belge vermekle yükümlüdür</a:t>
            </a:r>
            <a:r>
              <a:rPr lang="tr-TR" sz="2800" dirty="0" smtClean="0">
                <a:solidFill>
                  <a:prstClr val="black"/>
                </a:solidFill>
                <a:latin typeface="Garamond" panose="02020404030301010803" pitchFamily="18" charset="0"/>
                <a:cs typeface="Times New Roman" panose="02020603050405020304" pitchFamily="18" charset="0"/>
              </a:rPr>
              <a:t>.</a:t>
            </a:r>
          </a:p>
          <a:p>
            <a:pPr marL="0" lvl="1" indent="0" algn="just" defTabSz="685800">
              <a:lnSpc>
                <a:spcPct val="113000"/>
              </a:lnSpc>
              <a:spcBef>
                <a:spcPts val="60"/>
              </a:spcBef>
              <a:buNone/>
            </a:pPr>
            <a:endParaRPr lang="tr-TR" sz="2800" dirty="0" smtClean="0">
              <a:solidFill>
                <a:prstClr val="black"/>
              </a:solidFill>
              <a:latin typeface="Garamond" panose="02020404030301010803" pitchFamily="18" charset="0"/>
              <a:cs typeface="Times New Roman" panose="02020603050405020304" pitchFamily="18" charset="0"/>
            </a:endParaRPr>
          </a:p>
          <a:p>
            <a:pPr marL="0" lvl="1" indent="0" algn="just" defTabSz="685800">
              <a:lnSpc>
                <a:spcPct val="113000"/>
              </a:lnSpc>
              <a:spcBef>
                <a:spcPts val="60"/>
              </a:spcBef>
              <a:buNone/>
            </a:pPr>
            <a:r>
              <a:rPr lang="tr-TR" sz="2800" dirty="0" smtClean="0">
                <a:solidFill>
                  <a:prstClr val="black"/>
                </a:solidFill>
                <a:latin typeface="Garamond" panose="02020404030301010803" pitchFamily="18" charset="0"/>
                <a:cs typeface="Times New Roman" panose="02020603050405020304" pitchFamily="18" charset="0"/>
              </a:rPr>
              <a:t>İş mevzuatında, iş sözleşmesinin yazılı olma şartı, “geçerlilik şartı” değil, </a:t>
            </a:r>
            <a:r>
              <a:rPr lang="tr-TR" sz="2800" u="sng" dirty="0" smtClean="0">
                <a:solidFill>
                  <a:prstClr val="black"/>
                </a:solidFill>
                <a:latin typeface="Garamond" panose="02020404030301010803" pitchFamily="18" charset="0"/>
                <a:cs typeface="Times New Roman" panose="02020603050405020304" pitchFamily="18" charset="0"/>
              </a:rPr>
              <a:t>“ispat şartı”</a:t>
            </a:r>
            <a:r>
              <a:rPr lang="tr-TR" sz="2800" dirty="0" smtClean="0">
                <a:solidFill>
                  <a:prstClr val="black"/>
                </a:solidFill>
                <a:latin typeface="Garamond" panose="02020404030301010803" pitchFamily="18" charset="0"/>
                <a:cs typeface="Times New Roman" panose="02020603050405020304" pitchFamily="18" charset="0"/>
              </a:rPr>
              <a:t> olarak kabul edilir.</a:t>
            </a:r>
          </a:p>
          <a:p>
            <a:pPr marL="0" lvl="0" indent="0" defTabSz="685800">
              <a:lnSpc>
                <a:spcPct val="80000"/>
              </a:lnSpc>
              <a:spcBef>
                <a:spcPts val="750"/>
              </a:spcBef>
              <a:buNone/>
              <a:defRPr/>
            </a:pPr>
            <a:endParaRPr lang="tr-TR" altLang="tr-TR" sz="1600" dirty="0">
              <a:latin typeface="Garamond" panose="02020404030301010803" pitchFamily="18" charset="0"/>
              <a:ea typeface="Batang" pitchFamily="18" charset="-127"/>
              <a:cs typeface="Times New Roman" panose="02020603050405020304" pitchFamily="18" charset="0"/>
            </a:endParaRPr>
          </a:p>
        </p:txBody>
      </p:sp>
      <p:sp>
        <p:nvSpPr>
          <p:cNvPr id="4" name="Slayt Numarası Yer Tutucusu 3">
            <a:extLst>
              <a:ext uri="{FF2B5EF4-FFF2-40B4-BE49-F238E27FC236}">
                <a16:creationId xmlns:a16="http://schemas.microsoft.com/office/drawing/2014/main" xmlns="" id="{AD8EF929-6037-4B40-9AE9-C6A81A86112F}"/>
              </a:ext>
            </a:extLst>
          </p:cNvPr>
          <p:cNvSpPr>
            <a:spLocks noGrp="1"/>
          </p:cNvSpPr>
          <p:nvPr>
            <p:ph type="sldNum" sz="quarter" idx="12"/>
          </p:nvPr>
        </p:nvSpPr>
        <p:spPr/>
        <p:txBody>
          <a:bodyPr/>
          <a:lstStyle/>
          <a:p>
            <a:fld id="{AA2C244E-E5AC-4366-B513-6933B17218AE}" type="slidenum">
              <a:rPr lang="tr-TR" smtClean="0">
                <a:solidFill>
                  <a:schemeClr val="bg1"/>
                </a:solidFill>
              </a:rPr>
              <a:pPr/>
              <a:t>43</a:t>
            </a:fld>
            <a:endParaRPr lang="tr-TR" dirty="0">
              <a:solidFill>
                <a:schemeClr val="bg1"/>
              </a:solidFill>
            </a:endParaRPr>
          </a:p>
        </p:txBody>
      </p:sp>
      <p:sp>
        <p:nvSpPr>
          <p:cNvPr id="5" name="Unvan 2">
            <a:extLst>
              <a:ext uri="{FF2B5EF4-FFF2-40B4-BE49-F238E27FC236}">
                <a16:creationId xmlns:a16="http://schemas.microsoft.com/office/drawing/2014/main" xmlns="" id="{7554ECF3-B496-43D1-BCAA-3EB466CC6443}"/>
              </a:ext>
            </a:extLst>
          </p:cNvPr>
          <p:cNvSpPr txBox="1">
            <a:spLocks/>
          </p:cNvSpPr>
          <p:nvPr/>
        </p:nvSpPr>
        <p:spPr>
          <a:xfrm>
            <a:off x="1412161" y="481781"/>
            <a:ext cx="7244815" cy="727587"/>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3600" b="1" kern="1200" baseline="0">
                <a:solidFill>
                  <a:schemeClr val="bg1"/>
                </a:solidFill>
                <a:latin typeface="Garamond" panose="02020404030301010803" pitchFamily="18" charset="0"/>
                <a:ea typeface="+mj-ea"/>
                <a:cs typeface="Times New Roman" panose="02020603050405020304" pitchFamily="18" charset="0"/>
              </a:defRPr>
            </a:lvl1pPr>
          </a:lstStyle>
          <a:p>
            <a:pPr lvl="0">
              <a:defRPr/>
            </a:pPr>
            <a:endParaRPr kumimoji="0" lang="tr-TR" sz="2800" b="1" i="0" u="none" strike="noStrike" kern="1200" cap="none" spc="0" normalizeH="0" baseline="0" noProof="0" dirty="0">
              <a:ln>
                <a:noFill/>
              </a:ln>
              <a:solidFill>
                <a:sysClr val="window" lastClr="FFFFFF"/>
              </a:solidFill>
              <a:effectLst/>
              <a:uLnTx/>
              <a:uFillTx/>
            </a:endParaRPr>
          </a:p>
        </p:txBody>
      </p:sp>
    </p:spTree>
    <p:extLst>
      <p:ext uri="{BB962C8B-B14F-4D97-AF65-F5344CB8AC3E}">
        <p14:creationId xmlns:p14="http://schemas.microsoft.com/office/powerpoint/2010/main" val="78147704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124712" y="365129"/>
            <a:ext cx="7390638" cy="1024760"/>
          </a:xfrm>
        </p:spPr>
        <p:txBody>
          <a:bodyPr>
            <a:normAutofit/>
          </a:bodyPr>
          <a:lstStyle/>
          <a:p>
            <a:pPr algn="ctr"/>
            <a:r>
              <a:rPr lang="tr-TR" sz="4000" dirty="0">
                <a:solidFill>
                  <a:schemeClr val="bg1"/>
                </a:solidFill>
              </a:rPr>
              <a:t>İş Sözleşmesinin Askıya Alınması</a:t>
            </a:r>
          </a:p>
        </p:txBody>
      </p:sp>
      <p:sp>
        <p:nvSpPr>
          <p:cNvPr id="3" name="İçerik Yer Tutucusu 2"/>
          <p:cNvSpPr>
            <a:spLocks noGrp="1"/>
          </p:cNvSpPr>
          <p:nvPr>
            <p:ph idx="1"/>
          </p:nvPr>
        </p:nvSpPr>
        <p:spPr/>
        <p:txBody>
          <a:bodyPr>
            <a:normAutofit/>
          </a:bodyPr>
          <a:lstStyle/>
          <a:p>
            <a:pPr>
              <a:spcBef>
                <a:spcPct val="0"/>
              </a:spcBef>
              <a:buFontTx/>
              <a:buNone/>
            </a:pPr>
            <a:endParaRPr lang="tr-TR" altLang="tr-TR" sz="5400" dirty="0">
              <a:solidFill>
                <a:srgbClr val="C00000"/>
              </a:solidFill>
            </a:endParaRPr>
          </a:p>
          <a:p>
            <a:pPr marL="457200" indent="-457200">
              <a:spcBef>
                <a:spcPct val="0"/>
              </a:spcBef>
              <a:buFont typeface="Wingdings" panose="05000000000000000000" pitchFamily="2" charset="2"/>
              <a:buChar char="Ø"/>
            </a:pPr>
            <a:r>
              <a:rPr lang="tr-TR" altLang="tr-TR" sz="3200" dirty="0">
                <a:solidFill>
                  <a:srgbClr val="000000"/>
                </a:solidFill>
                <a:latin typeface="Garamond" panose="02020404030301010803" pitchFamily="18" charset="0"/>
              </a:rPr>
              <a:t>Hastalık, kaza, doğum ve gebelik halleri,</a:t>
            </a:r>
          </a:p>
          <a:p>
            <a:pPr marL="457200" indent="-457200">
              <a:spcBef>
                <a:spcPct val="0"/>
              </a:spcBef>
              <a:buFont typeface="Wingdings" panose="05000000000000000000" pitchFamily="2" charset="2"/>
              <a:buChar char="Ø"/>
            </a:pPr>
            <a:r>
              <a:rPr lang="tr-TR" altLang="tr-TR" sz="3200" dirty="0">
                <a:solidFill>
                  <a:srgbClr val="000000"/>
                </a:solidFill>
                <a:latin typeface="Garamond" panose="02020404030301010803" pitchFamily="18" charset="0"/>
              </a:rPr>
              <a:t>Askerlik ve kanundan doğan çalışma</a:t>
            </a:r>
          </a:p>
          <a:p>
            <a:pPr marL="457200" indent="-457200">
              <a:spcBef>
                <a:spcPct val="0"/>
              </a:spcBef>
              <a:buFont typeface="Wingdings" panose="05000000000000000000" pitchFamily="2" charset="2"/>
              <a:buChar char="Ø"/>
            </a:pPr>
            <a:r>
              <a:rPr lang="tr-TR" altLang="tr-TR" sz="3200" dirty="0">
                <a:solidFill>
                  <a:srgbClr val="000000"/>
                </a:solidFill>
                <a:latin typeface="Garamond" panose="02020404030301010803" pitchFamily="18" charset="0"/>
              </a:rPr>
              <a:t>Zorlayıcı nedenler</a:t>
            </a:r>
          </a:p>
          <a:p>
            <a:pPr marL="457200" indent="-457200">
              <a:spcBef>
                <a:spcPct val="0"/>
              </a:spcBef>
              <a:buFont typeface="Wingdings" panose="05000000000000000000" pitchFamily="2" charset="2"/>
              <a:buChar char="Ø"/>
            </a:pPr>
            <a:r>
              <a:rPr lang="tr-TR" altLang="tr-TR" sz="3200" dirty="0">
                <a:solidFill>
                  <a:srgbClr val="000000"/>
                </a:solidFill>
                <a:latin typeface="Garamond" panose="02020404030301010803" pitchFamily="18" charset="0"/>
              </a:rPr>
              <a:t>İşçinin gözaltına alınması veya tutuklanması</a:t>
            </a:r>
          </a:p>
          <a:p>
            <a:pPr marL="457200" indent="-457200">
              <a:spcBef>
                <a:spcPct val="0"/>
              </a:spcBef>
              <a:buFont typeface="Wingdings" panose="05000000000000000000" pitchFamily="2" charset="2"/>
              <a:buChar char="Ø"/>
            </a:pPr>
            <a:r>
              <a:rPr lang="tr-TR" altLang="tr-TR" sz="3200" dirty="0">
                <a:solidFill>
                  <a:srgbClr val="000000"/>
                </a:solidFill>
                <a:latin typeface="Garamond" panose="02020404030301010803" pitchFamily="18" charset="0"/>
              </a:rPr>
              <a:t>Grev ve lokavt </a:t>
            </a:r>
          </a:p>
          <a:p>
            <a:endParaRPr lang="tr-TR"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44</a:t>
            </a:fld>
            <a:endParaRPr lang="tr-TR" dirty="0">
              <a:solidFill>
                <a:schemeClr val="bg1"/>
              </a:solidFill>
            </a:endParaRPr>
          </a:p>
        </p:txBody>
      </p:sp>
    </p:spTree>
    <p:extLst>
      <p:ext uri="{BB962C8B-B14F-4D97-AF65-F5344CB8AC3E}">
        <p14:creationId xmlns:p14="http://schemas.microsoft.com/office/powerpoint/2010/main" val="126274774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628650" y="411481"/>
            <a:ext cx="7886700" cy="859536"/>
          </a:xfrm>
        </p:spPr>
        <p:txBody>
          <a:bodyPr>
            <a:normAutofit fontScale="90000"/>
          </a:bodyPr>
          <a:lstStyle/>
          <a:p>
            <a:pPr algn="ctr"/>
            <a:r>
              <a:rPr lang="tr-TR" dirty="0" smtClean="0">
                <a:solidFill>
                  <a:schemeClr val="bg1"/>
                </a:solidFill>
              </a:rPr>
              <a:t/>
            </a:r>
            <a:br>
              <a:rPr lang="tr-TR" dirty="0" smtClean="0">
                <a:solidFill>
                  <a:schemeClr val="bg1"/>
                </a:solidFill>
              </a:rPr>
            </a:br>
            <a:r>
              <a:rPr lang="tr-TR" dirty="0">
                <a:solidFill>
                  <a:schemeClr val="bg1"/>
                </a:solidFill>
              </a:rPr>
              <a:t/>
            </a:r>
            <a:br>
              <a:rPr lang="tr-TR" dirty="0">
                <a:solidFill>
                  <a:schemeClr val="bg1"/>
                </a:solidFill>
              </a:rPr>
            </a:br>
            <a:r>
              <a:rPr lang="tr-TR" dirty="0" smtClean="0">
                <a:solidFill>
                  <a:schemeClr val="bg1"/>
                </a:solidFill>
              </a:rPr>
              <a:t>İş </a:t>
            </a:r>
            <a:r>
              <a:rPr lang="tr-TR" dirty="0">
                <a:solidFill>
                  <a:schemeClr val="bg1"/>
                </a:solidFill>
              </a:rPr>
              <a:t>Sözleşmesinin Sona Ermesi</a:t>
            </a:r>
            <a:r>
              <a:rPr lang="tr-TR" dirty="0">
                <a:solidFill>
                  <a:srgbClr val="FF0000"/>
                </a:solidFill>
              </a:rPr>
              <a:t/>
            </a:r>
            <a:br>
              <a:rPr lang="tr-TR" dirty="0">
                <a:solidFill>
                  <a:srgbClr val="FF0000"/>
                </a:solidFill>
              </a:rPr>
            </a:br>
            <a:r>
              <a:rPr lang="tr-TR" dirty="0">
                <a:solidFill>
                  <a:srgbClr val="FF0000"/>
                </a:solidFill>
              </a:rPr>
              <a:t/>
            </a:r>
            <a:br>
              <a:rPr lang="tr-TR" dirty="0">
                <a:solidFill>
                  <a:srgbClr val="FF0000"/>
                </a:solidFill>
              </a:rPr>
            </a:br>
            <a:endParaRPr lang="tr-TR" dirty="0"/>
          </a:p>
        </p:txBody>
      </p:sp>
      <p:sp>
        <p:nvSpPr>
          <p:cNvPr id="3" name="İçerik Yer Tutucusu 2"/>
          <p:cNvSpPr>
            <a:spLocks noGrp="1"/>
          </p:cNvSpPr>
          <p:nvPr>
            <p:ph idx="1"/>
          </p:nvPr>
        </p:nvSpPr>
        <p:spPr>
          <a:xfrm>
            <a:off x="628650" y="1834769"/>
            <a:ext cx="7886700" cy="4351338"/>
          </a:xfrm>
        </p:spPr>
        <p:txBody>
          <a:bodyPr/>
          <a:lstStyle/>
          <a:p>
            <a:pPr marL="457200" indent="-457200">
              <a:spcBef>
                <a:spcPct val="0"/>
              </a:spcBef>
              <a:buFont typeface="Wingdings" panose="05000000000000000000" pitchFamily="2" charset="2"/>
              <a:buChar char="Ø"/>
            </a:pPr>
            <a:r>
              <a:rPr lang="tr-TR" altLang="tr-TR" dirty="0" smtClean="0">
                <a:solidFill>
                  <a:srgbClr val="000000"/>
                </a:solidFill>
                <a:latin typeface="Garamond" panose="02020404030301010803" pitchFamily="18" charset="0"/>
              </a:rPr>
              <a:t>Tarafların </a:t>
            </a:r>
            <a:r>
              <a:rPr lang="tr-TR" altLang="tr-TR" dirty="0">
                <a:solidFill>
                  <a:srgbClr val="000000"/>
                </a:solidFill>
                <a:latin typeface="Garamond" panose="02020404030301010803" pitchFamily="18" charset="0"/>
              </a:rPr>
              <a:t>Anlaşması,</a:t>
            </a:r>
          </a:p>
          <a:p>
            <a:pPr marL="457200" indent="-457200">
              <a:spcBef>
                <a:spcPct val="0"/>
              </a:spcBef>
              <a:buFont typeface="Wingdings" panose="05000000000000000000" pitchFamily="2" charset="2"/>
              <a:buChar char="Ø"/>
            </a:pPr>
            <a:r>
              <a:rPr lang="tr-TR" altLang="tr-TR" dirty="0">
                <a:solidFill>
                  <a:srgbClr val="000000"/>
                </a:solidFill>
                <a:latin typeface="Garamond" panose="02020404030301010803" pitchFamily="18" charset="0"/>
              </a:rPr>
              <a:t>Ölüm,</a:t>
            </a:r>
          </a:p>
          <a:p>
            <a:pPr marL="457200" indent="-457200">
              <a:spcBef>
                <a:spcPct val="0"/>
              </a:spcBef>
              <a:buFont typeface="Wingdings" panose="05000000000000000000" pitchFamily="2" charset="2"/>
              <a:buChar char="Ø"/>
            </a:pPr>
            <a:r>
              <a:rPr lang="tr-TR" altLang="tr-TR" dirty="0">
                <a:solidFill>
                  <a:srgbClr val="000000"/>
                </a:solidFill>
                <a:latin typeface="Garamond" panose="02020404030301010803" pitchFamily="18" charset="0"/>
              </a:rPr>
              <a:t>İş Sözleşmesinin işveren tarafından haklı feshi,</a:t>
            </a:r>
          </a:p>
          <a:p>
            <a:pPr marL="457200" indent="-457200">
              <a:spcBef>
                <a:spcPct val="0"/>
              </a:spcBef>
              <a:buFont typeface="Wingdings" panose="05000000000000000000" pitchFamily="2" charset="2"/>
              <a:buChar char="Ø"/>
            </a:pPr>
            <a:r>
              <a:rPr lang="tr-TR" altLang="tr-TR" dirty="0">
                <a:solidFill>
                  <a:srgbClr val="000000"/>
                </a:solidFill>
                <a:latin typeface="Garamond" panose="02020404030301010803" pitchFamily="18" charset="0"/>
              </a:rPr>
              <a:t>İş sözleşmesinin işçi tarafından haklı feshi,</a:t>
            </a:r>
          </a:p>
          <a:p>
            <a:pPr marL="457200" indent="-457200">
              <a:spcBef>
                <a:spcPct val="0"/>
              </a:spcBef>
              <a:buFont typeface="Wingdings" panose="05000000000000000000" pitchFamily="2" charset="2"/>
              <a:buChar char="Ø"/>
            </a:pPr>
            <a:r>
              <a:rPr lang="tr-TR" altLang="tr-TR" dirty="0">
                <a:solidFill>
                  <a:srgbClr val="000000"/>
                </a:solidFill>
                <a:latin typeface="Garamond" panose="02020404030301010803" pitchFamily="18" charset="0"/>
              </a:rPr>
              <a:t>İş sözleşmesinin süreli fesih yoluyla feshi,</a:t>
            </a:r>
          </a:p>
          <a:p>
            <a:pPr marL="457200" indent="-457200">
              <a:spcBef>
                <a:spcPct val="0"/>
              </a:spcBef>
              <a:buFont typeface="Wingdings" panose="05000000000000000000" pitchFamily="2" charset="2"/>
              <a:buChar char="Ø"/>
            </a:pPr>
            <a:r>
              <a:rPr lang="tr-TR" altLang="tr-TR" dirty="0">
                <a:solidFill>
                  <a:srgbClr val="000000"/>
                </a:solidFill>
                <a:latin typeface="Garamond" panose="02020404030301010803" pitchFamily="18" charset="0"/>
              </a:rPr>
              <a:t>Belirli süreli iş sözleşmesinin süresinin veya işin bitimi ile sona ermesi.</a:t>
            </a:r>
          </a:p>
          <a:p>
            <a:endParaRPr lang="tr-TR" dirty="0">
              <a:latin typeface="Garamond" panose="02020404030301010803" pitchFamily="18" charset="0"/>
            </a:endParaRPr>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45</a:t>
            </a:fld>
            <a:endParaRPr lang="tr-TR" dirty="0">
              <a:solidFill>
                <a:schemeClr val="bg1"/>
              </a:solidFill>
            </a:endParaRPr>
          </a:p>
        </p:txBody>
      </p:sp>
    </p:spTree>
    <p:extLst>
      <p:ext uri="{BB962C8B-B14F-4D97-AF65-F5344CB8AC3E}">
        <p14:creationId xmlns:p14="http://schemas.microsoft.com/office/powerpoint/2010/main" val="51353929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çerik Yer Tutucusu 5"/>
          <p:cNvSpPr>
            <a:spLocks noGrp="1"/>
          </p:cNvSpPr>
          <p:nvPr>
            <p:ph idx="1"/>
          </p:nvPr>
        </p:nvSpPr>
        <p:spPr>
          <a:xfrm>
            <a:off x="540773" y="1681316"/>
            <a:ext cx="8116203" cy="4675036"/>
          </a:xfrm>
        </p:spPr>
        <p:txBody>
          <a:bodyPr>
            <a:noAutofit/>
          </a:bodyPr>
          <a:lstStyle/>
          <a:p>
            <a:pPr marL="0" lvl="0" indent="0" algn="just" defTabSz="685800">
              <a:spcBef>
                <a:spcPts val="750"/>
              </a:spcBef>
              <a:buNone/>
            </a:pPr>
            <a:r>
              <a:rPr lang="tr-TR" altLang="tr-TR" sz="2400" dirty="0">
                <a:solidFill>
                  <a:prstClr val="black"/>
                </a:solidFill>
                <a:latin typeface="Garamond" panose="02020404030301010803" pitchFamily="18" charset="0"/>
                <a:ea typeface="Batang" pitchFamily="18" charset="-127"/>
                <a:cs typeface="Times New Roman" panose="02020603050405020304" pitchFamily="18" charset="0"/>
              </a:rPr>
              <a:t>Nitelikleri bakımından </a:t>
            </a:r>
            <a:r>
              <a:rPr lang="tr-TR" altLang="tr-TR" sz="2400" b="1" dirty="0">
                <a:solidFill>
                  <a:prstClr val="black"/>
                </a:solidFill>
                <a:latin typeface="Garamond" panose="02020404030301010803" pitchFamily="18" charset="0"/>
                <a:ea typeface="Batang" pitchFamily="18" charset="-127"/>
                <a:cs typeface="Times New Roman" panose="02020603050405020304" pitchFamily="18" charset="0"/>
              </a:rPr>
              <a:t>en çok 30 </a:t>
            </a:r>
            <a:r>
              <a:rPr lang="tr-TR" altLang="tr-TR" sz="2400" dirty="0">
                <a:solidFill>
                  <a:prstClr val="black"/>
                </a:solidFill>
                <a:latin typeface="Garamond" panose="02020404030301010803" pitchFamily="18" charset="0"/>
                <a:ea typeface="Batang" pitchFamily="18" charset="-127"/>
                <a:cs typeface="Times New Roman" panose="02020603050405020304" pitchFamily="18" charset="0"/>
              </a:rPr>
              <a:t>iş günü süren işlere </a:t>
            </a:r>
            <a:r>
              <a:rPr lang="tr-TR" altLang="tr-TR" sz="2400" b="1" dirty="0">
                <a:solidFill>
                  <a:prstClr val="black"/>
                </a:solidFill>
                <a:latin typeface="Garamond" panose="02020404030301010803" pitchFamily="18" charset="0"/>
                <a:ea typeface="Batang" pitchFamily="18" charset="-127"/>
                <a:cs typeface="Times New Roman" panose="02020603050405020304" pitchFamily="18" charset="0"/>
              </a:rPr>
              <a:t>süreksiz iş</a:t>
            </a:r>
            <a:r>
              <a:rPr lang="tr-TR" altLang="tr-TR" sz="2400" dirty="0">
                <a:solidFill>
                  <a:prstClr val="black"/>
                </a:solidFill>
                <a:latin typeface="Garamond" panose="02020404030301010803" pitchFamily="18" charset="0"/>
                <a:ea typeface="Batang" pitchFamily="18" charset="-127"/>
                <a:cs typeface="Times New Roman" panose="02020603050405020304" pitchFamily="18" charset="0"/>
              </a:rPr>
              <a:t>, </a:t>
            </a:r>
            <a:r>
              <a:rPr lang="tr-TR" altLang="tr-TR" sz="2400" b="1" dirty="0">
                <a:solidFill>
                  <a:prstClr val="black"/>
                </a:solidFill>
                <a:latin typeface="Garamond" panose="02020404030301010803" pitchFamily="18" charset="0"/>
                <a:ea typeface="Batang" pitchFamily="18" charset="-127"/>
                <a:cs typeface="Times New Roman" panose="02020603050405020304" pitchFamily="18" charset="0"/>
              </a:rPr>
              <a:t>30 günden fazla </a:t>
            </a:r>
            <a:r>
              <a:rPr lang="tr-TR" altLang="tr-TR" sz="2400" dirty="0">
                <a:solidFill>
                  <a:prstClr val="black"/>
                </a:solidFill>
                <a:latin typeface="Garamond" panose="02020404030301010803" pitchFamily="18" charset="0"/>
                <a:ea typeface="Batang" pitchFamily="18" charset="-127"/>
                <a:cs typeface="Times New Roman" panose="02020603050405020304" pitchFamily="18" charset="0"/>
              </a:rPr>
              <a:t>devam edenlere </a:t>
            </a:r>
            <a:r>
              <a:rPr lang="tr-TR" altLang="tr-TR" sz="2400" b="1" dirty="0">
                <a:solidFill>
                  <a:prstClr val="black"/>
                </a:solidFill>
                <a:latin typeface="Garamond" panose="02020404030301010803" pitchFamily="18" charset="0"/>
                <a:ea typeface="Batang" pitchFamily="18" charset="-127"/>
                <a:cs typeface="Times New Roman" panose="02020603050405020304" pitchFamily="18" charset="0"/>
              </a:rPr>
              <a:t>sürekli iş </a:t>
            </a:r>
            <a:r>
              <a:rPr lang="tr-TR" altLang="tr-TR" sz="2400" dirty="0">
                <a:solidFill>
                  <a:prstClr val="black"/>
                </a:solidFill>
                <a:latin typeface="Garamond" panose="02020404030301010803" pitchFamily="18" charset="0"/>
                <a:ea typeface="Batang" pitchFamily="18" charset="-127"/>
                <a:cs typeface="Times New Roman" panose="02020603050405020304" pitchFamily="18" charset="0"/>
              </a:rPr>
              <a:t>denir</a:t>
            </a:r>
            <a:r>
              <a:rPr lang="tr-TR" altLang="tr-TR" sz="2400" dirty="0" smtClean="0">
                <a:solidFill>
                  <a:prstClr val="black"/>
                </a:solidFill>
                <a:latin typeface="Garamond" panose="02020404030301010803" pitchFamily="18" charset="0"/>
                <a:ea typeface="Batang" pitchFamily="18" charset="-127"/>
                <a:cs typeface="Times New Roman" panose="02020603050405020304" pitchFamily="18" charset="0"/>
              </a:rPr>
              <a:t>.</a:t>
            </a:r>
          </a:p>
          <a:p>
            <a:pPr marL="0" lvl="0" indent="0" algn="just" defTabSz="685800">
              <a:spcBef>
                <a:spcPts val="750"/>
              </a:spcBef>
              <a:buNone/>
            </a:pPr>
            <a:endParaRPr lang="tr-TR" altLang="tr-TR" sz="2400" dirty="0">
              <a:solidFill>
                <a:prstClr val="black"/>
              </a:solidFill>
              <a:latin typeface="Garamond" panose="02020404030301010803" pitchFamily="18" charset="0"/>
              <a:ea typeface="Batang" pitchFamily="18" charset="-127"/>
              <a:cs typeface="Times New Roman" panose="02020603050405020304" pitchFamily="18" charset="0"/>
            </a:endParaRPr>
          </a:p>
          <a:p>
            <a:pPr marL="0" lvl="0" indent="0" algn="just" defTabSz="685800">
              <a:lnSpc>
                <a:spcPct val="113000"/>
              </a:lnSpc>
              <a:spcBef>
                <a:spcPts val="60"/>
              </a:spcBef>
              <a:buNone/>
            </a:pPr>
            <a:r>
              <a:rPr lang="tr-TR" altLang="tr-TR" sz="2400" dirty="0" smtClean="0">
                <a:solidFill>
                  <a:prstClr val="black"/>
                </a:solidFill>
                <a:latin typeface="Garamond" panose="02020404030301010803" pitchFamily="18" charset="0"/>
                <a:ea typeface="Batang" pitchFamily="18" charset="-127"/>
                <a:cs typeface="Times New Roman" panose="02020603050405020304" pitchFamily="18" charset="0"/>
              </a:rPr>
              <a:t>4857 </a:t>
            </a:r>
            <a:r>
              <a:rPr lang="tr-TR" altLang="tr-TR" sz="2400" dirty="0">
                <a:solidFill>
                  <a:prstClr val="black"/>
                </a:solidFill>
                <a:latin typeface="Garamond" panose="02020404030301010803" pitchFamily="18" charset="0"/>
                <a:ea typeface="Batang" pitchFamily="18" charset="-127"/>
                <a:cs typeface="Times New Roman" panose="02020603050405020304" pitchFamily="18" charset="0"/>
              </a:rPr>
              <a:t>sayılı Kanunun 3, 8, 12, 13, 14, 15, 17, 23, 24, 25, 26, 27, 28, 29, 30, 31, 34, 53, 54, 55, 56, 57, 58, 59, 75, 80 ve geçici 6’ncı maddeleri </a:t>
            </a:r>
            <a:r>
              <a:rPr lang="tr-TR" altLang="tr-TR" sz="2400" b="1" dirty="0">
                <a:solidFill>
                  <a:prstClr val="black"/>
                </a:solidFill>
                <a:latin typeface="Garamond" panose="02020404030301010803" pitchFamily="18" charset="0"/>
                <a:ea typeface="Batang" pitchFamily="18" charset="-127"/>
                <a:cs typeface="Times New Roman" panose="02020603050405020304" pitchFamily="18" charset="0"/>
              </a:rPr>
              <a:t>süreksiz işlerde</a:t>
            </a:r>
            <a:r>
              <a:rPr lang="tr-TR" altLang="tr-TR" sz="2400" dirty="0">
                <a:solidFill>
                  <a:srgbClr val="FF0000"/>
                </a:solidFill>
                <a:latin typeface="Garamond" panose="02020404030301010803" pitchFamily="18" charset="0"/>
                <a:ea typeface="Batang" pitchFamily="18" charset="-127"/>
                <a:cs typeface="Times New Roman" panose="02020603050405020304" pitchFamily="18" charset="0"/>
              </a:rPr>
              <a:t> </a:t>
            </a:r>
            <a:r>
              <a:rPr lang="tr-TR" altLang="tr-TR" sz="2400" dirty="0">
                <a:solidFill>
                  <a:prstClr val="black"/>
                </a:solidFill>
                <a:latin typeface="Garamond" panose="02020404030301010803" pitchFamily="18" charset="0"/>
                <a:ea typeface="Batang" pitchFamily="18" charset="-127"/>
                <a:cs typeface="Times New Roman" panose="02020603050405020304" pitchFamily="18" charset="0"/>
              </a:rPr>
              <a:t>yapılan iş sözleşmelerinde </a:t>
            </a:r>
            <a:r>
              <a:rPr lang="tr-TR" altLang="tr-TR" sz="2400" b="1" dirty="0">
                <a:solidFill>
                  <a:prstClr val="black"/>
                </a:solidFill>
                <a:latin typeface="Garamond" panose="02020404030301010803" pitchFamily="18" charset="0"/>
                <a:ea typeface="Batang" pitchFamily="18" charset="-127"/>
                <a:cs typeface="Times New Roman" panose="02020603050405020304" pitchFamily="18" charset="0"/>
              </a:rPr>
              <a:t>uygulanmaz.</a:t>
            </a:r>
            <a:r>
              <a:rPr lang="tr-TR" altLang="tr-TR" sz="2400" dirty="0">
                <a:solidFill>
                  <a:srgbClr val="FF0000"/>
                </a:solidFill>
                <a:latin typeface="Garamond" panose="02020404030301010803" pitchFamily="18" charset="0"/>
                <a:ea typeface="Batang" pitchFamily="18" charset="-127"/>
                <a:cs typeface="Times New Roman" panose="02020603050405020304" pitchFamily="18" charset="0"/>
              </a:rPr>
              <a:t>  </a:t>
            </a:r>
            <a:endParaRPr lang="tr-TR" altLang="tr-TR" sz="2400" dirty="0" smtClean="0">
              <a:solidFill>
                <a:srgbClr val="FF0000"/>
              </a:solidFill>
              <a:latin typeface="Garamond" panose="02020404030301010803" pitchFamily="18" charset="0"/>
              <a:ea typeface="Batang" pitchFamily="18" charset="-127"/>
              <a:cs typeface="Times New Roman" panose="02020603050405020304" pitchFamily="18" charset="0"/>
            </a:endParaRPr>
          </a:p>
          <a:p>
            <a:pPr marL="0" lvl="0" indent="0" algn="just" defTabSz="685800">
              <a:lnSpc>
                <a:spcPct val="113000"/>
              </a:lnSpc>
              <a:spcBef>
                <a:spcPts val="60"/>
              </a:spcBef>
              <a:buNone/>
            </a:pPr>
            <a:endParaRPr lang="tr-TR" altLang="tr-TR" sz="2400" dirty="0">
              <a:solidFill>
                <a:srgbClr val="FF0000"/>
              </a:solidFill>
              <a:latin typeface="Garamond" panose="02020404030301010803" pitchFamily="18" charset="0"/>
              <a:ea typeface="Batang" pitchFamily="18" charset="-127"/>
              <a:cs typeface="Times New Roman" panose="02020603050405020304" pitchFamily="18" charset="0"/>
            </a:endParaRPr>
          </a:p>
          <a:p>
            <a:pPr marL="0" lvl="0" indent="0" algn="just" defTabSz="685800">
              <a:lnSpc>
                <a:spcPct val="113000"/>
              </a:lnSpc>
              <a:spcBef>
                <a:spcPts val="60"/>
              </a:spcBef>
              <a:buNone/>
            </a:pPr>
            <a:r>
              <a:rPr lang="tr-TR" altLang="tr-TR" sz="2400" dirty="0">
                <a:solidFill>
                  <a:prstClr val="black"/>
                </a:solidFill>
                <a:latin typeface="Garamond" panose="02020404030301010803" pitchFamily="18" charset="0"/>
                <a:ea typeface="Batang" pitchFamily="18" charset="-127"/>
                <a:cs typeface="Times New Roman" panose="02020603050405020304" pitchFamily="18" charset="0"/>
              </a:rPr>
              <a:t>Bu konuda, </a:t>
            </a:r>
            <a:r>
              <a:rPr lang="tr-TR" altLang="tr-TR" sz="2400" b="1" dirty="0">
                <a:solidFill>
                  <a:prstClr val="black"/>
                </a:solidFill>
                <a:latin typeface="Garamond" panose="02020404030301010803" pitchFamily="18" charset="0"/>
                <a:ea typeface="Batang" pitchFamily="18" charset="-127"/>
                <a:cs typeface="Times New Roman" panose="02020603050405020304" pitchFamily="18" charset="0"/>
              </a:rPr>
              <a:t>Borçlar Kanunu </a:t>
            </a:r>
            <a:r>
              <a:rPr lang="tr-TR" altLang="tr-TR" sz="2400" dirty="0">
                <a:solidFill>
                  <a:prstClr val="black"/>
                </a:solidFill>
                <a:latin typeface="Garamond" panose="02020404030301010803" pitchFamily="18" charset="0"/>
                <a:ea typeface="Batang" pitchFamily="18" charset="-127"/>
                <a:cs typeface="Times New Roman" panose="02020603050405020304" pitchFamily="18" charset="0"/>
              </a:rPr>
              <a:t>hükümleri uygulanır. </a:t>
            </a:r>
          </a:p>
          <a:p>
            <a:pPr marL="0" lvl="1" indent="0" algn="just" defTabSz="685800">
              <a:lnSpc>
                <a:spcPct val="113000"/>
              </a:lnSpc>
              <a:spcBef>
                <a:spcPts val="60"/>
              </a:spcBef>
              <a:buNone/>
            </a:pPr>
            <a:endParaRPr lang="tr-TR" altLang="tr-TR" sz="1600" dirty="0">
              <a:latin typeface="Garamond" panose="02020404030301010803" pitchFamily="18" charset="0"/>
              <a:ea typeface="Batang" pitchFamily="18" charset="-127"/>
              <a:cs typeface="Times New Roman" panose="02020603050405020304" pitchFamily="18" charset="0"/>
            </a:endParaRPr>
          </a:p>
        </p:txBody>
      </p:sp>
      <p:sp>
        <p:nvSpPr>
          <p:cNvPr id="4" name="Slayt Numarası Yer Tutucusu 3">
            <a:extLst>
              <a:ext uri="{FF2B5EF4-FFF2-40B4-BE49-F238E27FC236}">
                <a16:creationId xmlns:a16="http://schemas.microsoft.com/office/drawing/2014/main" xmlns="" id="{AD8EF929-6037-4B40-9AE9-C6A81A86112F}"/>
              </a:ext>
            </a:extLst>
          </p:cNvPr>
          <p:cNvSpPr>
            <a:spLocks noGrp="1"/>
          </p:cNvSpPr>
          <p:nvPr>
            <p:ph type="sldNum" sz="quarter" idx="12"/>
          </p:nvPr>
        </p:nvSpPr>
        <p:spPr/>
        <p:txBody>
          <a:bodyPr/>
          <a:lstStyle/>
          <a:p>
            <a:fld id="{AA2C244E-E5AC-4366-B513-6933B17218AE}" type="slidenum">
              <a:rPr lang="tr-TR" smtClean="0">
                <a:solidFill>
                  <a:schemeClr val="bg1"/>
                </a:solidFill>
              </a:rPr>
              <a:pPr/>
              <a:t>46</a:t>
            </a:fld>
            <a:endParaRPr lang="tr-TR" dirty="0">
              <a:solidFill>
                <a:schemeClr val="bg1"/>
              </a:solidFill>
            </a:endParaRPr>
          </a:p>
        </p:txBody>
      </p:sp>
      <p:sp>
        <p:nvSpPr>
          <p:cNvPr id="5" name="Unvan 2">
            <a:extLst>
              <a:ext uri="{FF2B5EF4-FFF2-40B4-BE49-F238E27FC236}">
                <a16:creationId xmlns:a16="http://schemas.microsoft.com/office/drawing/2014/main" xmlns="" id="{7554ECF3-B496-43D1-BCAA-3EB466CC6443}"/>
              </a:ext>
            </a:extLst>
          </p:cNvPr>
          <p:cNvSpPr txBox="1">
            <a:spLocks/>
          </p:cNvSpPr>
          <p:nvPr/>
        </p:nvSpPr>
        <p:spPr>
          <a:xfrm>
            <a:off x="1412161" y="481781"/>
            <a:ext cx="7244815" cy="727587"/>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3600" b="1" kern="1200" baseline="0">
                <a:solidFill>
                  <a:schemeClr val="bg1"/>
                </a:solidFill>
                <a:latin typeface="Garamond" panose="02020404030301010803" pitchFamily="18" charset="0"/>
                <a:ea typeface="+mj-ea"/>
                <a:cs typeface="Times New Roman" panose="02020603050405020304" pitchFamily="18" charset="0"/>
              </a:defRPr>
            </a:lvl1pPr>
          </a:lstStyle>
          <a:p>
            <a:pPr lvl="0">
              <a:defRPr/>
            </a:pPr>
            <a:r>
              <a:rPr lang="tr-TR" dirty="0">
                <a:solidFill>
                  <a:prstClr val="white"/>
                </a:solidFill>
              </a:rPr>
              <a:t>Sürekli ve süreksiz işler</a:t>
            </a:r>
            <a:endParaRPr kumimoji="0" lang="tr-TR" sz="2800" b="1" i="0" u="none" strike="noStrike" kern="1200" cap="none" spc="0" normalizeH="0" baseline="0" noProof="0" dirty="0">
              <a:ln>
                <a:noFill/>
              </a:ln>
              <a:solidFill>
                <a:sysClr val="window" lastClr="FFFFFF"/>
              </a:solidFill>
              <a:effectLst/>
              <a:uLnTx/>
              <a:uFillTx/>
            </a:endParaRPr>
          </a:p>
        </p:txBody>
      </p:sp>
    </p:spTree>
    <p:extLst>
      <p:ext uri="{BB962C8B-B14F-4D97-AF65-F5344CB8AC3E}">
        <p14:creationId xmlns:p14="http://schemas.microsoft.com/office/powerpoint/2010/main" val="43644582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çerik Yer Tutucusu 5"/>
          <p:cNvSpPr>
            <a:spLocks noGrp="1"/>
          </p:cNvSpPr>
          <p:nvPr>
            <p:ph idx="1"/>
          </p:nvPr>
        </p:nvSpPr>
        <p:spPr>
          <a:xfrm>
            <a:off x="334297" y="1386348"/>
            <a:ext cx="8554064" cy="4970004"/>
          </a:xfrm>
        </p:spPr>
        <p:txBody>
          <a:bodyPr>
            <a:noAutofit/>
          </a:bodyPr>
          <a:lstStyle/>
          <a:p>
            <a:pPr marL="0" lvl="0" indent="0" algn="just" defTabSz="685800">
              <a:lnSpc>
                <a:spcPct val="114000"/>
              </a:lnSpc>
              <a:spcBef>
                <a:spcPts val="600"/>
              </a:spcBef>
              <a:buNone/>
            </a:pPr>
            <a:r>
              <a:rPr lang="tr-TR" altLang="tr-TR" sz="2200" dirty="0">
                <a:solidFill>
                  <a:prstClr val="black"/>
                </a:solidFill>
                <a:latin typeface="Garamond" panose="02020404030301010803" pitchFamily="18" charset="0"/>
                <a:ea typeface="Batang" pitchFamily="18" charset="-127"/>
                <a:cs typeface="Times New Roman" panose="02020603050405020304" pitchFamily="18" charset="0"/>
              </a:rPr>
              <a:t>İş ilişkisinin bir süreye bağlı olarak yapılmadığı halde sözleşme belirsiz süreli sayılır. </a:t>
            </a:r>
          </a:p>
          <a:p>
            <a:pPr marL="0" lvl="0" indent="0" algn="just" defTabSz="685800">
              <a:lnSpc>
                <a:spcPct val="114000"/>
              </a:lnSpc>
              <a:spcBef>
                <a:spcPts val="600"/>
              </a:spcBef>
              <a:buNone/>
            </a:pPr>
            <a:r>
              <a:rPr lang="tr-TR" altLang="tr-TR" sz="2200" b="1" u="sng" dirty="0">
                <a:solidFill>
                  <a:prstClr val="black"/>
                </a:solidFill>
                <a:latin typeface="Garamond" panose="02020404030301010803" pitchFamily="18" charset="0"/>
                <a:ea typeface="Batang" pitchFamily="18" charset="-127"/>
                <a:cs typeface="Times New Roman" panose="02020603050405020304" pitchFamily="18" charset="0"/>
              </a:rPr>
              <a:t>Belirli süreli işlerde</a:t>
            </a:r>
            <a:r>
              <a:rPr lang="tr-TR" altLang="tr-TR" sz="2200" dirty="0">
                <a:solidFill>
                  <a:prstClr val="black"/>
                </a:solidFill>
                <a:latin typeface="Garamond" panose="02020404030301010803" pitchFamily="18" charset="0"/>
                <a:ea typeface="Batang" pitchFamily="18" charset="-127"/>
                <a:cs typeface="Times New Roman" panose="02020603050405020304" pitchFamily="18" charset="0"/>
              </a:rPr>
              <a:t> veya </a:t>
            </a:r>
            <a:r>
              <a:rPr lang="tr-TR" altLang="tr-TR" sz="2200" b="1" u="sng" dirty="0">
                <a:solidFill>
                  <a:prstClr val="black"/>
                </a:solidFill>
                <a:latin typeface="Garamond" panose="02020404030301010803" pitchFamily="18" charset="0"/>
                <a:ea typeface="Batang" pitchFamily="18" charset="-127"/>
                <a:cs typeface="Times New Roman" panose="02020603050405020304" pitchFamily="18" charset="0"/>
              </a:rPr>
              <a:t>belli bir işin tamamlanması</a:t>
            </a:r>
            <a:r>
              <a:rPr lang="tr-TR" altLang="tr-TR" sz="2200" b="1" dirty="0">
                <a:solidFill>
                  <a:prstClr val="black"/>
                </a:solidFill>
                <a:effectLst>
                  <a:outerShdw blurRad="38100" dist="38100" dir="2700000" algn="tl">
                    <a:srgbClr val="000000">
                      <a:alpha val="43137"/>
                    </a:srgbClr>
                  </a:outerShdw>
                </a:effectLst>
                <a:latin typeface="Garamond" panose="02020404030301010803" pitchFamily="18" charset="0"/>
                <a:ea typeface="Batang" pitchFamily="18" charset="-127"/>
                <a:cs typeface="Times New Roman" panose="02020603050405020304" pitchFamily="18" charset="0"/>
              </a:rPr>
              <a:t> </a:t>
            </a:r>
            <a:r>
              <a:rPr lang="tr-TR" altLang="tr-TR" sz="2200" dirty="0">
                <a:solidFill>
                  <a:prstClr val="black"/>
                </a:solidFill>
                <a:latin typeface="Garamond" panose="02020404030301010803" pitchFamily="18" charset="0"/>
                <a:ea typeface="Batang" pitchFamily="18" charset="-127"/>
                <a:cs typeface="Times New Roman" panose="02020603050405020304" pitchFamily="18" charset="0"/>
              </a:rPr>
              <a:t>veya </a:t>
            </a:r>
            <a:r>
              <a:rPr lang="tr-TR" altLang="tr-TR" sz="2200" b="1" u="sng" dirty="0">
                <a:solidFill>
                  <a:prstClr val="black"/>
                </a:solidFill>
                <a:latin typeface="Garamond" panose="02020404030301010803" pitchFamily="18" charset="0"/>
                <a:ea typeface="Batang" pitchFamily="18" charset="-127"/>
                <a:cs typeface="Times New Roman" panose="02020603050405020304" pitchFamily="18" charset="0"/>
              </a:rPr>
              <a:t>belirli bir olgunun ortaya çıkması gibi</a:t>
            </a:r>
            <a:r>
              <a:rPr lang="tr-TR" altLang="tr-TR" sz="2200" dirty="0">
                <a:solidFill>
                  <a:srgbClr val="FF0000"/>
                </a:solidFill>
                <a:latin typeface="Garamond" panose="02020404030301010803" pitchFamily="18" charset="0"/>
                <a:ea typeface="Batang" pitchFamily="18" charset="-127"/>
                <a:cs typeface="Times New Roman" panose="02020603050405020304" pitchFamily="18" charset="0"/>
              </a:rPr>
              <a:t> </a:t>
            </a:r>
            <a:r>
              <a:rPr lang="tr-TR" altLang="tr-TR" sz="2200" b="1" dirty="0">
                <a:solidFill>
                  <a:srgbClr val="0070C0"/>
                </a:solidFill>
                <a:latin typeface="Garamond" panose="02020404030301010803" pitchFamily="18" charset="0"/>
                <a:ea typeface="Batang" pitchFamily="18" charset="-127"/>
                <a:cs typeface="Times New Roman" panose="02020603050405020304" pitchFamily="18" charset="0"/>
              </a:rPr>
              <a:t>objektif koşullara bağlı olarak </a:t>
            </a:r>
            <a:r>
              <a:rPr lang="tr-TR" altLang="tr-TR" sz="2200" dirty="0">
                <a:solidFill>
                  <a:prstClr val="black"/>
                </a:solidFill>
                <a:latin typeface="Garamond" panose="02020404030301010803" pitchFamily="18" charset="0"/>
                <a:ea typeface="Batang" pitchFamily="18" charset="-127"/>
                <a:cs typeface="Times New Roman" panose="02020603050405020304" pitchFamily="18" charset="0"/>
              </a:rPr>
              <a:t>işveren ile işçi arasında </a:t>
            </a:r>
            <a:r>
              <a:rPr lang="tr-TR" altLang="tr-TR" sz="2200" u="sng" dirty="0">
                <a:latin typeface="Garamond" panose="02020404030301010803" pitchFamily="18" charset="0"/>
                <a:ea typeface="Batang" pitchFamily="18" charset="-127"/>
                <a:cs typeface="Times New Roman" panose="02020603050405020304" pitchFamily="18" charset="0"/>
              </a:rPr>
              <a:t>yazılı</a:t>
            </a:r>
            <a:r>
              <a:rPr lang="tr-TR" altLang="tr-TR" sz="2200" dirty="0">
                <a:latin typeface="Garamond" panose="02020404030301010803" pitchFamily="18" charset="0"/>
                <a:ea typeface="Batang" pitchFamily="18" charset="-127"/>
                <a:cs typeface="Times New Roman" panose="02020603050405020304" pitchFamily="18" charset="0"/>
              </a:rPr>
              <a:t> </a:t>
            </a:r>
            <a:r>
              <a:rPr lang="tr-TR" altLang="tr-TR" sz="2200" dirty="0">
                <a:solidFill>
                  <a:prstClr val="black"/>
                </a:solidFill>
                <a:latin typeface="Garamond" panose="02020404030301010803" pitchFamily="18" charset="0"/>
                <a:ea typeface="Batang" pitchFamily="18" charset="-127"/>
                <a:cs typeface="Times New Roman" panose="02020603050405020304" pitchFamily="18" charset="0"/>
              </a:rPr>
              <a:t>şekilde yapılan iş sözleşmesi ise belirli süreli iş sözleşmesidir. </a:t>
            </a:r>
          </a:p>
          <a:p>
            <a:pPr marL="0" lvl="0" indent="0" algn="just" defTabSz="685800">
              <a:lnSpc>
                <a:spcPct val="114000"/>
              </a:lnSpc>
              <a:spcBef>
                <a:spcPts val="600"/>
              </a:spcBef>
              <a:buNone/>
            </a:pPr>
            <a:r>
              <a:rPr lang="tr-TR" altLang="tr-TR" sz="2200" dirty="0">
                <a:solidFill>
                  <a:prstClr val="black"/>
                </a:solidFill>
                <a:latin typeface="Garamond" panose="02020404030301010803" pitchFamily="18" charset="0"/>
                <a:ea typeface="Batang" pitchFamily="18" charset="-127"/>
                <a:cs typeface="Times New Roman" panose="02020603050405020304" pitchFamily="18" charset="0"/>
              </a:rPr>
              <a:t>Belirli süreli iş sözleşmesi, esaslı bir neden olmadıkça, birden fazla üst üste </a:t>
            </a:r>
            <a:r>
              <a:rPr lang="tr-TR" altLang="tr-TR" sz="2200" u="sng" dirty="0">
                <a:solidFill>
                  <a:prstClr val="black"/>
                </a:solidFill>
                <a:latin typeface="Garamond" panose="02020404030301010803" pitchFamily="18" charset="0"/>
                <a:ea typeface="Batang" pitchFamily="18" charset="-127"/>
                <a:cs typeface="Times New Roman" panose="02020603050405020304" pitchFamily="18" charset="0"/>
              </a:rPr>
              <a:t>(zincirleme) yapılamaz.</a:t>
            </a:r>
            <a:r>
              <a:rPr lang="tr-TR" altLang="tr-TR" sz="2200" dirty="0">
                <a:solidFill>
                  <a:prstClr val="black"/>
                </a:solidFill>
                <a:latin typeface="Garamond" panose="02020404030301010803" pitchFamily="18" charset="0"/>
                <a:ea typeface="Batang" pitchFamily="18" charset="-127"/>
                <a:cs typeface="Times New Roman" panose="02020603050405020304" pitchFamily="18" charset="0"/>
              </a:rPr>
              <a:t> Aksi halde iş sözleşmesi başlangıçtan itibaren belirsiz süreli kabul edilir. Esaslı nedene dayalı yapılan zincirleme iş sözleşmeleri, belirli süreli olma özelliğini korurlar.</a:t>
            </a:r>
          </a:p>
          <a:p>
            <a:pPr marL="0" lvl="0" indent="0" algn="just" defTabSz="685800">
              <a:lnSpc>
                <a:spcPct val="114000"/>
              </a:lnSpc>
              <a:spcBef>
                <a:spcPts val="600"/>
              </a:spcBef>
              <a:buNone/>
            </a:pPr>
            <a:r>
              <a:rPr lang="tr-TR" altLang="tr-TR" sz="2000" b="1" dirty="0" smtClean="0">
                <a:solidFill>
                  <a:prstClr val="black"/>
                </a:solidFill>
                <a:latin typeface="Garamond" panose="02020404030301010803" pitchFamily="18" charset="0"/>
                <a:ea typeface="Batang" pitchFamily="18" charset="-127"/>
                <a:cs typeface="Times New Roman" panose="02020603050405020304" pitchFamily="18" charset="0"/>
              </a:rPr>
              <a:t>*657 </a:t>
            </a:r>
            <a:r>
              <a:rPr lang="tr-TR" altLang="tr-TR" sz="2000" b="1" dirty="0">
                <a:solidFill>
                  <a:prstClr val="black"/>
                </a:solidFill>
                <a:latin typeface="Garamond" panose="02020404030301010803" pitchFamily="18" charset="0"/>
                <a:ea typeface="Batang" pitchFamily="18" charset="-127"/>
                <a:cs typeface="Times New Roman" panose="02020603050405020304" pitchFamily="18" charset="0"/>
              </a:rPr>
              <a:t>sayılı </a:t>
            </a:r>
            <a:r>
              <a:rPr lang="tr-TR" altLang="tr-TR" sz="2000" b="1" dirty="0" err="1">
                <a:solidFill>
                  <a:prstClr val="black"/>
                </a:solidFill>
                <a:latin typeface="Garamond" panose="02020404030301010803" pitchFamily="18" charset="0"/>
                <a:ea typeface="Batang" pitchFamily="18" charset="-127"/>
                <a:cs typeface="Times New Roman" panose="02020603050405020304" pitchFamily="18" charset="0"/>
              </a:rPr>
              <a:t>DMK’nun</a:t>
            </a:r>
            <a:r>
              <a:rPr lang="tr-TR" altLang="tr-TR" sz="2000" b="1" dirty="0">
                <a:solidFill>
                  <a:prstClr val="black"/>
                </a:solidFill>
                <a:latin typeface="Garamond" panose="02020404030301010803" pitchFamily="18" charset="0"/>
                <a:ea typeface="Batang" pitchFamily="18" charset="-127"/>
                <a:cs typeface="Times New Roman" panose="02020603050405020304" pitchFamily="18" charset="0"/>
              </a:rPr>
              <a:t> </a:t>
            </a:r>
            <a:r>
              <a:rPr lang="tr-TR" altLang="tr-TR" sz="2000" b="1" dirty="0" smtClean="0">
                <a:solidFill>
                  <a:prstClr val="black"/>
                </a:solidFill>
                <a:latin typeface="Garamond" panose="02020404030301010803" pitchFamily="18" charset="0"/>
                <a:ea typeface="Batang" pitchFamily="18" charset="-127"/>
                <a:cs typeface="Times New Roman" panose="02020603050405020304" pitchFamily="18" charset="0"/>
              </a:rPr>
              <a:t>4 üncü </a:t>
            </a:r>
            <a:r>
              <a:rPr lang="tr-TR" altLang="tr-TR" sz="2000" b="1" dirty="0">
                <a:solidFill>
                  <a:prstClr val="black"/>
                </a:solidFill>
                <a:latin typeface="Garamond" panose="02020404030301010803" pitchFamily="18" charset="0"/>
                <a:ea typeface="Batang" pitchFamily="18" charset="-127"/>
                <a:cs typeface="Times New Roman" panose="02020603050405020304" pitchFamily="18" charset="0"/>
              </a:rPr>
              <a:t>maddesinde sürekli işçi kadrolarında çalışanların belirsiz süreli iş </a:t>
            </a:r>
            <a:r>
              <a:rPr lang="tr-TR" altLang="tr-TR" sz="2000" b="1" dirty="0" smtClean="0">
                <a:solidFill>
                  <a:prstClr val="black"/>
                </a:solidFill>
                <a:latin typeface="Garamond" panose="02020404030301010803" pitchFamily="18" charset="0"/>
                <a:ea typeface="Batang" pitchFamily="18" charset="-127"/>
                <a:cs typeface="Times New Roman" panose="02020603050405020304" pitchFamily="18" charset="0"/>
              </a:rPr>
              <a:t>sözleşmeleriyle çalıştırılacağı belirtilmiştir</a:t>
            </a:r>
            <a:r>
              <a:rPr lang="tr-TR" altLang="tr-TR" sz="2000" b="1" dirty="0">
                <a:solidFill>
                  <a:prstClr val="black"/>
                </a:solidFill>
                <a:latin typeface="Garamond" panose="02020404030301010803" pitchFamily="18" charset="0"/>
                <a:ea typeface="Batang" pitchFamily="18" charset="-127"/>
                <a:cs typeface="Times New Roman" panose="02020603050405020304" pitchFamily="18" charset="0"/>
              </a:rPr>
              <a:t>. </a:t>
            </a:r>
            <a:endParaRPr lang="tr-TR" sz="2000" b="1" dirty="0">
              <a:solidFill>
                <a:prstClr val="black"/>
              </a:solidFill>
              <a:latin typeface="Garamond" panose="02020404030301010803" pitchFamily="18" charset="0"/>
              <a:cs typeface="Times New Roman" panose="02020603050405020304" pitchFamily="18" charset="0"/>
            </a:endParaRPr>
          </a:p>
          <a:p>
            <a:pPr marL="0" lvl="1" indent="0" algn="just" defTabSz="685800">
              <a:lnSpc>
                <a:spcPct val="113000"/>
              </a:lnSpc>
              <a:spcBef>
                <a:spcPts val="60"/>
              </a:spcBef>
              <a:buNone/>
            </a:pPr>
            <a:endParaRPr lang="tr-TR" altLang="tr-TR" sz="2200" dirty="0">
              <a:latin typeface="Garamond" panose="02020404030301010803" pitchFamily="18" charset="0"/>
              <a:ea typeface="Batang" pitchFamily="18" charset="-127"/>
              <a:cs typeface="Times New Roman" panose="02020603050405020304" pitchFamily="18" charset="0"/>
            </a:endParaRPr>
          </a:p>
        </p:txBody>
      </p:sp>
      <p:sp>
        <p:nvSpPr>
          <p:cNvPr id="4" name="Slayt Numarası Yer Tutucusu 3">
            <a:extLst>
              <a:ext uri="{FF2B5EF4-FFF2-40B4-BE49-F238E27FC236}">
                <a16:creationId xmlns:a16="http://schemas.microsoft.com/office/drawing/2014/main" xmlns="" id="{AD8EF929-6037-4B40-9AE9-C6A81A86112F}"/>
              </a:ext>
            </a:extLst>
          </p:cNvPr>
          <p:cNvSpPr>
            <a:spLocks noGrp="1"/>
          </p:cNvSpPr>
          <p:nvPr>
            <p:ph type="sldNum" sz="quarter" idx="12"/>
          </p:nvPr>
        </p:nvSpPr>
        <p:spPr/>
        <p:txBody>
          <a:bodyPr/>
          <a:lstStyle/>
          <a:p>
            <a:fld id="{AA2C244E-E5AC-4366-B513-6933B17218AE}" type="slidenum">
              <a:rPr lang="tr-TR" smtClean="0">
                <a:solidFill>
                  <a:schemeClr val="bg1"/>
                </a:solidFill>
              </a:rPr>
              <a:pPr/>
              <a:t>47</a:t>
            </a:fld>
            <a:endParaRPr lang="tr-TR" dirty="0">
              <a:solidFill>
                <a:schemeClr val="bg1"/>
              </a:solidFill>
            </a:endParaRPr>
          </a:p>
        </p:txBody>
      </p:sp>
      <p:sp>
        <p:nvSpPr>
          <p:cNvPr id="5" name="Unvan 2">
            <a:extLst>
              <a:ext uri="{FF2B5EF4-FFF2-40B4-BE49-F238E27FC236}">
                <a16:creationId xmlns:a16="http://schemas.microsoft.com/office/drawing/2014/main" xmlns="" id="{7554ECF3-B496-43D1-BCAA-3EB466CC6443}"/>
              </a:ext>
            </a:extLst>
          </p:cNvPr>
          <p:cNvSpPr txBox="1">
            <a:spLocks/>
          </p:cNvSpPr>
          <p:nvPr/>
        </p:nvSpPr>
        <p:spPr>
          <a:xfrm>
            <a:off x="1412161" y="481781"/>
            <a:ext cx="7244815" cy="727587"/>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3600" b="1" kern="1200" baseline="0">
                <a:solidFill>
                  <a:schemeClr val="bg1"/>
                </a:solidFill>
                <a:latin typeface="Garamond" panose="02020404030301010803" pitchFamily="18" charset="0"/>
                <a:ea typeface="+mj-ea"/>
                <a:cs typeface="Times New Roman" panose="02020603050405020304" pitchFamily="18" charset="0"/>
              </a:defRPr>
            </a:lvl1pPr>
          </a:lstStyle>
          <a:p>
            <a:pPr lvl="0">
              <a:defRPr/>
            </a:pPr>
            <a:r>
              <a:rPr lang="tr-TR" altLang="tr-TR" sz="3300" dirty="0">
                <a:solidFill>
                  <a:prstClr val="white"/>
                </a:solidFill>
                <a:ea typeface="Batang" pitchFamily="18" charset="-127"/>
              </a:rPr>
              <a:t>Belirli ve Belirsiz Süreli İş Sözleşmeleri</a:t>
            </a:r>
            <a:endParaRPr kumimoji="0" lang="tr-TR" sz="2800" b="1" i="0" u="none" strike="noStrike" kern="1200" cap="none" spc="0" normalizeH="0" baseline="0" noProof="0" dirty="0">
              <a:ln>
                <a:noFill/>
              </a:ln>
              <a:solidFill>
                <a:sysClr val="window" lastClr="FFFFFF"/>
              </a:solidFill>
              <a:effectLst/>
              <a:uLnTx/>
              <a:uFillTx/>
            </a:endParaRPr>
          </a:p>
        </p:txBody>
      </p:sp>
    </p:spTree>
    <p:extLst>
      <p:ext uri="{BB962C8B-B14F-4D97-AF65-F5344CB8AC3E}">
        <p14:creationId xmlns:p14="http://schemas.microsoft.com/office/powerpoint/2010/main" val="942906847"/>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çerik Yer Tutucusu 5"/>
          <p:cNvSpPr>
            <a:spLocks noGrp="1"/>
          </p:cNvSpPr>
          <p:nvPr>
            <p:ph idx="1"/>
          </p:nvPr>
        </p:nvSpPr>
        <p:spPr>
          <a:xfrm>
            <a:off x="334297" y="1386348"/>
            <a:ext cx="8554064" cy="4970004"/>
          </a:xfrm>
        </p:spPr>
        <p:txBody>
          <a:bodyPr>
            <a:noAutofit/>
          </a:bodyPr>
          <a:lstStyle/>
          <a:p>
            <a:pPr marL="0" indent="0" algn="just">
              <a:lnSpc>
                <a:spcPct val="112000"/>
              </a:lnSpc>
              <a:spcBef>
                <a:spcPts val="600"/>
              </a:spcBef>
              <a:buNone/>
            </a:pPr>
            <a:r>
              <a:rPr lang="tr-TR" altLang="tr-TR" sz="2400" dirty="0">
                <a:latin typeface="Garamond" panose="02020404030301010803" pitchFamily="18" charset="0"/>
                <a:ea typeface="Batang" pitchFamily="18" charset="-127"/>
                <a:cs typeface="Times New Roman" panose="02020603050405020304" pitchFamily="18" charset="0"/>
              </a:rPr>
              <a:t>İşçinin normal haftalık çalışma süresinin, tam süreli iş sözleşmesiyle çalışan </a:t>
            </a:r>
            <a:r>
              <a:rPr lang="tr-TR" altLang="tr-TR" sz="2400" u="sng" dirty="0">
                <a:latin typeface="Garamond" panose="02020404030301010803" pitchFamily="18" charset="0"/>
                <a:ea typeface="Batang" pitchFamily="18" charset="-127"/>
                <a:cs typeface="Times New Roman" panose="02020603050405020304" pitchFamily="18" charset="0"/>
              </a:rPr>
              <a:t>emsal işçiye göre </a:t>
            </a:r>
            <a:r>
              <a:rPr lang="tr-TR" altLang="tr-TR" sz="2400" b="1" dirty="0">
                <a:latin typeface="Garamond" panose="02020404030301010803" pitchFamily="18" charset="0"/>
                <a:ea typeface="Batang" pitchFamily="18" charset="-127"/>
                <a:cs typeface="Times New Roman" panose="02020603050405020304" pitchFamily="18" charset="0"/>
              </a:rPr>
              <a:t>en az </a:t>
            </a:r>
            <a:r>
              <a:rPr lang="tr-TR" altLang="tr-TR" sz="2400" b="1" dirty="0">
                <a:solidFill>
                  <a:srgbClr val="0070C0"/>
                </a:solidFill>
                <a:latin typeface="Garamond" panose="02020404030301010803" pitchFamily="18" charset="0"/>
                <a:ea typeface="Batang" pitchFamily="18" charset="-127"/>
                <a:cs typeface="Times New Roman" panose="02020603050405020304" pitchFamily="18" charset="0"/>
              </a:rPr>
              <a:t>üçte iki </a:t>
            </a:r>
            <a:r>
              <a:rPr lang="tr-TR" altLang="tr-TR" sz="2400" b="1" dirty="0">
                <a:latin typeface="Garamond" panose="02020404030301010803" pitchFamily="18" charset="0"/>
                <a:ea typeface="Batang" pitchFamily="18" charset="-127"/>
                <a:cs typeface="Times New Roman" panose="02020603050405020304" pitchFamily="18" charset="0"/>
              </a:rPr>
              <a:t>oranında daha az belirlendiği </a:t>
            </a:r>
            <a:r>
              <a:rPr lang="tr-TR" altLang="tr-TR" sz="2400" dirty="0">
                <a:latin typeface="Garamond" panose="02020404030301010803" pitchFamily="18" charset="0"/>
                <a:ea typeface="Batang" pitchFamily="18" charset="-127"/>
                <a:cs typeface="Times New Roman" panose="02020603050405020304" pitchFamily="18" charset="0"/>
              </a:rPr>
              <a:t>sözleşme kısmî süreli iş sözleşmesidir. </a:t>
            </a:r>
          </a:p>
          <a:p>
            <a:pPr marL="0" indent="0" algn="just">
              <a:lnSpc>
                <a:spcPct val="112000"/>
              </a:lnSpc>
              <a:spcBef>
                <a:spcPts val="600"/>
              </a:spcBef>
              <a:buNone/>
            </a:pPr>
            <a:r>
              <a:rPr lang="tr-TR" altLang="tr-TR" sz="2400" dirty="0">
                <a:latin typeface="Garamond" panose="02020404030301010803" pitchFamily="18" charset="0"/>
                <a:ea typeface="Batang" pitchFamily="18" charset="-127"/>
                <a:cs typeface="Times New Roman" panose="02020603050405020304" pitchFamily="18" charset="0"/>
              </a:rPr>
              <a:t>Kısmî süreli iş sözleşmesi ile çalıştırılan işçi, ayırımı haklı kılan bir neden olmadıkça, salt iş sözleşmesinin kısmî süreli olmasından dolayı tam süreli emsal işçiye göre </a:t>
            </a:r>
            <a:r>
              <a:rPr lang="tr-TR" altLang="tr-TR" sz="2400" b="1" dirty="0">
                <a:latin typeface="Garamond" panose="02020404030301010803" pitchFamily="18" charset="0"/>
                <a:ea typeface="Batang" pitchFamily="18" charset="-127"/>
                <a:cs typeface="Times New Roman" panose="02020603050405020304" pitchFamily="18" charset="0"/>
              </a:rPr>
              <a:t>farklı işleme tâbi tutulamaz</a:t>
            </a:r>
            <a:r>
              <a:rPr lang="tr-TR" altLang="tr-TR" sz="2400" dirty="0">
                <a:latin typeface="Garamond" panose="02020404030301010803" pitchFamily="18" charset="0"/>
                <a:ea typeface="Batang" pitchFamily="18" charset="-127"/>
                <a:cs typeface="Times New Roman" panose="02020603050405020304" pitchFamily="18" charset="0"/>
              </a:rPr>
              <a:t>. Kısmî süreli çalışan işçinin ücret ve paraya ilişkin bölünebilir menfaatleri, tam süreli emsal işçiye göre </a:t>
            </a:r>
            <a:r>
              <a:rPr lang="tr-TR" altLang="tr-TR" sz="2400" b="1" dirty="0">
                <a:latin typeface="Garamond" panose="02020404030301010803" pitchFamily="18" charset="0"/>
                <a:ea typeface="Batang" pitchFamily="18" charset="-127"/>
                <a:cs typeface="Times New Roman" panose="02020603050405020304" pitchFamily="18" charset="0"/>
              </a:rPr>
              <a:t>çalıştığı süreye orantılı olarak ödenir</a:t>
            </a:r>
            <a:r>
              <a:rPr lang="tr-TR" altLang="tr-TR" sz="2400" dirty="0">
                <a:latin typeface="Garamond" panose="02020404030301010803" pitchFamily="18" charset="0"/>
                <a:ea typeface="Batang" pitchFamily="18" charset="-127"/>
                <a:cs typeface="Times New Roman" panose="02020603050405020304" pitchFamily="18" charset="0"/>
              </a:rPr>
              <a:t>. </a:t>
            </a:r>
          </a:p>
          <a:p>
            <a:pPr marL="0" indent="0" algn="just">
              <a:lnSpc>
                <a:spcPct val="112000"/>
              </a:lnSpc>
              <a:spcBef>
                <a:spcPts val="600"/>
              </a:spcBef>
              <a:buNone/>
            </a:pPr>
            <a:r>
              <a:rPr lang="tr-TR" sz="2400" dirty="0">
                <a:latin typeface="Garamond" panose="02020404030301010803" pitchFamily="18" charset="0"/>
              </a:rPr>
              <a:t>İşyerinde çalışan işçilerin, niteliklerine uygun açık yer bulunduğunda kısmî süreliden tam süreliye veya tam süreliden kısmî süreliye geçirilme istekleri işverence dikkate alınır ve boş yerler zamanında duyurulur. </a:t>
            </a:r>
          </a:p>
          <a:p>
            <a:pPr marL="0" lvl="1" indent="0" algn="just" defTabSz="685800">
              <a:lnSpc>
                <a:spcPct val="113000"/>
              </a:lnSpc>
              <a:spcBef>
                <a:spcPts val="60"/>
              </a:spcBef>
              <a:buNone/>
            </a:pPr>
            <a:endParaRPr lang="tr-TR" altLang="tr-TR" sz="2200" dirty="0">
              <a:latin typeface="Garamond" panose="02020404030301010803" pitchFamily="18" charset="0"/>
              <a:ea typeface="Batang" pitchFamily="18" charset="-127"/>
              <a:cs typeface="Times New Roman" panose="02020603050405020304" pitchFamily="18" charset="0"/>
            </a:endParaRPr>
          </a:p>
        </p:txBody>
      </p:sp>
      <p:sp>
        <p:nvSpPr>
          <p:cNvPr id="4" name="Slayt Numarası Yer Tutucusu 3">
            <a:extLst>
              <a:ext uri="{FF2B5EF4-FFF2-40B4-BE49-F238E27FC236}">
                <a16:creationId xmlns:a16="http://schemas.microsoft.com/office/drawing/2014/main" xmlns="" id="{AD8EF929-6037-4B40-9AE9-C6A81A86112F}"/>
              </a:ext>
            </a:extLst>
          </p:cNvPr>
          <p:cNvSpPr>
            <a:spLocks noGrp="1"/>
          </p:cNvSpPr>
          <p:nvPr>
            <p:ph type="sldNum" sz="quarter" idx="12"/>
          </p:nvPr>
        </p:nvSpPr>
        <p:spPr/>
        <p:txBody>
          <a:bodyPr/>
          <a:lstStyle/>
          <a:p>
            <a:fld id="{AA2C244E-E5AC-4366-B513-6933B17218AE}" type="slidenum">
              <a:rPr lang="tr-TR" smtClean="0">
                <a:solidFill>
                  <a:schemeClr val="bg1"/>
                </a:solidFill>
              </a:rPr>
              <a:pPr/>
              <a:t>48</a:t>
            </a:fld>
            <a:endParaRPr lang="tr-TR" dirty="0">
              <a:solidFill>
                <a:schemeClr val="bg1"/>
              </a:solidFill>
            </a:endParaRPr>
          </a:p>
        </p:txBody>
      </p:sp>
      <p:sp>
        <p:nvSpPr>
          <p:cNvPr id="5" name="Unvan 2">
            <a:extLst>
              <a:ext uri="{FF2B5EF4-FFF2-40B4-BE49-F238E27FC236}">
                <a16:creationId xmlns:a16="http://schemas.microsoft.com/office/drawing/2014/main" xmlns="" id="{7554ECF3-B496-43D1-BCAA-3EB466CC6443}"/>
              </a:ext>
            </a:extLst>
          </p:cNvPr>
          <p:cNvSpPr txBox="1">
            <a:spLocks/>
          </p:cNvSpPr>
          <p:nvPr/>
        </p:nvSpPr>
        <p:spPr>
          <a:xfrm>
            <a:off x="1412161" y="481781"/>
            <a:ext cx="7244815" cy="727587"/>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3600" b="1" kern="1200" baseline="0">
                <a:solidFill>
                  <a:schemeClr val="bg1"/>
                </a:solidFill>
                <a:latin typeface="Garamond" panose="02020404030301010803" pitchFamily="18" charset="0"/>
                <a:ea typeface="+mj-ea"/>
                <a:cs typeface="Times New Roman" panose="02020603050405020304" pitchFamily="18" charset="0"/>
              </a:defRPr>
            </a:lvl1pPr>
          </a:lstStyle>
          <a:p>
            <a:pPr lvl="0">
              <a:defRPr/>
            </a:pPr>
            <a:r>
              <a:rPr lang="tr-TR" altLang="tr-TR" dirty="0">
                <a:solidFill>
                  <a:prstClr val="white"/>
                </a:solidFill>
                <a:ea typeface="Batang" pitchFamily="18" charset="-127"/>
              </a:rPr>
              <a:t>Kısmi ve Tam Süreli İş Sözleşmeleri</a:t>
            </a:r>
            <a:endParaRPr kumimoji="0" lang="tr-TR" sz="2800" b="1" i="0" u="none" strike="noStrike" kern="1200" cap="none" spc="0" normalizeH="0" baseline="0" noProof="0" dirty="0">
              <a:ln>
                <a:noFill/>
              </a:ln>
              <a:solidFill>
                <a:sysClr val="window" lastClr="FFFFFF"/>
              </a:solidFill>
              <a:effectLst/>
              <a:uLnTx/>
              <a:uFillTx/>
            </a:endParaRPr>
          </a:p>
        </p:txBody>
      </p:sp>
    </p:spTree>
    <p:extLst>
      <p:ext uri="{BB962C8B-B14F-4D97-AF65-F5344CB8AC3E}">
        <p14:creationId xmlns:p14="http://schemas.microsoft.com/office/powerpoint/2010/main" val="375849574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çerik Yer Tutucusu 5"/>
          <p:cNvSpPr>
            <a:spLocks noGrp="1"/>
          </p:cNvSpPr>
          <p:nvPr>
            <p:ph idx="1"/>
          </p:nvPr>
        </p:nvSpPr>
        <p:spPr>
          <a:xfrm>
            <a:off x="334297" y="1386348"/>
            <a:ext cx="8554064" cy="4970004"/>
          </a:xfrm>
        </p:spPr>
        <p:txBody>
          <a:bodyPr>
            <a:noAutofit/>
          </a:bodyPr>
          <a:lstStyle/>
          <a:p>
            <a:pPr marL="0" indent="0" algn="just">
              <a:lnSpc>
                <a:spcPct val="114000"/>
              </a:lnSpc>
              <a:spcBef>
                <a:spcPts val="600"/>
              </a:spcBef>
              <a:buNone/>
            </a:pPr>
            <a:r>
              <a:rPr lang="tr-TR" altLang="tr-TR" sz="1950" dirty="0">
                <a:latin typeface="Garamond" panose="02020404030301010803" pitchFamily="18" charset="0"/>
                <a:cs typeface="Times New Roman" panose="02020603050405020304" pitchFamily="18" charset="0"/>
              </a:rPr>
              <a:t>4857 sayılı Kanunun 74 üncü maddesinde öngörülen izinlerin (analık izni, çalışma süresinin yarısı kadar ücretsiz izin (60, 120, 180 gün), 6 aya kadar ücretsiz izin hakkı) bitiminden sonra </a:t>
            </a:r>
            <a:r>
              <a:rPr lang="tr-TR" altLang="tr-TR" sz="1950" b="1" dirty="0">
                <a:latin typeface="Garamond" panose="02020404030301010803" pitchFamily="18" charset="0"/>
                <a:cs typeface="Times New Roman" panose="02020603050405020304" pitchFamily="18" charset="0"/>
              </a:rPr>
              <a:t>mecburi ilköğretim çağının başladığı tarihi takip eden ay başına kadar ebeveynlerden biri </a:t>
            </a:r>
            <a:r>
              <a:rPr lang="tr-TR" altLang="tr-TR" sz="1950" dirty="0">
                <a:latin typeface="Garamond" panose="02020404030301010803" pitchFamily="18" charset="0"/>
                <a:cs typeface="Times New Roman" panose="02020603050405020304" pitchFamily="18" charset="0"/>
              </a:rPr>
              <a:t>kısmi süreli çalışma talebinde bulunabilir. Bu talep, işveren tarafından </a:t>
            </a:r>
            <a:r>
              <a:rPr lang="tr-TR" altLang="tr-TR" sz="1950" b="1" dirty="0">
                <a:solidFill>
                  <a:srgbClr val="0070C0"/>
                </a:solidFill>
                <a:latin typeface="Garamond" panose="02020404030301010803" pitchFamily="18" charset="0"/>
                <a:cs typeface="Times New Roman" panose="02020603050405020304" pitchFamily="18" charset="0"/>
              </a:rPr>
              <a:t>en geç 1 ay içinde</a:t>
            </a:r>
            <a:r>
              <a:rPr lang="tr-TR" altLang="tr-TR" sz="1950" dirty="0">
                <a:solidFill>
                  <a:srgbClr val="0070C0"/>
                </a:solidFill>
                <a:latin typeface="Garamond" panose="02020404030301010803" pitchFamily="18" charset="0"/>
                <a:cs typeface="Times New Roman" panose="02020603050405020304" pitchFamily="18" charset="0"/>
              </a:rPr>
              <a:t> </a:t>
            </a:r>
            <a:r>
              <a:rPr lang="tr-TR" altLang="tr-TR" sz="1950" b="1" dirty="0">
                <a:latin typeface="Garamond" panose="02020404030301010803" pitchFamily="18" charset="0"/>
                <a:cs typeface="Times New Roman" panose="02020603050405020304" pitchFamily="18" charset="0"/>
              </a:rPr>
              <a:t>karşılanır</a:t>
            </a:r>
            <a:r>
              <a:rPr lang="tr-TR" altLang="tr-TR" sz="1950" dirty="0">
                <a:latin typeface="Garamond" panose="02020404030301010803" pitchFamily="18" charset="0"/>
                <a:cs typeface="Times New Roman" panose="02020603050405020304" pitchFamily="18" charset="0"/>
              </a:rPr>
              <a:t> ve geçerli fesih nedeni sayılmaz. </a:t>
            </a:r>
            <a:r>
              <a:rPr lang="tr-TR" altLang="tr-TR" sz="1950" b="1" dirty="0">
                <a:latin typeface="Garamond" panose="02020404030301010803" pitchFamily="18" charset="0"/>
                <a:cs typeface="Times New Roman" panose="02020603050405020304" pitchFamily="18" charset="0"/>
              </a:rPr>
              <a:t>Bu fıkra kapsamında kısmi süreli çalışmaya başlayan işçi, aynı çocuk için bir daha bu haktan faydalanmamak üzere tam zamanlı çalışmaya dönebilir</a:t>
            </a:r>
            <a:r>
              <a:rPr lang="tr-TR" altLang="tr-TR" sz="1950" dirty="0">
                <a:latin typeface="Garamond" panose="02020404030301010803" pitchFamily="18" charset="0"/>
                <a:cs typeface="Times New Roman" panose="02020603050405020304" pitchFamily="18" charset="0"/>
              </a:rPr>
              <a:t>. </a:t>
            </a:r>
            <a:r>
              <a:rPr lang="tr-TR" altLang="tr-TR" sz="1950" b="1" dirty="0">
                <a:latin typeface="Garamond" panose="02020404030301010803" pitchFamily="18" charset="0"/>
                <a:cs typeface="Times New Roman" panose="02020603050405020304" pitchFamily="18" charset="0"/>
              </a:rPr>
              <a:t>Kısmi süreli çalışmaya geçen işçinin tam zamanlı çalışmaya başlaması durumunda yerine işe alınan işçinin iş sözleşmesi </a:t>
            </a:r>
            <a:r>
              <a:rPr lang="tr-TR" altLang="tr-TR" sz="1950" b="1" u="sng" dirty="0">
                <a:latin typeface="Garamond" panose="02020404030301010803" pitchFamily="18" charset="0"/>
                <a:cs typeface="Times New Roman" panose="02020603050405020304" pitchFamily="18" charset="0"/>
              </a:rPr>
              <a:t>kendiliğinden sona erer</a:t>
            </a:r>
            <a:r>
              <a:rPr lang="tr-TR" altLang="tr-TR" sz="1950" dirty="0">
                <a:latin typeface="Garamond" panose="02020404030301010803" pitchFamily="18" charset="0"/>
                <a:cs typeface="Times New Roman" panose="02020603050405020304" pitchFamily="18" charset="0"/>
              </a:rPr>
              <a:t>. </a:t>
            </a:r>
          </a:p>
          <a:p>
            <a:pPr marL="0" indent="0" algn="just">
              <a:lnSpc>
                <a:spcPct val="114000"/>
              </a:lnSpc>
              <a:spcBef>
                <a:spcPts val="600"/>
              </a:spcBef>
              <a:buNone/>
            </a:pPr>
            <a:r>
              <a:rPr lang="tr-TR" altLang="tr-TR" sz="1950" dirty="0">
                <a:latin typeface="Garamond" panose="02020404030301010803" pitchFamily="18" charset="0"/>
                <a:cs typeface="Times New Roman" panose="02020603050405020304" pitchFamily="18" charset="0"/>
              </a:rPr>
              <a:t>Bu haktan faydalanmak veya tam zamanlı çalışmaya geri dönmek isteyen işçi işverene bunu </a:t>
            </a:r>
            <a:r>
              <a:rPr lang="tr-TR" altLang="tr-TR" sz="1950" b="1" dirty="0">
                <a:latin typeface="Garamond" panose="02020404030301010803" pitchFamily="18" charset="0"/>
                <a:cs typeface="Times New Roman" panose="02020603050405020304" pitchFamily="18" charset="0"/>
              </a:rPr>
              <a:t>en az bir ay önce yazılı olarak </a:t>
            </a:r>
            <a:r>
              <a:rPr lang="tr-TR" altLang="tr-TR" sz="1950" dirty="0">
                <a:latin typeface="Garamond" panose="02020404030301010803" pitchFamily="18" charset="0"/>
                <a:cs typeface="Times New Roman" panose="02020603050405020304" pitchFamily="18" charset="0"/>
              </a:rPr>
              <a:t>bildirir. </a:t>
            </a:r>
            <a:r>
              <a:rPr lang="tr-TR" altLang="tr-TR" sz="1950" b="1" dirty="0">
                <a:latin typeface="Garamond" panose="02020404030301010803" pitchFamily="18" charset="0"/>
                <a:cs typeface="Times New Roman" panose="02020603050405020304" pitchFamily="18" charset="0"/>
              </a:rPr>
              <a:t>Ebeveynlerden birinin çalışmaması hâlinde, çalışan eş kısmi süreli çalışma talebinde bulunamaz</a:t>
            </a:r>
            <a:r>
              <a:rPr lang="tr-TR" altLang="tr-TR" sz="1950" dirty="0">
                <a:latin typeface="Garamond" panose="02020404030301010803" pitchFamily="18" charset="0"/>
                <a:cs typeface="Times New Roman" panose="02020603050405020304" pitchFamily="18" charset="0"/>
              </a:rPr>
              <a:t>. </a:t>
            </a:r>
          </a:p>
          <a:p>
            <a:pPr marL="0" indent="0" algn="just">
              <a:lnSpc>
                <a:spcPct val="114000"/>
              </a:lnSpc>
              <a:spcBef>
                <a:spcPts val="600"/>
              </a:spcBef>
              <a:buNone/>
            </a:pPr>
            <a:r>
              <a:rPr lang="tr-TR" altLang="tr-TR" sz="1950" dirty="0">
                <a:latin typeface="Garamond" panose="02020404030301010803" pitchFamily="18" charset="0"/>
                <a:cs typeface="Times New Roman" panose="02020603050405020304" pitchFamily="18" charset="0"/>
              </a:rPr>
              <a:t>Üç yaşını doldurmamış bir çocuğu eşiyle birlikte veya münferiden </a:t>
            </a:r>
            <a:r>
              <a:rPr lang="tr-TR" altLang="tr-TR" sz="1950" b="1" u="sng" dirty="0">
                <a:latin typeface="Garamond" panose="02020404030301010803" pitchFamily="18" charset="0"/>
                <a:cs typeface="Times New Roman" panose="02020603050405020304" pitchFamily="18" charset="0"/>
              </a:rPr>
              <a:t>evlat edinenler </a:t>
            </a:r>
            <a:r>
              <a:rPr lang="tr-TR" altLang="tr-TR" sz="1950" dirty="0">
                <a:latin typeface="Garamond" panose="02020404030301010803" pitchFamily="18" charset="0"/>
                <a:cs typeface="Times New Roman" panose="02020603050405020304" pitchFamily="18" charset="0"/>
              </a:rPr>
              <a:t>de çocuğun fiilen teslim edildiği tarihten itibaren bu haktan faydalanır.</a:t>
            </a:r>
          </a:p>
          <a:p>
            <a:pPr marL="0" lvl="1" indent="0" algn="just" defTabSz="685800">
              <a:lnSpc>
                <a:spcPct val="113000"/>
              </a:lnSpc>
              <a:spcBef>
                <a:spcPts val="60"/>
              </a:spcBef>
              <a:buNone/>
            </a:pPr>
            <a:endParaRPr lang="tr-TR" altLang="tr-TR" sz="2200" dirty="0">
              <a:latin typeface="Garamond" panose="02020404030301010803" pitchFamily="18" charset="0"/>
              <a:ea typeface="Batang" pitchFamily="18" charset="-127"/>
              <a:cs typeface="Times New Roman" panose="02020603050405020304" pitchFamily="18" charset="0"/>
            </a:endParaRPr>
          </a:p>
        </p:txBody>
      </p:sp>
      <p:sp>
        <p:nvSpPr>
          <p:cNvPr id="4" name="Slayt Numarası Yer Tutucusu 3">
            <a:extLst>
              <a:ext uri="{FF2B5EF4-FFF2-40B4-BE49-F238E27FC236}">
                <a16:creationId xmlns:a16="http://schemas.microsoft.com/office/drawing/2014/main" xmlns="" id="{AD8EF929-6037-4B40-9AE9-C6A81A86112F}"/>
              </a:ext>
            </a:extLst>
          </p:cNvPr>
          <p:cNvSpPr>
            <a:spLocks noGrp="1"/>
          </p:cNvSpPr>
          <p:nvPr>
            <p:ph type="sldNum" sz="quarter" idx="12"/>
          </p:nvPr>
        </p:nvSpPr>
        <p:spPr/>
        <p:txBody>
          <a:bodyPr/>
          <a:lstStyle/>
          <a:p>
            <a:fld id="{AA2C244E-E5AC-4366-B513-6933B17218AE}" type="slidenum">
              <a:rPr lang="tr-TR" smtClean="0">
                <a:solidFill>
                  <a:schemeClr val="bg1"/>
                </a:solidFill>
              </a:rPr>
              <a:pPr/>
              <a:t>49</a:t>
            </a:fld>
            <a:endParaRPr lang="tr-TR" dirty="0">
              <a:solidFill>
                <a:schemeClr val="bg1"/>
              </a:solidFill>
            </a:endParaRPr>
          </a:p>
        </p:txBody>
      </p:sp>
      <p:sp>
        <p:nvSpPr>
          <p:cNvPr id="5" name="Unvan 2">
            <a:extLst>
              <a:ext uri="{FF2B5EF4-FFF2-40B4-BE49-F238E27FC236}">
                <a16:creationId xmlns:a16="http://schemas.microsoft.com/office/drawing/2014/main" xmlns="" id="{7554ECF3-B496-43D1-BCAA-3EB466CC6443}"/>
              </a:ext>
            </a:extLst>
          </p:cNvPr>
          <p:cNvSpPr txBox="1">
            <a:spLocks/>
          </p:cNvSpPr>
          <p:nvPr/>
        </p:nvSpPr>
        <p:spPr>
          <a:xfrm>
            <a:off x="1412161" y="481781"/>
            <a:ext cx="7244815" cy="727587"/>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3600" b="1" kern="1200" baseline="0">
                <a:solidFill>
                  <a:schemeClr val="bg1"/>
                </a:solidFill>
                <a:latin typeface="Garamond" panose="02020404030301010803" pitchFamily="18" charset="0"/>
                <a:ea typeface="+mj-ea"/>
                <a:cs typeface="Times New Roman" panose="02020603050405020304" pitchFamily="18" charset="0"/>
              </a:defRPr>
            </a:lvl1pPr>
          </a:lstStyle>
          <a:p>
            <a:pPr lvl="0">
              <a:defRPr/>
            </a:pPr>
            <a:r>
              <a:rPr lang="tr-TR" dirty="0">
                <a:solidFill>
                  <a:prstClr val="white"/>
                </a:solidFill>
              </a:rPr>
              <a:t>Kısmi Süreli Çalışma</a:t>
            </a:r>
            <a:endParaRPr kumimoji="0" lang="tr-TR" sz="2800" b="1" i="0" u="none" strike="noStrike" kern="1200" cap="none" spc="0" normalizeH="0" baseline="0" noProof="0" dirty="0">
              <a:ln>
                <a:noFill/>
              </a:ln>
              <a:solidFill>
                <a:sysClr val="window" lastClr="FFFFFF"/>
              </a:solidFill>
              <a:effectLst/>
              <a:uLnTx/>
              <a:uFillTx/>
            </a:endParaRPr>
          </a:p>
        </p:txBody>
      </p:sp>
    </p:spTree>
    <p:extLst>
      <p:ext uri="{BB962C8B-B14F-4D97-AF65-F5344CB8AC3E}">
        <p14:creationId xmlns:p14="http://schemas.microsoft.com/office/powerpoint/2010/main" val="274016042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00734" y="191392"/>
            <a:ext cx="6636258" cy="1325563"/>
          </a:xfrm>
        </p:spPr>
        <p:txBody>
          <a:bodyPr/>
          <a:lstStyle/>
          <a:p>
            <a:pPr algn="ctr"/>
            <a:r>
              <a:rPr lang="tr-TR" altLang="tr-TR" b="1" dirty="0">
                <a:solidFill>
                  <a:schemeClr val="bg1"/>
                </a:solidFill>
              </a:rPr>
              <a:t>Genel Kanun Niteliği</a:t>
            </a:r>
            <a:endParaRPr lang="tr-TR" dirty="0">
              <a:solidFill>
                <a:schemeClr val="bg1"/>
              </a:solidFill>
            </a:endParaRPr>
          </a:p>
        </p:txBody>
      </p:sp>
      <p:sp>
        <p:nvSpPr>
          <p:cNvPr id="3" name="İçerik Yer Tutucusu 2"/>
          <p:cNvSpPr>
            <a:spLocks noGrp="1"/>
          </p:cNvSpPr>
          <p:nvPr>
            <p:ph idx="1"/>
          </p:nvPr>
        </p:nvSpPr>
        <p:spPr>
          <a:xfrm>
            <a:off x="628650" y="2112263"/>
            <a:ext cx="7886700" cy="4064699"/>
          </a:xfrm>
        </p:spPr>
        <p:txBody>
          <a:bodyPr>
            <a:normAutofit/>
          </a:bodyPr>
          <a:lstStyle/>
          <a:p>
            <a:pPr algn="just"/>
            <a:r>
              <a:rPr lang="tr-TR" altLang="tr-TR" sz="3200" dirty="0">
                <a:latin typeface="Garamond" panose="02020404030301010803" pitchFamily="18" charset="0"/>
              </a:rPr>
              <a:t>4857, 854 ve 5953 sayılı Kanun kapsamına girmeyen işler yanında, bu kanunlarda hüküm bulunmayan hallerde 6098 sayılı Türk Borçlar Kanununun “Genel Kanun Niteliği” dolayısıyla iş sözleşmesine ilişkin hükümleri ile genel hükümleri uygulama alanı bulur.</a:t>
            </a:r>
            <a:endParaRPr lang="tr-TR" sz="3200" dirty="0">
              <a:latin typeface="Garamond" panose="02020404030301010803" pitchFamily="18" charset="0"/>
            </a:endParaRPr>
          </a:p>
        </p:txBody>
      </p:sp>
      <p:sp>
        <p:nvSpPr>
          <p:cNvPr id="4" name="Slayt Numarası Yer Tutucusu 3"/>
          <p:cNvSpPr>
            <a:spLocks noGrp="1"/>
          </p:cNvSpPr>
          <p:nvPr>
            <p:ph type="sldNum" sz="quarter" idx="12"/>
          </p:nvPr>
        </p:nvSpPr>
        <p:spPr/>
        <p:txBody>
          <a:bodyPr/>
          <a:lstStyle/>
          <a:p>
            <a:pPr algn="ctr"/>
            <a:r>
              <a:rPr lang="tr-TR" dirty="0" smtClean="0"/>
              <a:t>                                         </a:t>
            </a:r>
            <a:fld id="{F01F3D7E-AC51-4D34-B066-A9501F56C695}" type="slidenum">
              <a:rPr lang="tr-TR" smtClean="0">
                <a:solidFill>
                  <a:schemeClr val="bg1"/>
                </a:solidFill>
              </a:rPr>
              <a:pPr algn="ctr"/>
              <a:t>5</a:t>
            </a:fld>
            <a:endParaRPr lang="tr-TR" dirty="0">
              <a:solidFill>
                <a:schemeClr val="bg1"/>
              </a:solidFill>
            </a:endParaRPr>
          </a:p>
        </p:txBody>
      </p:sp>
    </p:spTree>
    <p:extLst>
      <p:ext uri="{BB962C8B-B14F-4D97-AF65-F5344CB8AC3E}">
        <p14:creationId xmlns:p14="http://schemas.microsoft.com/office/powerpoint/2010/main" val="407405352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çerik Yer Tutucusu 5"/>
          <p:cNvSpPr>
            <a:spLocks noGrp="1"/>
          </p:cNvSpPr>
          <p:nvPr>
            <p:ph idx="1"/>
          </p:nvPr>
        </p:nvSpPr>
        <p:spPr>
          <a:xfrm>
            <a:off x="334296" y="1209368"/>
            <a:ext cx="8633857" cy="5146985"/>
          </a:xfrm>
        </p:spPr>
        <p:txBody>
          <a:bodyPr>
            <a:noAutofit/>
          </a:bodyPr>
          <a:lstStyle/>
          <a:p>
            <a:pPr marL="0" lvl="0" indent="0" algn="just" defTabSz="685800">
              <a:lnSpc>
                <a:spcPct val="114000"/>
              </a:lnSpc>
              <a:spcBef>
                <a:spcPts val="750"/>
              </a:spcBef>
              <a:buNone/>
            </a:pPr>
            <a:r>
              <a:rPr lang="tr-TR" altLang="tr-TR" sz="1600" dirty="0">
                <a:solidFill>
                  <a:prstClr val="black"/>
                </a:solidFill>
                <a:latin typeface="Garamond" panose="02020404030301010803" pitchFamily="18" charset="0"/>
                <a:cs typeface="Times New Roman" panose="02020603050405020304" pitchFamily="18" charset="0"/>
              </a:rPr>
              <a:t>Kısmi süreli çalışma;</a:t>
            </a:r>
          </a:p>
          <a:p>
            <a:pPr marL="0" lvl="0" indent="0" algn="just" defTabSz="685800">
              <a:lnSpc>
                <a:spcPct val="114000"/>
              </a:lnSpc>
              <a:spcBef>
                <a:spcPts val="750"/>
              </a:spcBef>
              <a:buNone/>
            </a:pPr>
            <a:r>
              <a:rPr lang="tr-TR" altLang="tr-TR" sz="1600" b="1" dirty="0">
                <a:solidFill>
                  <a:prstClr val="black"/>
                </a:solidFill>
                <a:latin typeface="Garamond" panose="02020404030301010803" pitchFamily="18" charset="0"/>
                <a:cs typeface="Times New Roman" panose="02020603050405020304" pitchFamily="18" charset="0"/>
              </a:rPr>
              <a:t>a)</a:t>
            </a:r>
            <a:r>
              <a:rPr lang="tr-TR" altLang="tr-TR" sz="1600" dirty="0">
                <a:solidFill>
                  <a:prstClr val="black"/>
                </a:solidFill>
                <a:latin typeface="Garamond" panose="02020404030301010803" pitchFamily="18" charset="0"/>
                <a:cs typeface="Times New Roman" panose="02020603050405020304" pitchFamily="18" charset="0"/>
              </a:rPr>
              <a:t> Özel sağlık kuruluşlarında ilgili mevzuat uyarınca mesul müdür, sorumlu hekim, laboratuvar sorumlusu ve </a:t>
            </a:r>
            <a:r>
              <a:rPr lang="tr-TR" altLang="tr-TR" sz="1600" b="1" u="sng" dirty="0">
                <a:solidFill>
                  <a:prstClr val="black"/>
                </a:solidFill>
                <a:latin typeface="Garamond" panose="02020404030301010803" pitchFamily="18" charset="0"/>
                <a:cs typeface="Times New Roman" panose="02020603050405020304" pitchFamily="18" charset="0"/>
              </a:rPr>
              <a:t>sağlık hizmetinden sayılan işlerde </a:t>
            </a:r>
            <a:r>
              <a:rPr lang="tr-TR" altLang="tr-TR" sz="1600" dirty="0">
                <a:solidFill>
                  <a:prstClr val="black"/>
                </a:solidFill>
                <a:latin typeface="Garamond" panose="02020404030301010803" pitchFamily="18" charset="0"/>
                <a:cs typeface="Times New Roman" panose="02020603050405020304" pitchFamily="18" charset="0"/>
              </a:rPr>
              <a:t>tam zamanlı çalışması öngörülenler tarafından yerine getirilen işlerde,</a:t>
            </a:r>
          </a:p>
          <a:p>
            <a:pPr marL="0" lvl="0" indent="0" algn="just" defTabSz="685800">
              <a:lnSpc>
                <a:spcPct val="114000"/>
              </a:lnSpc>
              <a:spcBef>
                <a:spcPts val="750"/>
              </a:spcBef>
              <a:buNone/>
            </a:pPr>
            <a:r>
              <a:rPr lang="tr-TR" altLang="tr-TR" sz="1600" b="1" dirty="0">
                <a:solidFill>
                  <a:prstClr val="black"/>
                </a:solidFill>
                <a:latin typeface="Garamond" panose="02020404030301010803" pitchFamily="18" charset="0"/>
                <a:cs typeface="Times New Roman" panose="02020603050405020304" pitchFamily="18" charset="0"/>
              </a:rPr>
              <a:t>b)</a:t>
            </a:r>
            <a:r>
              <a:rPr lang="tr-TR" altLang="tr-TR" sz="1600" dirty="0">
                <a:solidFill>
                  <a:prstClr val="black"/>
                </a:solidFill>
                <a:latin typeface="Garamond" panose="02020404030301010803" pitchFamily="18" charset="0"/>
                <a:cs typeface="Times New Roman" panose="02020603050405020304" pitchFamily="18" charset="0"/>
              </a:rPr>
              <a:t> Nitelikleri dolayısıyla sürekli çalıştıkları için durmaksızın birbiri ardına postalar hâlinde işçi çalıştırılarak yürütülen sanayiden sayılan işlerde, </a:t>
            </a:r>
          </a:p>
          <a:p>
            <a:pPr marL="0" lvl="0" indent="0" algn="just" defTabSz="685800">
              <a:lnSpc>
                <a:spcPct val="114000"/>
              </a:lnSpc>
              <a:spcBef>
                <a:spcPts val="750"/>
              </a:spcBef>
              <a:buNone/>
            </a:pPr>
            <a:r>
              <a:rPr lang="tr-TR" altLang="tr-TR" sz="1600" b="1" dirty="0">
                <a:solidFill>
                  <a:prstClr val="black"/>
                </a:solidFill>
                <a:latin typeface="Garamond" panose="02020404030301010803" pitchFamily="18" charset="0"/>
                <a:cs typeface="Times New Roman" panose="02020603050405020304" pitchFamily="18" charset="0"/>
              </a:rPr>
              <a:t>c) </a:t>
            </a:r>
            <a:r>
              <a:rPr lang="tr-TR" altLang="tr-TR" sz="1600" dirty="0">
                <a:solidFill>
                  <a:prstClr val="black"/>
                </a:solidFill>
                <a:latin typeface="Garamond" panose="02020404030301010803" pitchFamily="18" charset="0"/>
                <a:cs typeface="Times New Roman" panose="02020603050405020304" pitchFamily="18" charset="0"/>
              </a:rPr>
              <a:t>Nitelikleri dolayısıyla 1 yıldan az süren mevsimlik, kampanya veya taahhüt işlerinde,</a:t>
            </a:r>
          </a:p>
          <a:p>
            <a:pPr marL="0" lvl="0" indent="0" algn="just" defTabSz="685800">
              <a:lnSpc>
                <a:spcPct val="114000"/>
              </a:lnSpc>
              <a:spcBef>
                <a:spcPts val="750"/>
              </a:spcBef>
              <a:buNone/>
            </a:pPr>
            <a:r>
              <a:rPr lang="tr-TR" altLang="tr-TR" sz="1600" b="1" dirty="0">
                <a:solidFill>
                  <a:prstClr val="black"/>
                </a:solidFill>
                <a:latin typeface="Garamond" panose="02020404030301010803" pitchFamily="18" charset="0"/>
                <a:cs typeface="Times New Roman" panose="02020603050405020304" pitchFamily="18" charset="0"/>
              </a:rPr>
              <a:t>ç)</a:t>
            </a:r>
            <a:r>
              <a:rPr lang="tr-TR" altLang="tr-TR" sz="1600" dirty="0">
                <a:solidFill>
                  <a:prstClr val="black"/>
                </a:solidFill>
                <a:latin typeface="Garamond" panose="02020404030301010803" pitchFamily="18" charset="0"/>
                <a:cs typeface="Times New Roman" panose="02020603050405020304" pitchFamily="18" charset="0"/>
              </a:rPr>
              <a:t> İş süresinin haftanın çalışma günlerine bölünmesi suretiyle yürütülmesine nitelikleri bakımından uygun olmayan işlerde,</a:t>
            </a:r>
          </a:p>
          <a:p>
            <a:pPr marL="0" lvl="0" indent="0" algn="just" defTabSz="685800">
              <a:lnSpc>
                <a:spcPct val="114000"/>
              </a:lnSpc>
              <a:spcBef>
                <a:spcPts val="750"/>
              </a:spcBef>
              <a:buNone/>
            </a:pPr>
            <a:r>
              <a:rPr lang="tr-TR" altLang="tr-TR" sz="1600" b="1" u="sng" dirty="0">
                <a:solidFill>
                  <a:prstClr val="black"/>
                </a:solidFill>
                <a:latin typeface="Garamond" panose="02020404030301010803" pitchFamily="18" charset="0"/>
                <a:cs typeface="Times New Roman" panose="02020603050405020304" pitchFamily="18" charset="0"/>
              </a:rPr>
              <a:t>işverenin uygun bulması hâlinde yapılabilir</a:t>
            </a:r>
            <a:r>
              <a:rPr lang="tr-TR" altLang="tr-TR" sz="1600" b="1" dirty="0">
                <a:solidFill>
                  <a:prstClr val="black"/>
                </a:solidFill>
                <a:latin typeface="Garamond" panose="02020404030301010803" pitchFamily="18" charset="0"/>
                <a:cs typeface="Times New Roman" panose="02020603050405020304" pitchFamily="18" charset="0"/>
              </a:rPr>
              <a:t>.  </a:t>
            </a:r>
            <a:r>
              <a:rPr lang="tr-TR" altLang="tr-TR" sz="1600" dirty="0">
                <a:solidFill>
                  <a:prstClr val="black"/>
                </a:solidFill>
                <a:latin typeface="Garamond" panose="02020404030301010803" pitchFamily="18" charset="0"/>
                <a:cs typeface="Times New Roman" panose="02020603050405020304" pitchFamily="18" charset="0"/>
              </a:rPr>
              <a:t>Bu işler dışında, işverenin uygun bulma şartı aranmaksızın kısmi süreli çalışma yapılabilir. Ayrıca, 6356 sayılı Sendikalar ve Toplu İş Sözleşmesi Kanunu hükümlerine göre bağıtlanan toplu iş sözleşmelerinde kısmi süreli çalışma yapılabilecek işler, taraflarca da belirlenebilir</a:t>
            </a:r>
            <a:r>
              <a:rPr lang="tr-TR" altLang="tr-TR" sz="1600" dirty="0" smtClean="0">
                <a:solidFill>
                  <a:prstClr val="black"/>
                </a:solidFill>
                <a:latin typeface="Garamond" panose="02020404030301010803" pitchFamily="18" charset="0"/>
                <a:cs typeface="Times New Roman" panose="02020603050405020304" pitchFamily="18" charset="0"/>
              </a:rPr>
              <a:t>.</a:t>
            </a:r>
          </a:p>
          <a:p>
            <a:pPr marL="0" lvl="0" indent="0" algn="just" defTabSz="685800">
              <a:lnSpc>
                <a:spcPct val="114000"/>
              </a:lnSpc>
              <a:spcBef>
                <a:spcPts val="750"/>
              </a:spcBef>
              <a:buNone/>
            </a:pPr>
            <a:r>
              <a:rPr lang="tr-TR" sz="1600" dirty="0" smtClean="0">
                <a:solidFill>
                  <a:srgbClr val="000000"/>
                </a:solidFill>
                <a:latin typeface="Garamond" panose="02020404030301010803" pitchFamily="18" charset="0"/>
              </a:rPr>
              <a:t>*</a:t>
            </a:r>
            <a:r>
              <a:rPr lang="tr-TR" sz="1600" b="1" dirty="0" smtClean="0">
                <a:solidFill>
                  <a:srgbClr val="000000"/>
                </a:solidFill>
                <a:latin typeface="Garamond" panose="02020404030301010803" pitchFamily="18" charset="0"/>
              </a:rPr>
              <a:t>Sağlık </a:t>
            </a:r>
            <a:r>
              <a:rPr lang="tr-TR" sz="1600" b="1" dirty="0">
                <a:solidFill>
                  <a:srgbClr val="000000"/>
                </a:solidFill>
                <a:latin typeface="Garamond" panose="02020404030301010803" pitchFamily="18" charset="0"/>
              </a:rPr>
              <a:t>hizmetinden sayılan işler</a:t>
            </a:r>
            <a:r>
              <a:rPr lang="tr-TR" sz="1600" dirty="0">
                <a:solidFill>
                  <a:srgbClr val="000000"/>
                </a:solidFill>
                <a:latin typeface="Garamond" panose="02020404030301010803" pitchFamily="18" charset="0"/>
              </a:rPr>
              <a:t>; tabipler ve tıpta uzmanlık mevzuatına göre uzman olanlar, hemşire, ebe ve </a:t>
            </a:r>
            <a:r>
              <a:rPr lang="tr-TR" sz="1600" dirty="0" err="1">
                <a:solidFill>
                  <a:srgbClr val="000000"/>
                </a:solidFill>
                <a:latin typeface="Garamond" panose="02020404030301010803" pitchFamily="18" charset="0"/>
              </a:rPr>
              <a:t>optisyenler</a:t>
            </a:r>
            <a:r>
              <a:rPr lang="tr-TR" sz="1600" dirty="0">
                <a:solidFill>
                  <a:srgbClr val="000000"/>
                </a:solidFill>
                <a:latin typeface="Garamond" panose="02020404030301010803" pitchFamily="18" charset="0"/>
              </a:rPr>
              <a:t> ile 11/4/1928 tarihli ve 1219 sayılı Tababet ve </a:t>
            </a:r>
            <a:r>
              <a:rPr lang="tr-TR" sz="1600" dirty="0" err="1">
                <a:solidFill>
                  <a:srgbClr val="000000"/>
                </a:solidFill>
                <a:latin typeface="Garamond" panose="02020404030301010803" pitchFamily="18" charset="0"/>
              </a:rPr>
              <a:t>Şuabatı</a:t>
            </a:r>
            <a:r>
              <a:rPr lang="tr-TR" sz="1600" dirty="0">
                <a:solidFill>
                  <a:srgbClr val="000000"/>
                </a:solidFill>
                <a:latin typeface="Garamond" panose="02020404030301010803" pitchFamily="18" charset="0"/>
              </a:rPr>
              <a:t> </a:t>
            </a:r>
            <a:r>
              <a:rPr lang="tr-TR" sz="1600" dirty="0" err="1">
                <a:solidFill>
                  <a:srgbClr val="000000"/>
                </a:solidFill>
                <a:latin typeface="Garamond" panose="02020404030301010803" pitchFamily="18" charset="0"/>
              </a:rPr>
              <a:t>San’atlarının</a:t>
            </a:r>
            <a:r>
              <a:rPr lang="tr-TR" sz="1600" dirty="0">
                <a:solidFill>
                  <a:srgbClr val="000000"/>
                </a:solidFill>
                <a:latin typeface="Garamond" panose="02020404030301010803" pitchFamily="18" charset="0"/>
              </a:rPr>
              <a:t> Tarzı İcrasına Dair Kanunun ek 13 üncü maddesinde tanımlanan diğer meslek mensupları tarafından yerine getirilen işleri ifade eder.</a:t>
            </a:r>
            <a:endParaRPr lang="tr-TR" altLang="tr-TR" sz="1600" dirty="0">
              <a:solidFill>
                <a:prstClr val="black"/>
              </a:solidFill>
              <a:latin typeface="Garamond" panose="02020404030301010803" pitchFamily="18" charset="0"/>
              <a:cs typeface="Times New Roman" panose="02020603050405020304" pitchFamily="18" charset="0"/>
            </a:endParaRPr>
          </a:p>
          <a:p>
            <a:pPr marL="0" lvl="1" indent="0" algn="just" defTabSz="685800">
              <a:lnSpc>
                <a:spcPct val="113000"/>
              </a:lnSpc>
              <a:spcBef>
                <a:spcPts val="60"/>
              </a:spcBef>
              <a:buNone/>
            </a:pPr>
            <a:endParaRPr lang="tr-TR" altLang="tr-TR" sz="1600" dirty="0">
              <a:latin typeface="Garamond" panose="02020404030301010803" pitchFamily="18" charset="0"/>
              <a:ea typeface="Batang" pitchFamily="18" charset="-127"/>
              <a:cs typeface="Times New Roman" panose="02020603050405020304" pitchFamily="18" charset="0"/>
            </a:endParaRPr>
          </a:p>
        </p:txBody>
      </p:sp>
      <p:sp>
        <p:nvSpPr>
          <p:cNvPr id="4" name="Slayt Numarası Yer Tutucusu 3">
            <a:extLst>
              <a:ext uri="{FF2B5EF4-FFF2-40B4-BE49-F238E27FC236}">
                <a16:creationId xmlns:a16="http://schemas.microsoft.com/office/drawing/2014/main" xmlns="" id="{AD8EF929-6037-4B40-9AE9-C6A81A86112F}"/>
              </a:ext>
            </a:extLst>
          </p:cNvPr>
          <p:cNvSpPr>
            <a:spLocks noGrp="1"/>
          </p:cNvSpPr>
          <p:nvPr>
            <p:ph type="sldNum" sz="quarter" idx="12"/>
          </p:nvPr>
        </p:nvSpPr>
        <p:spPr/>
        <p:txBody>
          <a:bodyPr/>
          <a:lstStyle/>
          <a:p>
            <a:fld id="{AA2C244E-E5AC-4366-B513-6933B17218AE}" type="slidenum">
              <a:rPr lang="tr-TR" smtClean="0">
                <a:solidFill>
                  <a:schemeClr val="bg1"/>
                </a:solidFill>
              </a:rPr>
              <a:pPr/>
              <a:t>50</a:t>
            </a:fld>
            <a:endParaRPr lang="tr-TR" dirty="0">
              <a:solidFill>
                <a:schemeClr val="bg1"/>
              </a:solidFill>
            </a:endParaRPr>
          </a:p>
        </p:txBody>
      </p:sp>
      <p:sp>
        <p:nvSpPr>
          <p:cNvPr id="5" name="Unvan 2">
            <a:extLst>
              <a:ext uri="{FF2B5EF4-FFF2-40B4-BE49-F238E27FC236}">
                <a16:creationId xmlns:a16="http://schemas.microsoft.com/office/drawing/2014/main" xmlns="" id="{7554ECF3-B496-43D1-BCAA-3EB466CC6443}"/>
              </a:ext>
            </a:extLst>
          </p:cNvPr>
          <p:cNvSpPr txBox="1">
            <a:spLocks/>
          </p:cNvSpPr>
          <p:nvPr/>
        </p:nvSpPr>
        <p:spPr>
          <a:xfrm>
            <a:off x="1412161" y="481781"/>
            <a:ext cx="7244815" cy="727587"/>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3600" b="1" kern="1200" baseline="0">
                <a:solidFill>
                  <a:schemeClr val="bg1"/>
                </a:solidFill>
                <a:latin typeface="Garamond" panose="02020404030301010803" pitchFamily="18" charset="0"/>
                <a:ea typeface="+mj-ea"/>
                <a:cs typeface="Times New Roman" panose="02020603050405020304" pitchFamily="18" charset="0"/>
              </a:defRPr>
            </a:lvl1pPr>
          </a:lstStyle>
          <a:p>
            <a:pPr lvl="0">
              <a:defRPr/>
            </a:pPr>
            <a:r>
              <a:rPr lang="tr-TR" dirty="0">
                <a:solidFill>
                  <a:prstClr val="white"/>
                </a:solidFill>
              </a:rPr>
              <a:t>Kısmi Süreli Çalışma</a:t>
            </a:r>
            <a:endParaRPr kumimoji="0" lang="tr-TR" sz="2800" b="1" i="0" u="none" strike="noStrike" kern="1200" cap="none" spc="0" normalizeH="0" baseline="0" noProof="0" dirty="0">
              <a:ln>
                <a:noFill/>
              </a:ln>
              <a:solidFill>
                <a:sysClr val="window" lastClr="FFFFFF"/>
              </a:solidFill>
              <a:effectLst/>
              <a:uLnTx/>
              <a:uFillTx/>
            </a:endParaRPr>
          </a:p>
        </p:txBody>
      </p:sp>
    </p:spTree>
    <p:extLst>
      <p:ext uri="{BB962C8B-B14F-4D97-AF65-F5344CB8AC3E}">
        <p14:creationId xmlns:p14="http://schemas.microsoft.com/office/powerpoint/2010/main" val="615757295"/>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çerik Yer Tutucusu 5"/>
          <p:cNvSpPr>
            <a:spLocks noGrp="1"/>
          </p:cNvSpPr>
          <p:nvPr>
            <p:ph idx="1"/>
          </p:nvPr>
        </p:nvSpPr>
        <p:spPr>
          <a:xfrm>
            <a:off x="334297" y="1327355"/>
            <a:ext cx="8554064" cy="5028997"/>
          </a:xfrm>
        </p:spPr>
        <p:txBody>
          <a:bodyPr>
            <a:noAutofit/>
          </a:bodyPr>
          <a:lstStyle/>
          <a:p>
            <a:pPr marL="0" lvl="0" indent="0" algn="just" defTabSz="685800">
              <a:lnSpc>
                <a:spcPct val="114000"/>
              </a:lnSpc>
              <a:spcBef>
                <a:spcPts val="600"/>
              </a:spcBef>
              <a:buNone/>
            </a:pPr>
            <a:r>
              <a:rPr lang="tr-TR" sz="2000" dirty="0">
                <a:solidFill>
                  <a:prstClr val="black"/>
                </a:solidFill>
                <a:latin typeface="Garamond" panose="02020404030301010803" pitchFamily="18" charset="0"/>
                <a:cs typeface="Times New Roman" panose="02020603050405020304" pitchFamily="18" charset="0"/>
              </a:rPr>
              <a:t>Uzaktan çalışma; işçinin, işveren tarafından oluşturulan </a:t>
            </a:r>
            <a:r>
              <a:rPr lang="tr-TR" sz="2000" b="1" dirty="0">
                <a:solidFill>
                  <a:prstClr val="black"/>
                </a:solidFill>
                <a:latin typeface="Garamond" panose="02020404030301010803" pitchFamily="18" charset="0"/>
                <a:cs typeface="Times New Roman" panose="02020603050405020304" pitchFamily="18" charset="0"/>
              </a:rPr>
              <a:t>iş organizasyonu kapsamında </a:t>
            </a:r>
            <a:r>
              <a:rPr lang="tr-TR" sz="2000" dirty="0">
                <a:solidFill>
                  <a:prstClr val="black"/>
                </a:solidFill>
                <a:latin typeface="Garamond" panose="02020404030301010803" pitchFamily="18" charset="0"/>
                <a:cs typeface="Times New Roman" panose="02020603050405020304" pitchFamily="18" charset="0"/>
              </a:rPr>
              <a:t>iş görme edimini </a:t>
            </a:r>
            <a:r>
              <a:rPr lang="tr-TR" sz="2000" b="1" dirty="0">
                <a:solidFill>
                  <a:prstClr val="black"/>
                </a:solidFill>
                <a:latin typeface="Garamond" panose="02020404030301010803" pitchFamily="18" charset="0"/>
                <a:cs typeface="Times New Roman" panose="02020603050405020304" pitchFamily="18" charset="0"/>
              </a:rPr>
              <a:t>evinde ya da teknolojik iletişim araçları ile işyeri dışında</a:t>
            </a:r>
            <a:r>
              <a:rPr lang="tr-TR" sz="2000" dirty="0">
                <a:solidFill>
                  <a:prstClr val="black"/>
                </a:solidFill>
                <a:latin typeface="Garamond" panose="02020404030301010803" pitchFamily="18" charset="0"/>
                <a:cs typeface="Times New Roman" panose="02020603050405020304" pitchFamily="18" charset="0"/>
              </a:rPr>
              <a:t> yerine getirmesi esasına dayalı ve </a:t>
            </a:r>
            <a:r>
              <a:rPr lang="tr-TR" sz="2000" b="1" dirty="0">
                <a:solidFill>
                  <a:prstClr val="black"/>
                </a:solidFill>
                <a:latin typeface="Garamond" panose="02020404030301010803" pitchFamily="18" charset="0"/>
                <a:cs typeface="Times New Roman" panose="02020603050405020304" pitchFamily="18" charset="0"/>
              </a:rPr>
              <a:t>yazılı</a:t>
            </a:r>
            <a:r>
              <a:rPr lang="tr-TR" sz="2000" dirty="0">
                <a:solidFill>
                  <a:prstClr val="black"/>
                </a:solidFill>
                <a:latin typeface="Garamond" panose="02020404030301010803" pitchFamily="18" charset="0"/>
                <a:cs typeface="Times New Roman" panose="02020603050405020304" pitchFamily="18" charset="0"/>
              </a:rPr>
              <a:t> olarak kurulan iş ilişkisidir. </a:t>
            </a:r>
          </a:p>
          <a:p>
            <a:pPr marL="0" lvl="0" indent="0" algn="just" defTabSz="685800">
              <a:lnSpc>
                <a:spcPct val="114000"/>
              </a:lnSpc>
              <a:spcBef>
                <a:spcPts val="600"/>
              </a:spcBef>
              <a:buNone/>
            </a:pPr>
            <a:r>
              <a:rPr lang="tr-TR" sz="2000" dirty="0">
                <a:solidFill>
                  <a:prstClr val="black"/>
                </a:solidFill>
                <a:latin typeface="Garamond" panose="02020404030301010803" pitchFamily="18" charset="0"/>
                <a:cs typeface="Times New Roman" panose="02020603050405020304" pitchFamily="18" charset="0"/>
              </a:rPr>
              <a:t>İş sözleşmesinde; işin tanımı, yapılma şekli, işin süresi ve yeri, ücret ve ücretin ödenmesine ilişkin hususlar, işveren tarafından sağlanan ekipman ve bunların korunmasına ilişkin yükümlülükler, işverenin işçiyle iletişim kurması ile genel ve özel çalışma şartlarına ilişkin hükümler yer alır.</a:t>
            </a:r>
          </a:p>
          <a:p>
            <a:pPr marL="0" lvl="0" indent="0" algn="just" defTabSz="685800">
              <a:lnSpc>
                <a:spcPct val="114000"/>
              </a:lnSpc>
              <a:spcBef>
                <a:spcPts val="600"/>
              </a:spcBef>
              <a:buNone/>
            </a:pPr>
            <a:r>
              <a:rPr lang="tr-TR" sz="2000" dirty="0">
                <a:solidFill>
                  <a:prstClr val="black"/>
                </a:solidFill>
                <a:latin typeface="Garamond" panose="02020404030301010803" pitchFamily="18" charset="0"/>
                <a:cs typeface="Times New Roman" panose="02020603050405020304" pitchFamily="18" charset="0"/>
              </a:rPr>
              <a:t>Uzaktan çalışmada işçiler, </a:t>
            </a:r>
            <a:r>
              <a:rPr lang="tr-TR" sz="2000" b="1" dirty="0">
                <a:solidFill>
                  <a:prstClr val="black"/>
                </a:solidFill>
                <a:latin typeface="Garamond" panose="02020404030301010803" pitchFamily="18" charset="0"/>
                <a:cs typeface="Times New Roman" panose="02020603050405020304" pitchFamily="18" charset="0"/>
              </a:rPr>
              <a:t>esaslı neden olmadıkça </a:t>
            </a:r>
            <a:r>
              <a:rPr lang="tr-TR" sz="2000" dirty="0">
                <a:solidFill>
                  <a:prstClr val="black"/>
                </a:solidFill>
                <a:latin typeface="Garamond" panose="02020404030301010803" pitchFamily="18" charset="0"/>
                <a:cs typeface="Times New Roman" panose="02020603050405020304" pitchFamily="18" charset="0"/>
              </a:rPr>
              <a:t>salt iş sözleşmesinin niteliğinden ötürü </a:t>
            </a:r>
            <a:r>
              <a:rPr lang="tr-TR" sz="2000" b="1" dirty="0">
                <a:solidFill>
                  <a:prstClr val="black"/>
                </a:solidFill>
                <a:latin typeface="Garamond" panose="02020404030301010803" pitchFamily="18" charset="0"/>
                <a:cs typeface="Times New Roman" panose="02020603050405020304" pitchFamily="18" charset="0"/>
              </a:rPr>
              <a:t>emsal işçiye göre farklı işleme tabi tutulamaz</a:t>
            </a:r>
            <a:r>
              <a:rPr lang="tr-TR" sz="2000" dirty="0">
                <a:solidFill>
                  <a:prstClr val="black"/>
                </a:solidFill>
                <a:latin typeface="Garamond" panose="02020404030301010803" pitchFamily="18" charset="0"/>
                <a:cs typeface="Times New Roman" panose="02020603050405020304" pitchFamily="18" charset="0"/>
              </a:rPr>
              <a:t>.</a:t>
            </a:r>
          </a:p>
          <a:p>
            <a:pPr marL="0" lvl="0" indent="0" algn="just" defTabSz="685800">
              <a:lnSpc>
                <a:spcPct val="114000"/>
              </a:lnSpc>
              <a:spcBef>
                <a:spcPts val="600"/>
              </a:spcBef>
              <a:buNone/>
            </a:pPr>
            <a:r>
              <a:rPr lang="tr-TR" sz="2000" dirty="0">
                <a:solidFill>
                  <a:prstClr val="black"/>
                </a:solidFill>
                <a:latin typeface="Garamond" panose="02020404030301010803" pitchFamily="18" charset="0"/>
                <a:cs typeface="Times New Roman" panose="02020603050405020304" pitchFamily="18" charset="0"/>
              </a:rPr>
              <a:t>İşveren, işin niteliğini dikkate alarak iş sağlığı ve güvenliği önlemleri hususunda çalışanı bilgilendirmek, gerekli eğitimi vermek, sağlık gözetimini sağlamak ve sağladığı ekipmanla ilgili gerekli iş güvenliği tedbirlerini almakla yükümlüdür.</a:t>
            </a:r>
          </a:p>
          <a:p>
            <a:pPr marL="0" lvl="1" indent="0" algn="just" defTabSz="685800">
              <a:lnSpc>
                <a:spcPct val="113000"/>
              </a:lnSpc>
              <a:spcBef>
                <a:spcPts val="60"/>
              </a:spcBef>
              <a:buNone/>
            </a:pPr>
            <a:endParaRPr lang="tr-TR" altLang="tr-TR" sz="1600" dirty="0">
              <a:latin typeface="Garamond" panose="02020404030301010803" pitchFamily="18" charset="0"/>
              <a:ea typeface="Batang" pitchFamily="18" charset="-127"/>
              <a:cs typeface="Times New Roman" panose="02020603050405020304" pitchFamily="18" charset="0"/>
            </a:endParaRPr>
          </a:p>
        </p:txBody>
      </p:sp>
      <p:sp>
        <p:nvSpPr>
          <p:cNvPr id="4" name="Slayt Numarası Yer Tutucusu 3">
            <a:extLst>
              <a:ext uri="{FF2B5EF4-FFF2-40B4-BE49-F238E27FC236}">
                <a16:creationId xmlns:a16="http://schemas.microsoft.com/office/drawing/2014/main" xmlns="" id="{AD8EF929-6037-4B40-9AE9-C6A81A86112F}"/>
              </a:ext>
            </a:extLst>
          </p:cNvPr>
          <p:cNvSpPr>
            <a:spLocks noGrp="1"/>
          </p:cNvSpPr>
          <p:nvPr>
            <p:ph type="sldNum" sz="quarter" idx="12"/>
          </p:nvPr>
        </p:nvSpPr>
        <p:spPr/>
        <p:txBody>
          <a:bodyPr/>
          <a:lstStyle/>
          <a:p>
            <a:fld id="{AA2C244E-E5AC-4366-B513-6933B17218AE}" type="slidenum">
              <a:rPr lang="tr-TR" smtClean="0">
                <a:solidFill>
                  <a:schemeClr val="bg1"/>
                </a:solidFill>
              </a:rPr>
              <a:pPr/>
              <a:t>51</a:t>
            </a:fld>
            <a:endParaRPr lang="tr-TR" dirty="0">
              <a:solidFill>
                <a:schemeClr val="bg1"/>
              </a:solidFill>
            </a:endParaRPr>
          </a:p>
        </p:txBody>
      </p:sp>
      <p:sp>
        <p:nvSpPr>
          <p:cNvPr id="5" name="Unvan 2">
            <a:extLst>
              <a:ext uri="{FF2B5EF4-FFF2-40B4-BE49-F238E27FC236}">
                <a16:creationId xmlns:a16="http://schemas.microsoft.com/office/drawing/2014/main" xmlns="" id="{7554ECF3-B496-43D1-BCAA-3EB466CC6443}"/>
              </a:ext>
            </a:extLst>
          </p:cNvPr>
          <p:cNvSpPr txBox="1">
            <a:spLocks/>
          </p:cNvSpPr>
          <p:nvPr/>
        </p:nvSpPr>
        <p:spPr>
          <a:xfrm>
            <a:off x="1412161" y="481781"/>
            <a:ext cx="7244815" cy="727587"/>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3600" b="1" kern="1200" baseline="0">
                <a:solidFill>
                  <a:schemeClr val="bg1"/>
                </a:solidFill>
                <a:latin typeface="Garamond" panose="02020404030301010803" pitchFamily="18" charset="0"/>
                <a:ea typeface="+mj-ea"/>
                <a:cs typeface="Times New Roman" panose="02020603050405020304" pitchFamily="18" charset="0"/>
              </a:defRPr>
            </a:lvl1pPr>
          </a:lstStyle>
          <a:p>
            <a:pPr lvl="0">
              <a:defRPr/>
            </a:pPr>
            <a:r>
              <a:rPr lang="tr-TR" dirty="0">
                <a:solidFill>
                  <a:prstClr val="white"/>
                </a:solidFill>
              </a:rPr>
              <a:t>Uzaktan Çalışma</a:t>
            </a:r>
            <a:endParaRPr kumimoji="0" lang="tr-TR" sz="2800" b="1" i="0" u="none" strike="noStrike" kern="1200" cap="none" spc="0" normalizeH="0" baseline="0" noProof="0" dirty="0">
              <a:ln>
                <a:noFill/>
              </a:ln>
              <a:solidFill>
                <a:sysClr val="window" lastClr="FFFFFF"/>
              </a:solidFill>
              <a:effectLst/>
              <a:uLnTx/>
              <a:uFillTx/>
            </a:endParaRPr>
          </a:p>
        </p:txBody>
      </p:sp>
    </p:spTree>
    <p:extLst>
      <p:ext uri="{BB962C8B-B14F-4D97-AF65-F5344CB8AC3E}">
        <p14:creationId xmlns:p14="http://schemas.microsoft.com/office/powerpoint/2010/main" val="253862108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çerik Yer Tutucusu 5"/>
          <p:cNvSpPr>
            <a:spLocks noGrp="1"/>
          </p:cNvSpPr>
          <p:nvPr>
            <p:ph idx="1"/>
          </p:nvPr>
        </p:nvSpPr>
        <p:spPr>
          <a:xfrm>
            <a:off x="334297" y="1327355"/>
            <a:ext cx="8554064" cy="5028997"/>
          </a:xfrm>
        </p:spPr>
        <p:txBody>
          <a:bodyPr>
            <a:noAutofit/>
          </a:bodyPr>
          <a:lstStyle/>
          <a:p>
            <a:pPr marL="0" indent="0" algn="just">
              <a:lnSpc>
                <a:spcPct val="114000"/>
              </a:lnSpc>
              <a:spcBef>
                <a:spcPts val="600"/>
              </a:spcBef>
              <a:buNone/>
            </a:pPr>
            <a:r>
              <a:rPr lang="tr-TR" sz="2000" dirty="0">
                <a:latin typeface="Garamond" panose="02020404030301010803" pitchFamily="18" charset="0"/>
                <a:cs typeface="Times New Roman" panose="02020603050405020304" pitchFamily="18" charset="0"/>
              </a:rPr>
              <a:t>Uzaktan çalışmanın yapılacağı zaman aralığı ve süresi iş sözleşmesinde belirtilir. Mevzuatta öngörülen sınırlamalara bağlı kalmak koşuluyla taraflarca çalışma saatlerinde değişiklik yapılabilir. Fazla çalışma işverenin yazılı talebi üzerine, işçinin kabulü ile mevzuat hükümlerine uygun olarak yapılır.</a:t>
            </a:r>
          </a:p>
          <a:p>
            <a:pPr marL="0" indent="0" algn="just">
              <a:lnSpc>
                <a:spcPct val="114000"/>
              </a:lnSpc>
              <a:spcBef>
                <a:spcPts val="600"/>
              </a:spcBef>
              <a:buNone/>
            </a:pPr>
            <a:r>
              <a:rPr lang="tr-TR" sz="2000" b="1" dirty="0">
                <a:solidFill>
                  <a:srgbClr val="FF0000"/>
                </a:solidFill>
                <a:latin typeface="Garamond" panose="02020404030301010803" pitchFamily="18" charset="0"/>
                <a:cs typeface="Times New Roman" panose="02020603050405020304" pitchFamily="18" charset="0"/>
              </a:rPr>
              <a:t>Uzaktan çalışmanın yapılamayacağı işler:</a:t>
            </a:r>
          </a:p>
          <a:p>
            <a:pPr algn="just">
              <a:lnSpc>
                <a:spcPct val="114000"/>
              </a:lnSpc>
              <a:spcBef>
                <a:spcPts val="600"/>
              </a:spcBef>
              <a:buFont typeface="Wingdings" panose="05000000000000000000" pitchFamily="2" charset="2"/>
              <a:buChar char="Ø"/>
            </a:pPr>
            <a:r>
              <a:rPr lang="tr-TR" sz="2000" b="1" dirty="0">
                <a:latin typeface="Garamond" panose="02020404030301010803" pitchFamily="18" charset="0"/>
                <a:cs typeface="Times New Roman" panose="02020603050405020304" pitchFamily="18" charset="0"/>
              </a:rPr>
              <a:t>Tehlikeli kimyasal madde</a:t>
            </a:r>
            <a:r>
              <a:rPr lang="tr-TR" sz="2000" dirty="0">
                <a:latin typeface="Garamond" panose="02020404030301010803" pitchFamily="18" charset="0"/>
                <a:cs typeface="Times New Roman" panose="02020603050405020304" pitchFamily="18" charset="0"/>
              </a:rPr>
              <a:t> ve </a:t>
            </a:r>
            <a:r>
              <a:rPr lang="tr-TR" sz="2000" b="1" dirty="0">
                <a:latin typeface="Garamond" panose="02020404030301010803" pitchFamily="18" charset="0"/>
                <a:cs typeface="Times New Roman" panose="02020603050405020304" pitchFamily="18" charset="0"/>
              </a:rPr>
              <a:t>radyoaktif maddelerle çalışma</a:t>
            </a:r>
            <a:r>
              <a:rPr lang="tr-TR" sz="2000" dirty="0">
                <a:latin typeface="Garamond" panose="02020404030301010803" pitchFamily="18" charset="0"/>
                <a:cs typeface="Times New Roman" panose="02020603050405020304" pitchFamily="18" charset="0"/>
              </a:rPr>
              <a:t>, bu maddelerin işlenmesi veya söz konusu maddelerin </a:t>
            </a:r>
            <a:r>
              <a:rPr lang="tr-TR" sz="2000" b="1" dirty="0">
                <a:latin typeface="Garamond" panose="02020404030301010803" pitchFamily="18" charset="0"/>
                <a:cs typeface="Times New Roman" panose="02020603050405020304" pitchFamily="18" charset="0"/>
              </a:rPr>
              <a:t>atıkları</a:t>
            </a:r>
            <a:r>
              <a:rPr lang="tr-TR" sz="2000" dirty="0">
                <a:latin typeface="Garamond" panose="02020404030301010803" pitchFamily="18" charset="0"/>
                <a:cs typeface="Times New Roman" panose="02020603050405020304" pitchFamily="18" charset="0"/>
              </a:rPr>
              <a:t> </a:t>
            </a:r>
            <a:r>
              <a:rPr lang="tr-TR" sz="2000" b="1" dirty="0">
                <a:latin typeface="Garamond" panose="02020404030301010803" pitchFamily="18" charset="0"/>
                <a:cs typeface="Times New Roman" panose="02020603050405020304" pitchFamily="18" charset="0"/>
              </a:rPr>
              <a:t>ile çalışma</a:t>
            </a:r>
            <a:r>
              <a:rPr lang="tr-TR" sz="2000" dirty="0">
                <a:latin typeface="Garamond" panose="02020404030301010803" pitchFamily="18" charset="0"/>
                <a:cs typeface="Times New Roman" panose="02020603050405020304" pitchFamily="18" charset="0"/>
              </a:rPr>
              <a:t>, </a:t>
            </a:r>
            <a:r>
              <a:rPr lang="tr-TR" sz="2000" b="1" dirty="0">
                <a:latin typeface="Garamond" panose="02020404030301010803" pitchFamily="18" charset="0"/>
                <a:cs typeface="Times New Roman" panose="02020603050405020304" pitchFamily="18" charset="0"/>
              </a:rPr>
              <a:t>biyolojik etkenlere maruz kalma riski bulunan çalışma işlemlerini </a:t>
            </a:r>
            <a:r>
              <a:rPr lang="tr-TR" sz="2000" dirty="0">
                <a:latin typeface="Garamond" panose="02020404030301010803" pitchFamily="18" charset="0"/>
                <a:cs typeface="Times New Roman" panose="02020603050405020304" pitchFamily="18" charset="0"/>
              </a:rPr>
              <a:t>içeren işlerde.</a:t>
            </a:r>
          </a:p>
          <a:p>
            <a:pPr algn="just">
              <a:lnSpc>
                <a:spcPct val="114000"/>
              </a:lnSpc>
              <a:spcBef>
                <a:spcPts val="600"/>
              </a:spcBef>
            </a:pPr>
            <a:r>
              <a:rPr lang="tr-TR" sz="2000" b="1" dirty="0">
                <a:latin typeface="Garamond" panose="02020404030301010803" pitchFamily="18" charset="0"/>
                <a:cs typeface="Times New Roman" panose="02020603050405020304" pitchFamily="18" charset="0"/>
              </a:rPr>
              <a:t>Kamu kurum ve kuruluşlarınca ilgili mevzuatına göre hizmet alımı suretiyle gördürülen işler</a:t>
            </a:r>
            <a:r>
              <a:rPr lang="tr-TR" sz="2000" dirty="0">
                <a:latin typeface="Garamond" panose="02020404030301010803" pitchFamily="18" charset="0"/>
                <a:cs typeface="Times New Roman" panose="02020603050405020304" pitchFamily="18" charset="0"/>
              </a:rPr>
              <a:t> ile millî güvenlik açısından stratejik önemi haiz birim, proje, tesis veya hizmetlerden </a:t>
            </a:r>
            <a:r>
              <a:rPr lang="tr-TR" sz="2000" b="1" dirty="0">
                <a:latin typeface="Garamond" panose="02020404030301010803" pitchFamily="18" charset="0"/>
                <a:cs typeface="Times New Roman" panose="02020603050405020304" pitchFamily="18" charset="0"/>
              </a:rPr>
              <a:t>hangilerinde uzaktan çalışma yapılamayacağı </a:t>
            </a:r>
            <a:r>
              <a:rPr lang="tr-TR" sz="2000" dirty="0">
                <a:latin typeface="Garamond" panose="02020404030301010803" pitchFamily="18" charset="0"/>
                <a:cs typeface="Times New Roman" panose="02020603050405020304" pitchFamily="18" charset="0"/>
              </a:rPr>
              <a:t>birim, proje, tesis veya hizmetten sorumlu olan veya hizmeti alan </a:t>
            </a:r>
            <a:r>
              <a:rPr lang="tr-TR" sz="2000" b="1" dirty="0">
                <a:latin typeface="Garamond" panose="02020404030301010803" pitchFamily="18" charset="0"/>
                <a:cs typeface="Times New Roman" panose="02020603050405020304" pitchFamily="18" charset="0"/>
              </a:rPr>
              <a:t>kamu kurum ve kuruluşunca belirlenir.</a:t>
            </a:r>
          </a:p>
          <a:p>
            <a:pPr marL="0" lvl="1" indent="0" algn="just" defTabSz="685800">
              <a:lnSpc>
                <a:spcPct val="113000"/>
              </a:lnSpc>
              <a:spcBef>
                <a:spcPts val="60"/>
              </a:spcBef>
              <a:buNone/>
            </a:pPr>
            <a:endParaRPr lang="tr-TR" altLang="tr-TR" sz="1600" dirty="0">
              <a:latin typeface="Garamond" panose="02020404030301010803" pitchFamily="18" charset="0"/>
              <a:ea typeface="Batang" pitchFamily="18" charset="-127"/>
              <a:cs typeface="Times New Roman" panose="02020603050405020304" pitchFamily="18" charset="0"/>
            </a:endParaRPr>
          </a:p>
        </p:txBody>
      </p:sp>
      <p:sp>
        <p:nvSpPr>
          <p:cNvPr id="4" name="Slayt Numarası Yer Tutucusu 3">
            <a:extLst>
              <a:ext uri="{FF2B5EF4-FFF2-40B4-BE49-F238E27FC236}">
                <a16:creationId xmlns:a16="http://schemas.microsoft.com/office/drawing/2014/main" xmlns="" id="{AD8EF929-6037-4B40-9AE9-C6A81A86112F}"/>
              </a:ext>
            </a:extLst>
          </p:cNvPr>
          <p:cNvSpPr>
            <a:spLocks noGrp="1"/>
          </p:cNvSpPr>
          <p:nvPr>
            <p:ph type="sldNum" sz="quarter" idx="12"/>
          </p:nvPr>
        </p:nvSpPr>
        <p:spPr/>
        <p:txBody>
          <a:bodyPr/>
          <a:lstStyle/>
          <a:p>
            <a:fld id="{AA2C244E-E5AC-4366-B513-6933B17218AE}" type="slidenum">
              <a:rPr lang="tr-TR" smtClean="0">
                <a:solidFill>
                  <a:schemeClr val="bg1"/>
                </a:solidFill>
              </a:rPr>
              <a:pPr/>
              <a:t>52</a:t>
            </a:fld>
            <a:endParaRPr lang="tr-TR" dirty="0">
              <a:solidFill>
                <a:schemeClr val="bg1"/>
              </a:solidFill>
            </a:endParaRPr>
          </a:p>
        </p:txBody>
      </p:sp>
      <p:sp>
        <p:nvSpPr>
          <p:cNvPr id="5" name="Unvan 2">
            <a:extLst>
              <a:ext uri="{FF2B5EF4-FFF2-40B4-BE49-F238E27FC236}">
                <a16:creationId xmlns:a16="http://schemas.microsoft.com/office/drawing/2014/main" xmlns="" id="{7554ECF3-B496-43D1-BCAA-3EB466CC6443}"/>
              </a:ext>
            </a:extLst>
          </p:cNvPr>
          <p:cNvSpPr txBox="1">
            <a:spLocks/>
          </p:cNvSpPr>
          <p:nvPr/>
        </p:nvSpPr>
        <p:spPr>
          <a:xfrm>
            <a:off x="1412161" y="481781"/>
            <a:ext cx="7244815" cy="727587"/>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3600" b="1" kern="1200" baseline="0">
                <a:solidFill>
                  <a:schemeClr val="bg1"/>
                </a:solidFill>
                <a:latin typeface="Garamond" panose="02020404030301010803" pitchFamily="18" charset="0"/>
                <a:ea typeface="+mj-ea"/>
                <a:cs typeface="Times New Roman" panose="02020603050405020304" pitchFamily="18" charset="0"/>
              </a:defRPr>
            </a:lvl1pPr>
          </a:lstStyle>
          <a:p>
            <a:pPr lvl="0">
              <a:defRPr/>
            </a:pPr>
            <a:r>
              <a:rPr lang="tr-TR" dirty="0">
                <a:solidFill>
                  <a:prstClr val="white"/>
                </a:solidFill>
              </a:rPr>
              <a:t>Uzaktan Çalışma</a:t>
            </a:r>
            <a:endParaRPr kumimoji="0" lang="tr-TR" sz="2800" b="1" i="0" u="none" strike="noStrike" kern="1200" cap="none" spc="0" normalizeH="0" baseline="0" noProof="0" dirty="0">
              <a:ln>
                <a:noFill/>
              </a:ln>
              <a:solidFill>
                <a:sysClr val="window" lastClr="FFFFFF"/>
              </a:solidFill>
              <a:effectLst/>
              <a:uLnTx/>
              <a:uFillTx/>
            </a:endParaRPr>
          </a:p>
        </p:txBody>
      </p:sp>
    </p:spTree>
    <p:extLst>
      <p:ext uri="{BB962C8B-B14F-4D97-AF65-F5344CB8AC3E}">
        <p14:creationId xmlns:p14="http://schemas.microsoft.com/office/powerpoint/2010/main" val="1659164351"/>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çerik Yer Tutucusu 5"/>
          <p:cNvSpPr>
            <a:spLocks noGrp="1"/>
          </p:cNvSpPr>
          <p:nvPr>
            <p:ph idx="1"/>
          </p:nvPr>
        </p:nvSpPr>
        <p:spPr>
          <a:xfrm>
            <a:off x="334297" y="1327355"/>
            <a:ext cx="8554064" cy="5028997"/>
          </a:xfrm>
        </p:spPr>
        <p:txBody>
          <a:bodyPr>
            <a:noAutofit/>
          </a:bodyPr>
          <a:lstStyle/>
          <a:p>
            <a:pPr marL="0" indent="0" algn="just">
              <a:lnSpc>
                <a:spcPct val="114000"/>
              </a:lnSpc>
              <a:spcBef>
                <a:spcPts val="600"/>
              </a:spcBef>
              <a:buNone/>
            </a:pPr>
            <a:r>
              <a:rPr lang="tr-TR" sz="2000" dirty="0">
                <a:latin typeface="Garamond" panose="02020404030301010803" pitchFamily="18" charset="0"/>
                <a:cs typeface="Times New Roman" panose="02020603050405020304" pitchFamily="18" charset="0"/>
              </a:rPr>
              <a:t>İşçinin, uzaktan çalışma yapma talebi ile ilgili hususlar:</a:t>
            </a:r>
          </a:p>
          <a:p>
            <a:pPr marL="0" indent="0" algn="just">
              <a:lnSpc>
                <a:spcPct val="114000"/>
              </a:lnSpc>
              <a:spcBef>
                <a:spcPts val="600"/>
              </a:spcBef>
              <a:buNone/>
            </a:pPr>
            <a:r>
              <a:rPr lang="tr-TR" sz="2000" dirty="0">
                <a:latin typeface="Garamond" panose="02020404030301010803" pitchFamily="18" charset="0"/>
                <a:cs typeface="Times New Roman" panose="02020603050405020304" pitchFamily="18" charset="0"/>
              </a:rPr>
              <a:t>a) </a:t>
            </a:r>
            <a:r>
              <a:rPr lang="tr-TR" sz="2000" b="1" dirty="0">
                <a:latin typeface="Garamond" panose="02020404030301010803" pitchFamily="18" charset="0"/>
                <a:cs typeface="Times New Roman" panose="02020603050405020304" pitchFamily="18" charset="0"/>
              </a:rPr>
              <a:t>Talep yazılı </a:t>
            </a:r>
            <a:r>
              <a:rPr lang="tr-TR" sz="2000" dirty="0">
                <a:latin typeface="Garamond" panose="02020404030301010803" pitchFamily="18" charset="0"/>
                <a:cs typeface="Times New Roman" panose="02020603050405020304" pitchFamily="18" charset="0"/>
              </a:rPr>
              <a:t>olarak yapılır.</a:t>
            </a:r>
          </a:p>
          <a:p>
            <a:pPr marL="0" indent="0" algn="just">
              <a:lnSpc>
                <a:spcPct val="114000"/>
              </a:lnSpc>
              <a:spcBef>
                <a:spcPts val="600"/>
              </a:spcBef>
              <a:buNone/>
            </a:pPr>
            <a:r>
              <a:rPr lang="tr-TR" sz="2000" dirty="0">
                <a:latin typeface="Garamond" panose="02020404030301010803" pitchFamily="18" charset="0"/>
                <a:cs typeface="Times New Roman" panose="02020603050405020304" pitchFamily="18" charset="0"/>
              </a:rPr>
              <a:t>b) Talep işyerinde belirlenen usul doğrultusunda </a:t>
            </a:r>
            <a:r>
              <a:rPr lang="tr-TR" sz="2000" b="1" dirty="0">
                <a:latin typeface="Garamond" panose="02020404030301010803" pitchFamily="18" charset="0"/>
                <a:cs typeface="Times New Roman" panose="02020603050405020304" pitchFamily="18" charset="0"/>
              </a:rPr>
              <a:t>işverence değerlendirilir</a:t>
            </a:r>
            <a:r>
              <a:rPr lang="tr-TR" sz="2000" dirty="0">
                <a:latin typeface="Garamond" panose="02020404030301010803" pitchFamily="18" charset="0"/>
                <a:cs typeface="Times New Roman" panose="02020603050405020304" pitchFamily="18" charset="0"/>
              </a:rPr>
              <a:t>.</a:t>
            </a:r>
          </a:p>
          <a:p>
            <a:pPr marL="0" indent="0" algn="just">
              <a:lnSpc>
                <a:spcPct val="114000"/>
              </a:lnSpc>
              <a:spcBef>
                <a:spcPts val="600"/>
              </a:spcBef>
              <a:buNone/>
            </a:pPr>
            <a:r>
              <a:rPr lang="tr-TR" sz="2000" dirty="0">
                <a:latin typeface="Garamond" panose="02020404030301010803" pitchFamily="18" charset="0"/>
                <a:cs typeface="Times New Roman" panose="02020603050405020304" pitchFamily="18" charset="0"/>
              </a:rPr>
              <a:t>c) Talep değerlendirilirken, işin ve işçinin niteliği gereği </a:t>
            </a:r>
            <a:r>
              <a:rPr lang="tr-TR" sz="2000" b="1" dirty="0">
                <a:latin typeface="Garamond" panose="02020404030301010803" pitchFamily="18" charset="0"/>
                <a:cs typeface="Times New Roman" panose="02020603050405020304" pitchFamily="18" charset="0"/>
              </a:rPr>
              <a:t>uzaktan çalışmaya uygunluğu </a:t>
            </a:r>
            <a:r>
              <a:rPr lang="tr-TR" sz="2000" dirty="0">
                <a:latin typeface="Garamond" panose="02020404030301010803" pitchFamily="18" charset="0"/>
                <a:cs typeface="Times New Roman" panose="02020603050405020304" pitchFamily="18" charset="0"/>
              </a:rPr>
              <a:t>ile </a:t>
            </a:r>
            <a:r>
              <a:rPr lang="tr-TR" sz="2000" b="1" u="sng" dirty="0">
                <a:latin typeface="Garamond" panose="02020404030301010803" pitchFamily="18" charset="0"/>
                <a:cs typeface="Times New Roman" panose="02020603050405020304" pitchFamily="18" charset="0"/>
              </a:rPr>
              <a:t>işverence belirlenecek diğer kıstaslar kullanılır</a:t>
            </a:r>
            <a:r>
              <a:rPr lang="tr-TR" sz="2000" dirty="0">
                <a:latin typeface="Garamond" panose="02020404030301010803" pitchFamily="18" charset="0"/>
                <a:cs typeface="Times New Roman" panose="02020603050405020304" pitchFamily="18" charset="0"/>
              </a:rPr>
              <a:t>.</a:t>
            </a:r>
          </a:p>
          <a:p>
            <a:pPr algn="just">
              <a:lnSpc>
                <a:spcPct val="114000"/>
              </a:lnSpc>
              <a:spcBef>
                <a:spcPts val="600"/>
              </a:spcBef>
              <a:buFont typeface="Wingdings" panose="05000000000000000000" pitchFamily="2" charset="2"/>
              <a:buChar char="Ø"/>
            </a:pPr>
            <a:r>
              <a:rPr lang="tr-TR" sz="2000" dirty="0">
                <a:latin typeface="Garamond" panose="02020404030301010803" pitchFamily="18" charset="0"/>
                <a:cs typeface="Times New Roman" panose="02020603050405020304" pitchFamily="18" charset="0"/>
              </a:rPr>
              <a:t>Talebe ilişkin </a:t>
            </a:r>
            <a:r>
              <a:rPr lang="tr-TR" sz="2000" b="1" dirty="0">
                <a:latin typeface="Garamond" panose="02020404030301010803" pitchFamily="18" charset="0"/>
                <a:cs typeface="Times New Roman" panose="02020603050405020304" pitchFamily="18" charset="0"/>
              </a:rPr>
              <a:t>değerlendirme sonucunun </a:t>
            </a:r>
            <a:r>
              <a:rPr lang="tr-TR" sz="2000" b="1" dirty="0" smtClean="0">
                <a:solidFill>
                  <a:srgbClr val="0070C0"/>
                </a:solidFill>
                <a:latin typeface="Garamond" panose="02020404030301010803" pitchFamily="18" charset="0"/>
                <a:cs typeface="Times New Roman" panose="02020603050405020304" pitchFamily="18" charset="0"/>
              </a:rPr>
              <a:t>30 </a:t>
            </a:r>
            <a:r>
              <a:rPr lang="tr-TR" sz="2000" b="1" dirty="0">
                <a:solidFill>
                  <a:srgbClr val="0070C0"/>
                </a:solidFill>
                <a:latin typeface="Garamond" panose="02020404030301010803" pitchFamily="18" charset="0"/>
                <a:cs typeface="Times New Roman" panose="02020603050405020304" pitchFamily="18" charset="0"/>
              </a:rPr>
              <a:t>gün içinde </a:t>
            </a:r>
            <a:r>
              <a:rPr lang="tr-TR" sz="2000" b="1" dirty="0">
                <a:latin typeface="Garamond" panose="02020404030301010803" pitchFamily="18" charset="0"/>
                <a:cs typeface="Times New Roman" panose="02020603050405020304" pitchFamily="18" charset="0"/>
              </a:rPr>
              <a:t>işçiye </a:t>
            </a:r>
            <a:r>
              <a:rPr lang="tr-TR" sz="2000" dirty="0">
                <a:latin typeface="Garamond" panose="02020404030301010803" pitchFamily="18" charset="0"/>
                <a:cs typeface="Times New Roman" panose="02020603050405020304" pitchFamily="18" charset="0"/>
              </a:rPr>
              <a:t>talebin yapıldığı usulle </a:t>
            </a:r>
            <a:r>
              <a:rPr lang="tr-TR" sz="2000" b="1" dirty="0">
                <a:latin typeface="Garamond" panose="02020404030301010803" pitchFamily="18" charset="0"/>
                <a:cs typeface="Times New Roman" panose="02020603050405020304" pitchFamily="18" charset="0"/>
              </a:rPr>
              <a:t>bildirilmesi</a:t>
            </a:r>
            <a:r>
              <a:rPr lang="tr-TR" sz="2000" dirty="0">
                <a:latin typeface="Garamond" panose="02020404030301010803" pitchFamily="18" charset="0"/>
                <a:cs typeface="Times New Roman" panose="02020603050405020304" pitchFamily="18" charset="0"/>
              </a:rPr>
              <a:t> esastır.</a:t>
            </a:r>
          </a:p>
          <a:p>
            <a:pPr algn="just">
              <a:lnSpc>
                <a:spcPct val="114000"/>
              </a:lnSpc>
              <a:spcBef>
                <a:spcPts val="600"/>
              </a:spcBef>
              <a:buFont typeface="Wingdings" panose="05000000000000000000" pitchFamily="2" charset="2"/>
              <a:buChar char="Ø"/>
            </a:pPr>
            <a:r>
              <a:rPr lang="tr-TR" sz="2000" dirty="0">
                <a:latin typeface="Garamond" panose="02020404030301010803" pitchFamily="18" charset="0"/>
                <a:cs typeface="Times New Roman" panose="02020603050405020304" pitchFamily="18" charset="0"/>
              </a:rPr>
              <a:t>Uzaktan çalışmaya geçen işçi, tekrar işyerinde çalışma talebinde bulunabilir. İşveren, söz konusu talebi öncelikli olarak değerlendirir.</a:t>
            </a:r>
          </a:p>
          <a:p>
            <a:pPr algn="just">
              <a:lnSpc>
                <a:spcPct val="114000"/>
              </a:lnSpc>
              <a:spcBef>
                <a:spcPts val="600"/>
              </a:spcBef>
              <a:buFont typeface="Wingdings" panose="05000000000000000000" pitchFamily="2" charset="2"/>
              <a:buChar char="Ø"/>
            </a:pPr>
            <a:r>
              <a:rPr lang="tr-TR" sz="2000" dirty="0">
                <a:latin typeface="Garamond" panose="02020404030301010803" pitchFamily="18" charset="0"/>
                <a:cs typeface="Times New Roman" panose="02020603050405020304" pitchFamily="18" charset="0"/>
              </a:rPr>
              <a:t>Uzaktan çalışmanın mevzuatta belirtilen zorlayıcı nedenlerle işyerinin tamamında veya bir bölümünde uygulanacak olması halinde uzaktan çalışmaya geçiş için işçinin talebi veya onayı aranmaz.</a:t>
            </a:r>
          </a:p>
        </p:txBody>
      </p:sp>
      <p:sp>
        <p:nvSpPr>
          <p:cNvPr id="4" name="Slayt Numarası Yer Tutucusu 3">
            <a:extLst>
              <a:ext uri="{FF2B5EF4-FFF2-40B4-BE49-F238E27FC236}">
                <a16:creationId xmlns:a16="http://schemas.microsoft.com/office/drawing/2014/main" xmlns="" id="{AD8EF929-6037-4B40-9AE9-C6A81A86112F}"/>
              </a:ext>
            </a:extLst>
          </p:cNvPr>
          <p:cNvSpPr>
            <a:spLocks noGrp="1"/>
          </p:cNvSpPr>
          <p:nvPr>
            <p:ph type="sldNum" sz="quarter" idx="12"/>
          </p:nvPr>
        </p:nvSpPr>
        <p:spPr/>
        <p:txBody>
          <a:bodyPr/>
          <a:lstStyle/>
          <a:p>
            <a:fld id="{AA2C244E-E5AC-4366-B513-6933B17218AE}" type="slidenum">
              <a:rPr lang="tr-TR" smtClean="0">
                <a:solidFill>
                  <a:schemeClr val="bg1"/>
                </a:solidFill>
              </a:rPr>
              <a:pPr/>
              <a:t>53</a:t>
            </a:fld>
            <a:endParaRPr lang="tr-TR" dirty="0">
              <a:solidFill>
                <a:schemeClr val="bg1"/>
              </a:solidFill>
            </a:endParaRPr>
          </a:p>
        </p:txBody>
      </p:sp>
      <p:sp>
        <p:nvSpPr>
          <p:cNvPr id="5" name="Unvan 2">
            <a:extLst>
              <a:ext uri="{FF2B5EF4-FFF2-40B4-BE49-F238E27FC236}">
                <a16:creationId xmlns:a16="http://schemas.microsoft.com/office/drawing/2014/main" xmlns="" id="{7554ECF3-B496-43D1-BCAA-3EB466CC6443}"/>
              </a:ext>
            </a:extLst>
          </p:cNvPr>
          <p:cNvSpPr txBox="1">
            <a:spLocks/>
          </p:cNvSpPr>
          <p:nvPr/>
        </p:nvSpPr>
        <p:spPr>
          <a:xfrm>
            <a:off x="1412161" y="481781"/>
            <a:ext cx="7244815" cy="727587"/>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3600" b="1" kern="1200" baseline="0">
                <a:solidFill>
                  <a:schemeClr val="bg1"/>
                </a:solidFill>
                <a:latin typeface="Garamond" panose="02020404030301010803" pitchFamily="18" charset="0"/>
                <a:ea typeface="+mj-ea"/>
                <a:cs typeface="Times New Roman" panose="02020603050405020304" pitchFamily="18" charset="0"/>
              </a:defRPr>
            </a:lvl1pPr>
          </a:lstStyle>
          <a:p>
            <a:pPr lvl="0">
              <a:defRPr/>
            </a:pPr>
            <a:r>
              <a:rPr lang="tr-TR" dirty="0">
                <a:solidFill>
                  <a:prstClr val="white"/>
                </a:solidFill>
              </a:rPr>
              <a:t>Uzaktan Çalışma</a:t>
            </a:r>
            <a:endParaRPr kumimoji="0" lang="tr-TR" sz="2800" b="1" i="0" u="none" strike="noStrike" kern="1200" cap="none" spc="0" normalizeH="0" baseline="0" noProof="0" dirty="0">
              <a:ln>
                <a:noFill/>
              </a:ln>
              <a:solidFill>
                <a:sysClr val="window" lastClr="FFFFFF"/>
              </a:solidFill>
              <a:effectLst/>
              <a:uLnTx/>
              <a:uFillTx/>
            </a:endParaRPr>
          </a:p>
        </p:txBody>
      </p:sp>
    </p:spTree>
    <p:extLst>
      <p:ext uri="{BB962C8B-B14F-4D97-AF65-F5344CB8AC3E}">
        <p14:creationId xmlns:p14="http://schemas.microsoft.com/office/powerpoint/2010/main" val="3875750086"/>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çerik Yer Tutucusu 5"/>
          <p:cNvSpPr>
            <a:spLocks noGrp="1"/>
          </p:cNvSpPr>
          <p:nvPr>
            <p:ph idx="1"/>
          </p:nvPr>
        </p:nvSpPr>
        <p:spPr>
          <a:xfrm>
            <a:off x="334297" y="1661652"/>
            <a:ext cx="8554064" cy="4694700"/>
          </a:xfrm>
        </p:spPr>
        <p:txBody>
          <a:bodyPr>
            <a:noAutofit/>
          </a:bodyPr>
          <a:lstStyle/>
          <a:p>
            <a:pPr marL="0" lvl="0" indent="0" algn="just" defTabSz="685800">
              <a:lnSpc>
                <a:spcPct val="114000"/>
              </a:lnSpc>
              <a:spcBef>
                <a:spcPts val="600"/>
              </a:spcBef>
              <a:buNone/>
            </a:pPr>
            <a:r>
              <a:rPr lang="tr-TR" altLang="tr-TR" sz="2400" dirty="0">
                <a:solidFill>
                  <a:prstClr val="black"/>
                </a:solidFill>
                <a:latin typeface="Garamond" panose="02020404030301010803" pitchFamily="18" charset="0"/>
                <a:ea typeface="Batang" pitchFamily="18" charset="-127"/>
                <a:cs typeface="Times New Roman" panose="02020603050405020304" pitchFamily="18" charset="0"/>
              </a:rPr>
              <a:t>Taraflarca iş sözleşmesine bir deneme kaydı konulduğunda, bunun süresi </a:t>
            </a:r>
            <a:r>
              <a:rPr lang="tr-TR" altLang="tr-TR" sz="2400" b="1" dirty="0">
                <a:solidFill>
                  <a:prstClr val="black"/>
                </a:solidFill>
                <a:latin typeface="Garamond" panose="02020404030301010803" pitchFamily="18" charset="0"/>
                <a:ea typeface="Batang" pitchFamily="18" charset="-127"/>
                <a:cs typeface="Times New Roman" panose="02020603050405020304" pitchFamily="18" charset="0"/>
              </a:rPr>
              <a:t>en çok 2 ay </a:t>
            </a:r>
            <a:r>
              <a:rPr lang="tr-TR" altLang="tr-TR" sz="2400" dirty="0">
                <a:solidFill>
                  <a:prstClr val="black"/>
                </a:solidFill>
                <a:latin typeface="Garamond" panose="02020404030301010803" pitchFamily="18" charset="0"/>
                <a:ea typeface="Batang" pitchFamily="18" charset="-127"/>
                <a:cs typeface="Times New Roman" panose="02020603050405020304" pitchFamily="18" charset="0"/>
              </a:rPr>
              <a:t>olabilir. Ancak deneme süresi </a:t>
            </a:r>
            <a:r>
              <a:rPr lang="tr-TR" altLang="tr-TR" sz="2400" b="1" dirty="0">
                <a:solidFill>
                  <a:prstClr val="black"/>
                </a:solidFill>
                <a:latin typeface="Garamond" panose="02020404030301010803" pitchFamily="18" charset="0"/>
                <a:ea typeface="Batang" pitchFamily="18" charset="-127"/>
                <a:cs typeface="Times New Roman" panose="02020603050405020304" pitchFamily="18" charset="0"/>
              </a:rPr>
              <a:t>toplu iş sözleşmeleriyle 4 aya </a:t>
            </a:r>
            <a:r>
              <a:rPr lang="tr-TR" altLang="tr-TR" sz="2400" dirty="0">
                <a:solidFill>
                  <a:prstClr val="black"/>
                </a:solidFill>
                <a:latin typeface="Garamond" panose="02020404030301010803" pitchFamily="18" charset="0"/>
                <a:ea typeface="Batang" pitchFamily="18" charset="-127"/>
                <a:cs typeface="Times New Roman" panose="02020603050405020304" pitchFamily="18" charset="0"/>
              </a:rPr>
              <a:t>kadar uzatılabilir.</a:t>
            </a:r>
          </a:p>
          <a:p>
            <a:pPr marL="0" lvl="0" indent="0" algn="just" defTabSz="685800">
              <a:lnSpc>
                <a:spcPct val="114000"/>
              </a:lnSpc>
              <a:spcBef>
                <a:spcPts val="600"/>
              </a:spcBef>
              <a:buNone/>
            </a:pPr>
            <a:r>
              <a:rPr lang="tr-TR" altLang="tr-TR" sz="2400" b="1" dirty="0">
                <a:solidFill>
                  <a:srgbClr val="0070C0"/>
                </a:solidFill>
                <a:latin typeface="Garamond" panose="02020404030301010803" pitchFamily="18" charset="0"/>
                <a:ea typeface="Batang" pitchFamily="18" charset="-127"/>
                <a:cs typeface="Times New Roman" panose="02020603050405020304" pitchFamily="18" charset="0"/>
              </a:rPr>
              <a:t>Deneme süresi içinde </a:t>
            </a:r>
            <a:r>
              <a:rPr lang="tr-TR" altLang="tr-TR" sz="2400" dirty="0">
                <a:solidFill>
                  <a:prstClr val="black"/>
                </a:solidFill>
                <a:latin typeface="Garamond" panose="02020404030301010803" pitchFamily="18" charset="0"/>
                <a:ea typeface="Batang" pitchFamily="18" charset="-127"/>
                <a:cs typeface="Times New Roman" panose="02020603050405020304" pitchFamily="18" charset="0"/>
              </a:rPr>
              <a:t>taraflar iş sözleşmesini </a:t>
            </a:r>
            <a:r>
              <a:rPr lang="tr-TR" altLang="tr-TR" sz="2400" u="sng" dirty="0">
                <a:solidFill>
                  <a:prstClr val="black"/>
                </a:solidFill>
                <a:latin typeface="Garamond" panose="02020404030301010803" pitchFamily="18" charset="0"/>
                <a:ea typeface="Batang" pitchFamily="18" charset="-127"/>
                <a:cs typeface="Times New Roman" panose="02020603050405020304" pitchFamily="18" charset="0"/>
              </a:rPr>
              <a:t>bildirim süresine gerek olmaksızın</a:t>
            </a:r>
            <a:r>
              <a:rPr lang="tr-TR" altLang="tr-TR" sz="2400" dirty="0">
                <a:solidFill>
                  <a:prstClr val="black"/>
                </a:solidFill>
                <a:latin typeface="Garamond" panose="02020404030301010803" pitchFamily="18" charset="0"/>
                <a:ea typeface="Batang" pitchFamily="18" charset="-127"/>
                <a:cs typeface="Times New Roman" panose="02020603050405020304" pitchFamily="18" charset="0"/>
              </a:rPr>
              <a:t> ve </a:t>
            </a:r>
            <a:r>
              <a:rPr lang="tr-TR" altLang="tr-TR" sz="2400" u="sng" dirty="0">
                <a:solidFill>
                  <a:prstClr val="black"/>
                </a:solidFill>
                <a:latin typeface="Garamond" panose="02020404030301010803" pitchFamily="18" charset="0"/>
                <a:ea typeface="Batang" pitchFamily="18" charset="-127"/>
                <a:cs typeface="Times New Roman" panose="02020603050405020304" pitchFamily="18" charset="0"/>
              </a:rPr>
              <a:t>tazminatsız</a:t>
            </a:r>
            <a:r>
              <a:rPr lang="tr-TR" altLang="tr-TR" sz="2400" dirty="0">
                <a:solidFill>
                  <a:prstClr val="black"/>
                </a:solidFill>
                <a:latin typeface="Garamond" panose="02020404030301010803" pitchFamily="18" charset="0"/>
                <a:ea typeface="Batang" pitchFamily="18" charset="-127"/>
                <a:cs typeface="Times New Roman" panose="02020603050405020304" pitchFamily="18" charset="0"/>
              </a:rPr>
              <a:t> </a:t>
            </a:r>
            <a:r>
              <a:rPr lang="tr-TR" altLang="tr-TR" sz="2400" b="1" dirty="0">
                <a:solidFill>
                  <a:srgbClr val="0070C0"/>
                </a:solidFill>
                <a:latin typeface="Garamond" panose="02020404030301010803" pitchFamily="18" charset="0"/>
                <a:ea typeface="Batang" pitchFamily="18" charset="-127"/>
                <a:cs typeface="Times New Roman" panose="02020603050405020304" pitchFamily="18" charset="0"/>
              </a:rPr>
              <a:t>feshedebilir</a:t>
            </a:r>
            <a:r>
              <a:rPr lang="tr-TR" altLang="tr-TR" sz="2400" dirty="0">
                <a:solidFill>
                  <a:prstClr val="black"/>
                </a:solidFill>
                <a:latin typeface="Garamond" panose="02020404030301010803" pitchFamily="18" charset="0"/>
                <a:ea typeface="Batang" pitchFamily="18" charset="-127"/>
                <a:cs typeface="Times New Roman" panose="02020603050405020304" pitchFamily="18" charset="0"/>
              </a:rPr>
              <a:t>. İşçinin çalıştığı günler için ücret ve diğer hakları saklıdır</a:t>
            </a:r>
            <a:r>
              <a:rPr lang="tr-TR" altLang="tr-TR" sz="2400" dirty="0" smtClean="0">
                <a:solidFill>
                  <a:prstClr val="black"/>
                </a:solidFill>
                <a:latin typeface="Garamond" panose="02020404030301010803" pitchFamily="18" charset="0"/>
                <a:ea typeface="Batang" pitchFamily="18" charset="-127"/>
                <a:cs typeface="Times New Roman" panose="02020603050405020304" pitchFamily="18" charset="0"/>
              </a:rPr>
              <a:t>.</a:t>
            </a:r>
          </a:p>
          <a:p>
            <a:pPr marL="0" lvl="0" indent="0" algn="just" defTabSz="685800">
              <a:lnSpc>
                <a:spcPct val="114000"/>
              </a:lnSpc>
              <a:spcBef>
                <a:spcPts val="600"/>
              </a:spcBef>
              <a:buNone/>
            </a:pPr>
            <a:endParaRPr lang="tr-TR" altLang="tr-TR" sz="2400" dirty="0" smtClean="0">
              <a:solidFill>
                <a:prstClr val="black"/>
              </a:solidFill>
              <a:latin typeface="Garamond" panose="02020404030301010803" pitchFamily="18" charset="0"/>
              <a:ea typeface="Batang" pitchFamily="18" charset="-127"/>
              <a:cs typeface="Times New Roman" panose="02020603050405020304" pitchFamily="18" charset="0"/>
            </a:endParaRPr>
          </a:p>
          <a:p>
            <a:pPr marL="0" lvl="0" indent="0" algn="just" defTabSz="685800">
              <a:lnSpc>
                <a:spcPct val="114000"/>
              </a:lnSpc>
              <a:spcBef>
                <a:spcPts val="600"/>
              </a:spcBef>
              <a:buNone/>
            </a:pPr>
            <a:r>
              <a:rPr lang="tr-TR" altLang="tr-TR" sz="2400" b="1" dirty="0" smtClean="0">
                <a:solidFill>
                  <a:prstClr val="black"/>
                </a:solidFill>
                <a:latin typeface="Garamond" panose="02020404030301010803" pitchFamily="18" charset="0"/>
                <a:ea typeface="Batang" pitchFamily="18" charset="-127"/>
                <a:cs typeface="Times New Roman" panose="02020603050405020304" pitchFamily="18" charset="0"/>
              </a:rPr>
              <a:t>***Deneme süresi TİS 4. madde de 2 ay olarak belirlenmiştir.</a:t>
            </a:r>
            <a:endParaRPr lang="tr-TR" altLang="tr-TR" sz="2400" b="1" dirty="0">
              <a:solidFill>
                <a:prstClr val="black"/>
              </a:solidFill>
              <a:latin typeface="Garamond" panose="02020404030301010803" pitchFamily="18" charset="0"/>
              <a:ea typeface="Batang" pitchFamily="18" charset="-127"/>
              <a:cs typeface="Times New Roman" panose="02020603050405020304" pitchFamily="18" charset="0"/>
            </a:endParaRPr>
          </a:p>
          <a:p>
            <a:pPr marL="0" indent="0" algn="just">
              <a:lnSpc>
                <a:spcPct val="114000"/>
              </a:lnSpc>
              <a:spcBef>
                <a:spcPts val="600"/>
              </a:spcBef>
              <a:buNone/>
            </a:pPr>
            <a:endParaRPr lang="tr-TR" sz="2000" dirty="0">
              <a:latin typeface="Garamond" panose="02020404030301010803" pitchFamily="18" charset="0"/>
              <a:cs typeface="Times New Roman" panose="02020603050405020304" pitchFamily="18" charset="0"/>
            </a:endParaRPr>
          </a:p>
        </p:txBody>
      </p:sp>
      <p:sp>
        <p:nvSpPr>
          <p:cNvPr id="4" name="Slayt Numarası Yer Tutucusu 3">
            <a:extLst>
              <a:ext uri="{FF2B5EF4-FFF2-40B4-BE49-F238E27FC236}">
                <a16:creationId xmlns:a16="http://schemas.microsoft.com/office/drawing/2014/main" xmlns="" id="{AD8EF929-6037-4B40-9AE9-C6A81A86112F}"/>
              </a:ext>
            </a:extLst>
          </p:cNvPr>
          <p:cNvSpPr>
            <a:spLocks noGrp="1"/>
          </p:cNvSpPr>
          <p:nvPr>
            <p:ph type="sldNum" sz="quarter" idx="12"/>
          </p:nvPr>
        </p:nvSpPr>
        <p:spPr/>
        <p:txBody>
          <a:bodyPr/>
          <a:lstStyle/>
          <a:p>
            <a:fld id="{AA2C244E-E5AC-4366-B513-6933B17218AE}" type="slidenum">
              <a:rPr lang="tr-TR" smtClean="0">
                <a:solidFill>
                  <a:schemeClr val="bg1"/>
                </a:solidFill>
              </a:rPr>
              <a:pPr/>
              <a:t>54</a:t>
            </a:fld>
            <a:endParaRPr lang="tr-TR" dirty="0">
              <a:solidFill>
                <a:schemeClr val="bg1"/>
              </a:solidFill>
            </a:endParaRPr>
          </a:p>
        </p:txBody>
      </p:sp>
      <p:sp>
        <p:nvSpPr>
          <p:cNvPr id="5" name="Unvan 2">
            <a:extLst>
              <a:ext uri="{FF2B5EF4-FFF2-40B4-BE49-F238E27FC236}">
                <a16:creationId xmlns:a16="http://schemas.microsoft.com/office/drawing/2014/main" xmlns="" id="{7554ECF3-B496-43D1-BCAA-3EB466CC6443}"/>
              </a:ext>
            </a:extLst>
          </p:cNvPr>
          <p:cNvSpPr txBox="1">
            <a:spLocks/>
          </p:cNvSpPr>
          <p:nvPr/>
        </p:nvSpPr>
        <p:spPr>
          <a:xfrm>
            <a:off x="1412161" y="481781"/>
            <a:ext cx="7244815" cy="727587"/>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3600" b="1" kern="1200" baseline="0">
                <a:solidFill>
                  <a:schemeClr val="bg1"/>
                </a:solidFill>
                <a:latin typeface="Garamond" panose="02020404030301010803" pitchFamily="18" charset="0"/>
                <a:ea typeface="+mj-ea"/>
                <a:cs typeface="Times New Roman" panose="02020603050405020304" pitchFamily="18" charset="0"/>
              </a:defRPr>
            </a:lvl1pPr>
          </a:lstStyle>
          <a:p>
            <a:pPr lvl="0">
              <a:defRPr/>
            </a:pPr>
            <a:r>
              <a:rPr lang="tr-TR">
                <a:solidFill>
                  <a:prstClr val="white"/>
                </a:solidFill>
              </a:rPr>
              <a:t>Deneme Süreli İş Sözleşmesi</a:t>
            </a:r>
            <a:endParaRPr kumimoji="0" lang="tr-TR" sz="2800" b="1" i="0" u="none" strike="noStrike" kern="1200" cap="none" spc="0" normalizeH="0" baseline="0" noProof="0" dirty="0">
              <a:ln>
                <a:noFill/>
              </a:ln>
              <a:solidFill>
                <a:sysClr val="window" lastClr="FFFFFF"/>
              </a:solidFill>
              <a:effectLst/>
              <a:uLnTx/>
              <a:uFillTx/>
            </a:endParaRPr>
          </a:p>
        </p:txBody>
      </p:sp>
    </p:spTree>
    <p:extLst>
      <p:ext uri="{BB962C8B-B14F-4D97-AF65-F5344CB8AC3E}">
        <p14:creationId xmlns:p14="http://schemas.microsoft.com/office/powerpoint/2010/main" val="1389233138"/>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çerik Yer Tutucusu 5"/>
          <p:cNvSpPr>
            <a:spLocks noGrp="1"/>
          </p:cNvSpPr>
          <p:nvPr>
            <p:ph idx="1"/>
          </p:nvPr>
        </p:nvSpPr>
        <p:spPr>
          <a:xfrm>
            <a:off x="334297" y="1396182"/>
            <a:ext cx="8554064" cy="5063612"/>
          </a:xfrm>
        </p:spPr>
        <p:txBody>
          <a:bodyPr>
            <a:noAutofit/>
          </a:bodyPr>
          <a:lstStyle/>
          <a:p>
            <a:pPr marL="457200" lvl="0" indent="-457200" algn="just" defTabSz="685800">
              <a:lnSpc>
                <a:spcPct val="110000"/>
              </a:lnSpc>
              <a:spcBef>
                <a:spcPts val="600"/>
              </a:spcBef>
              <a:buFont typeface="Wingdings" panose="05000000000000000000" pitchFamily="2" charset="2"/>
              <a:buChar char="Ø"/>
              <a:defRPr/>
            </a:pPr>
            <a:r>
              <a:rPr lang="tr-TR" altLang="tr-TR" sz="1800" b="1" dirty="0">
                <a:solidFill>
                  <a:srgbClr val="0070C0"/>
                </a:solidFill>
                <a:latin typeface="Garamond" panose="02020404030301010803" pitchFamily="18" charset="0"/>
                <a:ea typeface="Batang" pitchFamily="18" charset="-127"/>
                <a:cs typeface="Times New Roman" pitchFamily="18" charset="0"/>
              </a:rPr>
              <a:t>İş sözleşmesinin hükümsüzlüğü:</a:t>
            </a:r>
          </a:p>
          <a:p>
            <a:pPr marL="0" lvl="0" indent="0" algn="just" defTabSz="685800">
              <a:lnSpc>
                <a:spcPct val="110000"/>
              </a:lnSpc>
              <a:spcBef>
                <a:spcPts val="600"/>
              </a:spcBef>
              <a:buNone/>
              <a:defRPr/>
            </a:pPr>
            <a:r>
              <a:rPr lang="tr-TR" altLang="tr-TR" sz="1800" b="1" dirty="0">
                <a:solidFill>
                  <a:prstClr val="black"/>
                </a:solidFill>
                <a:latin typeface="Garamond" panose="02020404030301010803" pitchFamily="18" charset="0"/>
                <a:ea typeface="Batang" pitchFamily="18" charset="-127"/>
                <a:cs typeface="Times New Roman" pitchFamily="18" charset="0"/>
              </a:rPr>
              <a:t>a) </a:t>
            </a:r>
            <a:r>
              <a:rPr lang="tr-TR" altLang="tr-TR" sz="1800" b="1" u="sng" dirty="0">
                <a:latin typeface="Garamond" panose="02020404030301010803" pitchFamily="18" charset="0"/>
                <a:ea typeface="Batang" pitchFamily="18" charset="-127"/>
                <a:cs typeface="Times New Roman" pitchFamily="18" charset="0"/>
              </a:rPr>
              <a:t>Geçersizlik</a:t>
            </a:r>
            <a:r>
              <a:rPr lang="tr-TR" altLang="tr-TR" sz="1800" dirty="0">
                <a:latin typeface="Garamond" panose="02020404030301010803" pitchFamily="18" charset="0"/>
                <a:ea typeface="Batang" pitchFamily="18" charset="-127"/>
                <a:cs typeface="Times New Roman" pitchFamily="18" charset="0"/>
              </a:rPr>
              <a:t> </a:t>
            </a:r>
            <a:r>
              <a:rPr lang="tr-TR" altLang="tr-TR" sz="1800" dirty="0">
                <a:solidFill>
                  <a:prstClr val="black"/>
                </a:solidFill>
                <a:latin typeface="Garamond" panose="02020404030301010803" pitchFamily="18" charset="0"/>
                <a:ea typeface="Batang" pitchFamily="18" charset="-127"/>
                <a:cs typeface="Times New Roman" pitchFamily="18" charset="0"/>
              </a:rPr>
              <a:t>(iş sözleşmesi; işçi veya işverenin ya da taraflardan </a:t>
            </a:r>
            <a:r>
              <a:rPr lang="tr-TR" altLang="tr-TR" sz="1800" b="1" dirty="0">
                <a:solidFill>
                  <a:prstClr val="black"/>
                </a:solidFill>
                <a:latin typeface="Garamond" panose="02020404030301010803" pitchFamily="18" charset="0"/>
                <a:ea typeface="Batang" pitchFamily="18" charset="-127"/>
                <a:cs typeface="Times New Roman" pitchFamily="18" charset="0"/>
              </a:rPr>
              <a:t>birisinin ehliyeti yoksa</a:t>
            </a:r>
            <a:r>
              <a:rPr lang="tr-TR" altLang="tr-TR" sz="1800" dirty="0">
                <a:solidFill>
                  <a:prstClr val="black"/>
                </a:solidFill>
                <a:latin typeface="Garamond" panose="02020404030301010803" pitchFamily="18" charset="0"/>
                <a:ea typeface="Batang" pitchFamily="18" charset="-127"/>
                <a:cs typeface="Times New Roman" pitchFamily="18" charset="0"/>
              </a:rPr>
              <a:t>, yasanın aradığı </a:t>
            </a:r>
            <a:r>
              <a:rPr lang="tr-TR" altLang="tr-TR" sz="1800" b="1" dirty="0">
                <a:solidFill>
                  <a:prstClr val="black"/>
                </a:solidFill>
                <a:latin typeface="Garamond" panose="02020404030301010803" pitchFamily="18" charset="0"/>
                <a:ea typeface="Batang" pitchFamily="18" charset="-127"/>
                <a:cs typeface="Times New Roman" pitchFamily="18" charset="0"/>
              </a:rPr>
              <a:t>biçim koşuluna  uygun olarak kurulmamışsa</a:t>
            </a:r>
            <a:r>
              <a:rPr lang="tr-TR" altLang="tr-TR" sz="1800" dirty="0">
                <a:solidFill>
                  <a:prstClr val="black"/>
                </a:solidFill>
                <a:latin typeface="Garamond" panose="02020404030301010803" pitchFamily="18" charset="0"/>
                <a:ea typeface="Batang" pitchFamily="18" charset="-127"/>
                <a:cs typeface="Times New Roman" pitchFamily="18" charset="0"/>
              </a:rPr>
              <a:t>, yasa hükümlerine, kamu düzenine veya </a:t>
            </a:r>
            <a:r>
              <a:rPr lang="tr-TR" altLang="tr-TR" sz="1800" b="1" dirty="0">
                <a:solidFill>
                  <a:prstClr val="black"/>
                </a:solidFill>
                <a:latin typeface="Garamond" panose="02020404030301010803" pitchFamily="18" charset="0"/>
                <a:ea typeface="Batang" pitchFamily="18" charset="-127"/>
                <a:cs typeface="Times New Roman" pitchFamily="18" charset="0"/>
              </a:rPr>
              <a:t>ahlaka aykırıysa </a:t>
            </a:r>
            <a:r>
              <a:rPr lang="tr-TR" altLang="tr-TR" sz="1800" dirty="0">
                <a:solidFill>
                  <a:prstClr val="black"/>
                </a:solidFill>
                <a:latin typeface="Garamond" panose="02020404030301010803" pitchFamily="18" charset="0"/>
                <a:ea typeface="Batang" pitchFamily="18" charset="-127"/>
                <a:cs typeface="Times New Roman" pitchFamily="18" charset="0"/>
              </a:rPr>
              <a:t>iş sözleşmesi hukuken geçersizidir. Geçersizlik, </a:t>
            </a:r>
            <a:r>
              <a:rPr lang="tr-TR" altLang="tr-TR" sz="1800" u="sng" dirty="0">
                <a:solidFill>
                  <a:prstClr val="black"/>
                </a:solidFill>
                <a:latin typeface="Garamond" panose="02020404030301010803" pitchFamily="18" charset="0"/>
                <a:ea typeface="Batang" pitchFamily="18" charset="-127"/>
                <a:cs typeface="Times New Roman" pitchFamily="18" charset="0"/>
              </a:rPr>
              <a:t>geleceğe yönelik etkisini gösterir</a:t>
            </a:r>
            <a:r>
              <a:rPr lang="tr-TR" altLang="tr-TR" sz="1800" dirty="0">
                <a:solidFill>
                  <a:prstClr val="black"/>
                </a:solidFill>
                <a:latin typeface="Garamond" panose="02020404030301010803" pitchFamily="18" charset="0"/>
                <a:ea typeface="Batang" pitchFamily="18" charset="-127"/>
                <a:cs typeface="Times New Roman" pitchFamily="18" charset="0"/>
              </a:rPr>
              <a:t>.) </a:t>
            </a:r>
          </a:p>
          <a:p>
            <a:pPr marL="0" lvl="0" indent="0" algn="just" defTabSz="685800">
              <a:lnSpc>
                <a:spcPct val="110000"/>
              </a:lnSpc>
              <a:spcBef>
                <a:spcPts val="600"/>
              </a:spcBef>
              <a:buNone/>
              <a:defRPr/>
            </a:pPr>
            <a:r>
              <a:rPr lang="tr-TR" altLang="tr-TR" sz="1800" b="1" dirty="0">
                <a:solidFill>
                  <a:prstClr val="black"/>
                </a:solidFill>
                <a:latin typeface="Garamond" panose="02020404030301010803" pitchFamily="18" charset="0"/>
                <a:ea typeface="Batang" pitchFamily="18" charset="-127"/>
                <a:cs typeface="Times New Roman" pitchFamily="18" charset="0"/>
              </a:rPr>
              <a:t>b) </a:t>
            </a:r>
            <a:r>
              <a:rPr lang="tr-TR" altLang="tr-TR" sz="1800" b="1" u="sng" dirty="0">
                <a:latin typeface="Garamond" panose="02020404030301010803" pitchFamily="18" charset="0"/>
                <a:ea typeface="Batang" pitchFamily="18" charset="-127"/>
                <a:cs typeface="Times New Roman" pitchFamily="18" charset="0"/>
              </a:rPr>
              <a:t>İptal</a:t>
            </a:r>
            <a:r>
              <a:rPr lang="tr-TR" altLang="tr-TR" sz="1800" dirty="0">
                <a:latin typeface="Garamond" panose="02020404030301010803" pitchFamily="18" charset="0"/>
                <a:ea typeface="Batang" pitchFamily="18" charset="-127"/>
                <a:cs typeface="Times New Roman" pitchFamily="18" charset="0"/>
              </a:rPr>
              <a:t> </a:t>
            </a:r>
            <a:r>
              <a:rPr lang="tr-TR" altLang="tr-TR" sz="1800" dirty="0">
                <a:solidFill>
                  <a:prstClr val="black"/>
                </a:solidFill>
                <a:latin typeface="Garamond" panose="02020404030301010803" pitchFamily="18" charset="0"/>
                <a:ea typeface="Batang" pitchFamily="18" charset="-127"/>
                <a:cs typeface="Times New Roman" pitchFamily="18" charset="0"/>
              </a:rPr>
              <a:t>(iş sözleşmesinin yapıldığı sırada taraflardan birinin iradesinin </a:t>
            </a:r>
            <a:r>
              <a:rPr lang="tr-TR" altLang="tr-TR" sz="1800" b="1" dirty="0">
                <a:solidFill>
                  <a:prstClr val="black"/>
                </a:solidFill>
                <a:latin typeface="Garamond" panose="02020404030301010803" pitchFamily="18" charset="0"/>
                <a:ea typeface="Batang" pitchFamily="18" charset="-127"/>
                <a:cs typeface="Times New Roman" pitchFamily="18" charset="0"/>
              </a:rPr>
              <a:t>yanılma, aldatma veya korkutma </a:t>
            </a:r>
            <a:r>
              <a:rPr lang="tr-TR" altLang="tr-TR" sz="1800" dirty="0">
                <a:solidFill>
                  <a:prstClr val="black"/>
                </a:solidFill>
                <a:latin typeface="Garamond" panose="02020404030301010803" pitchFamily="18" charset="0"/>
                <a:ea typeface="Batang" pitchFamily="18" charset="-127"/>
                <a:cs typeface="Times New Roman" pitchFamily="18" charset="0"/>
              </a:rPr>
              <a:t>gibi nedenlerle sakatlanması </a:t>
            </a:r>
            <a:r>
              <a:rPr lang="tr-TR" altLang="tr-TR" sz="1800" b="1" dirty="0">
                <a:solidFill>
                  <a:prstClr val="black"/>
                </a:solidFill>
                <a:latin typeface="Garamond" panose="02020404030301010803" pitchFamily="18" charset="0"/>
                <a:ea typeface="Batang" pitchFamily="18" charset="-127"/>
                <a:cs typeface="Times New Roman" pitchFamily="18" charset="0"/>
              </a:rPr>
              <a:t>halinde</a:t>
            </a:r>
            <a:r>
              <a:rPr lang="tr-TR" altLang="tr-TR" sz="1800" dirty="0">
                <a:solidFill>
                  <a:prstClr val="black"/>
                </a:solidFill>
                <a:latin typeface="Garamond" panose="02020404030301010803" pitchFamily="18" charset="0"/>
                <a:ea typeface="Batang" pitchFamily="18" charset="-127"/>
                <a:cs typeface="Times New Roman" pitchFamily="18" charset="0"/>
              </a:rPr>
              <a:t> iş sözleşmesinin </a:t>
            </a:r>
            <a:r>
              <a:rPr lang="tr-TR" altLang="tr-TR" sz="1800" b="1" dirty="0">
                <a:solidFill>
                  <a:prstClr val="black"/>
                </a:solidFill>
                <a:latin typeface="Garamond" panose="02020404030301010803" pitchFamily="18" charset="0"/>
                <a:ea typeface="Batang" pitchFamily="18" charset="-127"/>
                <a:cs typeface="Times New Roman" pitchFamily="18" charset="0"/>
              </a:rPr>
              <a:t>devam edip etmemesi tarafların iradesine bırakılır.</a:t>
            </a:r>
            <a:r>
              <a:rPr lang="tr-TR" altLang="tr-TR" sz="1800" dirty="0">
                <a:solidFill>
                  <a:prstClr val="black"/>
                </a:solidFill>
                <a:latin typeface="Garamond" panose="02020404030301010803" pitchFamily="18" charset="0"/>
                <a:ea typeface="Batang" pitchFamily="18" charset="-127"/>
                <a:cs typeface="Times New Roman" pitchFamily="18" charset="0"/>
              </a:rPr>
              <a:t> </a:t>
            </a:r>
            <a:r>
              <a:rPr lang="tr-TR" altLang="tr-TR" sz="1800" u="sng" dirty="0">
                <a:solidFill>
                  <a:prstClr val="black"/>
                </a:solidFill>
                <a:latin typeface="Garamond" panose="02020404030301010803" pitchFamily="18" charset="0"/>
                <a:ea typeface="Batang" pitchFamily="18" charset="-127"/>
                <a:cs typeface="Times New Roman" pitchFamily="18" charset="0"/>
              </a:rPr>
              <a:t>Geleceğe yönelik etkisini gösterir</a:t>
            </a:r>
            <a:r>
              <a:rPr lang="tr-TR" altLang="tr-TR" sz="1800" dirty="0">
                <a:solidFill>
                  <a:prstClr val="black"/>
                </a:solidFill>
                <a:latin typeface="Garamond" panose="02020404030301010803" pitchFamily="18" charset="0"/>
                <a:ea typeface="Batang" pitchFamily="18" charset="-127"/>
                <a:cs typeface="Times New Roman" pitchFamily="18" charset="0"/>
              </a:rPr>
              <a:t>.) </a:t>
            </a:r>
          </a:p>
          <a:p>
            <a:pPr marL="452438" lvl="0" indent="-452438" algn="just" defTabSz="685800">
              <a:lnSpc>
                <a:spcPct val="110000"/>
              </a:lnSpc>
              <a:spcBef>
                <a:spcPts val="600"/>
              </a:spcBef>
              <a:buFont typeface="Wingdings" panose="05000000000000000000" pitchFamily="2" charset="2"/>
              <a:buChar char="Ø"/>
              <a:defRPr/>
            </a:pPr>
            <a:r>
              <a:rPr lang="tr-TR" altLang="tr-TR" sz="1800" b="1" dirty="0">
                <a:solidFill>
                  <a:srgbClr val="0070C0"/>
                </a:solidFill>
                <a:latin typeface="Garamond" panose="02020404030301010803" pitchFamily="18" charset="0"/>
                <a:ea typeface="Batang" pitchFamily="18" charset="-127"/>
                <a:cs typeface="Times New Roman" pitchFamily="18" charset="0"/>
              </a:rPr>
              <a:t>Tarafların anlaşmasıyla </a:t>
            </a:r>
            <a:r>
              <a:rPr lang="tr-TR" altLang="tr-TR" sz="1800" b="1" dirty="0">
                <a:solidFill>
                  <a:prstClr val="black"/>
                </a:solidFill>
                <a:latin typeface="Garamond" panose="02020404030301010803" pitchFamily="18" charset="0"/>
                <a:ea typeface="Batang" pitchFamily="18" charset="-127"/>
                <a:cs typeface="Times New Roman" pitchFamily="18" charset="0"/>
              </a:rPr>
              <a:t>(</a:t>
            </a:r>
            <a:r>
              <a:rPr lang="tr-TR" altLang="tr-TR" sz="1800" b="1" dirty="0" err="1">
                <a:solidFill>
                  <a:srgbClr val="0070C0"/>
                </a:solidFill>
                <a:latin typeface="Garamond" panose="02020404030301010803" pitchFamily="18" charset="0"/>
                <a:ea typeface="Batang" pitchFamily="18" charset="-127"/>
                <a:cs typeface="Times New Roman" pitchFamily="18" charset="0"/>
              </a:rPr>
              <a:t>İkale</a:t>
            </a:r>
            <a:r>
              <a:rPr lang="tr-TR" altLang="tr-TR" sz="1800" b="1" dirty="0">
                <a:solidFill>
                  <a:prstClr val="black"/>
                </a:solidFill>
                <a:latin typeface="Garamond" panose="02020404030301010803" pitchFamily="18" charset="0"/>
                <a:ea typeface="Batang" pitchFamily="18" charset="-127"/>
                <a:cs typeface="Times New Roman" pitchFamily="18" charset="0"/>
              </a:rPr>
              <a:t>): </a:t>
            </a:r>
            <a:r>
              <a:rPr lang="tr-TR" altLang="tr-TR" sz="1800" dirty="0">
                <a:solidFill>
                  <a:prstClr val="black"/>
                </a:solidFill>
                <a:latin typeface="Garamond" panose="02020404030301010803" pitchFamily="18" charset="0"/>
                <a:ea typeface="Batang" pitchFamily="18" charset="-127"/>
                <a:cs typeface="Times New Roman" pitchFamily="18" charset="0"/>
              </a:rPr>
              <a:t>Sözleşmenin doğal yollar dışında tarafların ortak iradeleri ile sona erdirilmesi.</a:t>
            </a:r>
          </a:p>
          <a:p>
            <a:pPr marL="457200" lvl="0" indent="-457200" algn="just" defTabSz="685800">
              <a:lnSpc>
                <a:spcPct val="110000"/>
              </a:lnSpc>
              <a:spcBef>
                <a:spcPts val="600"/>
              </a:spcBef>
              <a:buFont typeface="Wingdings" panose="05000000000000000000" pitchFamily="2" charset="2"/>
              <a:buChar char="Ø"/>
              <a:defRPr/>
            </a:pPr>
            <a:r>
              <a:rPr lang="tr-TR" altLang="tr-TR" sz="1800" b="1" dirty="0">
                <a:solidFill>
                  <a:srgbClr val="0070C0"/>
                </a:solidFill>
                <a:latin typeface="Garamond" panose="02020404030301010803" pitchFamily="18" charset="0"/>
                <a:ea typeface="Batang" pitchFamily="18" charset="-127"/>
                <a:cs typeface="Times New Roman" pitchFamily="18" charset="0"/>
              </a:rPr>
              <a:t>İşçi tarafından </a:t>
            </a:r>
            <a:r>
              <a:rPr lang="tr-TR" altLang="tr-TR" sz="1800" b="1" dirty="0">
                <a:solidFill>
                  <a:prstClr val="black"/>
                </a:solidFill>
                <a:latin typeface="Garamond" panose="02020404030301010803" pitchFamily="18" charset="0"/>
                <a:ea typeface="Batang" pitchFamily="18" charset="-127"/>
                <a:cs typeface="Times New Roman" pitchFamily="18" charset="0"/>
              </a:rPr>
              <a:t>bildirimli fesih (</a:t>
            </a:r>
            <a:r>
              <a:rPr lang="tr-TR" altLang="tr-TR" sz="1800" b="1" dirty="0">
                <a:solidFill>
                  <a:srgbClr val="0070C0"/>
                </a:solidFill>
                <a:latin typeface="Garamond" panose="02020404030301010803" pitchFamily="18" charset="0"/>
                <a:ea typeface="Batang" pitchFamily="18" charset="-127"/>
                <a:cs typeface="Times New Roman" pitchFamily="18" charset="0"/>
              </a:rPr>
              <a:t>istifa</a:t>
            </a:r>
            <a:r>
              <a:rPr lang="tr-TR" altLang="tr-TR" sz="1800" b="1" dirty="0">
                <a:solidFill>
                  <a:prstClr val="black"/>
                </a:solidFill>
                <a:latin typeface="Garamond" panose="02020404030301010803" pitchFamily="18" charset="0"/>
                <a:ea typeface="Batang" pitchFamily="18" charset="-127"/>
                <a:cs typeface="Times New Roman" pitchFamily="18" charset="0"/>
              </a:rPr>
              <a:t>) veya </a:t>
            </a:r>
            <a:r>
              <a:rPr lang="tr-TR" altLang="tr-TR" sz="1800" b="1" dirty="0">
                <a:solidFill>
                  <a:srgbClr val="0070C0"/>
                </a:solidFill>
                <a:latin typeface="Garamond" panose="02020404030301010803" pitchFamily="18" charset="0"/>
                <a:ea typeface="Batang" pitchFamily="18" charset="-127"/>
                <a:cs typeface="Times New Roman" pitchFamily="18" charset="0"/>
              </a:rPr>
              <a:t>haklı nedenle fesih</a:t>
            </a:r>
          </a:p>
          <a:p>
            <a:pPr marL="457200" lvl="0" indent="-457200" algn="just" defTabSz="685800">
              <a:lnSpc>
                <a:spcPct val="110000"/>
              </a:lnSpc>
              <a:spcBef>
                <a:spcPts val="600"/>
              </a:spcBef>
              <a:buFont typeface="Wingdings" panose="05000000000000000000" pitchFamily="2" charset="2"/>
              <a:buChar char="Ø"/>
              <a:defRPr/>
            </a:pPr>
            <a:r>
              <a:rPr lang="tr-TR" altLang="tr-TR" sz="1800" b="1" dirty="0">
                <a:solidFill>
                  <a:srgbClr val="0070C0"/>
                </a:solidFill>
                <a:latin typeface="Garamond" panose="02020404030301010803" pitchFamily="18" charset="0"/>
                <a:ea typeface="Batang" pitchFamily="18" charset="-127"/>
                <a:cs typeface="Times New Roman" pitchFamily="18" charset="0"/>
              </a:rPr>
              <a:t>İşveren tarafından bildirimli fesih</a:t>
            </a:r>
            <a:r>
              <a:rPr lang="tr-TR" altLang="tr-TR" sz="1800" b="1" dirty="0">
                <a:solidFill>
                  <a:prstClr val="black"/>
                </a:solidFill>
                <a:latin typeface="Garamond" panose="02020404030301010803" pitchFamily="18" charset="0"/>
                <a:ea typeface="Batang" pitchFamily="18" charset="-127"/>
                <a:cs typeface="Times New Roman" pitchFamily="18" charset="0"/>
              </a:rPr>
              <a:t>, </a:t>
            </a:r>
            <a:r>
              <a:rPr lang="tr-TR" altLang="tr-TR" sz="1800" b="1" dirty="0">
                <a:solidFill>
                  <a:srgbClr val="0070C0"/>
                </a:solidFill>
                <a:latin typeface="Garamond" panose="02020404030301010803" pitchFamily="18" charset="0"/>
                <a:ea typeface="Batang" pitchFamily="18" charset="-127"/>
                <a:cs typeface="Times New Roman" pitchFamily="18" charset="0"/>
              </a:rPr>
              <a:t>geçerli nedenle fesih</a:t>
            </a:r>
            <a:r>
              <a:rPr lang="tr-TR" altLang="tr-TR" sz="1800" b="1" dirty="0">
                <a:solidFill>
                  <a:prstClr val="black"/>
                </a:solidFill>
                <a:latin typeface="Garamond" panose="02020404030301010803" pitchFamily="18" charset="0"/>
                <a:ea typeface="Batang" pitchFamily="18" charset="-127"/>
                <a:cs typeface="Times New Roman" pitchFamily="18" charset="0"/>
              </a:rPr>
              <a:t> veya </a:t>
            </a:r>
            <a:r>
              <a:rPr lang="tr-TR" altLang="tr-TR" sz="1800" b="1" dirty="0">
                <a:solidFill>
                  <a:srgbClr val="0070C0"/>
                </a:solidFill>
                <a:latin typeface="Garamond" panose="02020404030301010803" pitchFamily="18" charset="0"/>
                <a:ea typeface="Batang" pitchFamily="18" charset="-127"/>
                <a:cs typeface="Times New Roman" pitchFamily="18" charset="0"/>
              </a:rPr>
              <a:t>haklı nedenle fesih</a:t>
            </a:r>
          </a:p>
          <a:p>
            <a:pPr marL="457200" lvl="0" indent="-457200" algn="just" defTabSz="685800">
              <a:lnSpc>
                <a:spcPct val="110000"/>
              </a:lnSpc>
              <a:spcBef>
                <a:spcPts val="600"/>
              </a:spcBef>
              <a:buFont typeface="Wingdings" panose="05000000000000000000" pitchFamily="2" charset="2"/>
              <a:buChar char="Ø"/>
              <a:defRPr/>
            </a:pPr>
            <a:r>
              <a:rPr lang="tr-TR" altLang="tr-TR" sz="1800" b="1" dirty="0">
                <a:solidFill>
                  <a:srgbClr val="0070C0"/>
                </a:solidFill>
                <a:latin typeface="Garamond" panose="02020404030301010803" pitchFamily="18" charset="0"/>
                <a:ea typeface="Batang" pitchFamily="18" charset="-127"/>
                <a:cs typeface="Times New Roman" pitchFamily="18" charset="0"/>
              </a:rPr>
              <a:t>Sözleşmenin süresinin </a:t>
            </a:r>
            <a:r>
              <a:rPr lang="tr-TR" altLang="tr-TR" sz="1800" b="1" dirty="0" smtClean="0">
                <a:solidFill>
                  <a:srgbClr val="0070C0"/>
                </a:solidFill>
                <a:latin typeface="Garamond" panose="02020404030301010803" pitchFamily="18" charset="0"/>
                <a:ea typeface="Batang" pitchFamily="18" charset="-127"/>
                <a:cs typeface="Times New Roman" pitchFamily="18" charset="0"/>
              </a:rPr>
              <a:t>bitmesi</a:t>
            </a:r>
          </a:p>
          <a:p>
            <a:pPr marL="457200" lvl="0" indent="-457200" algn="just" defTabSz="685800">
              <a:lnSpc>
                <a:spcPct val="110000"/>
              </a:lnSpc>
              <a:spcBef>
                <a:spcPts val="600"/>
              </a:spcBef>
              <a:buFont typeface="Wingdings" panose="05000000000000000000" pitchFamily="2" charset="2"/>
              <a:buChar char="Ø"/>
              <a:defRPr/>
            </a:pPr>
            <a:r>
              <a:rPr lang="tr-TR" altLang="tr-TR" sz="1800" b="1" dirty="0" smtClean="0">
                <a:solidFill>
                  <a:srgbClr val="0070C0"/>
                </a:solidFill>
                <a:latin typeface="Garamond" panose="02020404030301010803" pitchFamily="18" charset="0"/>
                <a:ea typeface="Batang" pitchFamily="18" charset="-127"/>
                <a:cs typeface="Times New Roman" pitchFamily="18" charset="0"/>
              </a:rPr>
              <a:t>Ölüm</a:t>
            </a:r>
            <a:endParaRPr lang="tr-TR" sz="2000" dirty="0">
              <a:solidFill>
                <a:srgbClr val="0070C0"/>
              </a:solidFill>
              <a:latin typeface="Garamond" panose="02020404030301010803" pitchFamily="18" charset="0"/>
              <a:cs typeface="Times New Roman" panose="02020603050405020304" pitchFamily="18" charset="0"/>
            </a:endParaRPr>
          </a:p>
        </p:txBody>
      </p:sp>
      <p:sp>
        <p:nvSpPr>
          <p:cNvPr id="4" name="Slayt Numarası Yer Tutucusu 3">
            <a:extLst>
              <a:ext uri="{FF2B5EF4-FFF2-40B4-BE49-F238E27FC236}">
                <a16:creationId xmlns:a16="http://schemas.microsoft.com/office/drawing/2014/main" xmlns="" id="{AD8EF929-6037-4B40-9AE9-C6A81A86112F}"/>
              </a:ext>
            </a:extLst>
          </p:cNvPr>
          <p:cNvSpPr>
            <a:spLocks noGrp="1"/>
          </p:cNvSpPr>
          <p:nvPr>
            <p:ph type="sldNum" sz="quarter" idx="12"/>
          </p:nvPr>
        </p:nvSpPr>
        <p:spPr/>
        <p:txBody>
          <a:bodyPr/>
          <a:lstStyle/>
          <a:p>
            <a:fld id="{AA2C244E-E5AC-4366-B513-6933B17218AE}" type="slidenum">
              <a:rPr lang="tr-TR" smtClean="0">
                <a:solidFill>
                  <a:schemeClr val="bg1"/>
                </a:solidFill>
              </a:rPr>
              <a:pPr/>
              <a:t>55</a:t>
            </a:fld>
            <a:endParaRPr lang="tr-TR" dirty="0">
              <a:solidFill>
                <a:schemeClr val="bg1"/>
              </a:solidFill>
            </a:endParaRPr>
          </a:p>
        </p:txBody>
      </p:sp>
      <p:sp>
        <p:nvSpPr>
          <p:cNvPr id="5" name="Unvan 2">
            <a:extLst>
              <a:ext uri="{FF2B5EF4-FFF2-40B4-BE49-F238E27FC236}">
                <a16:creationId xmlns:a16="http://schemas.microsoft.com/office/drawing/2014/main" xmlns="" id="{7554ECF3-B496-43D1-BCAA-3EB466CC6443}"/>
              </a:ext>
            </a:extLst>
          </p:cNvPr>
          <p:cNvSpPr txBox="1">
            <a:spLocks/>
          </p:cNvSpPr>
          <p:nvPr/>
        </p:nvSpPr>
        <p:spPr>
          <a:xfrm>
            <a:off x="1412161" y="481781"/>
            <a:ext cx="7244815" cy="727587"/>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3600" b="1" kern="1200" baseline="0">
                <a:solidFill>
                  <a:schemeClr val="bg1"/>
                </a:solidFill>
                <a:latin typeface="Garamond" panose="02020404030301010803" pitchFamily="18" charset="0"/>
                <a:ea typeface="+mj-ea"/>
                <a:cs typeface="Times New Roman" panose="02020603050405020304" pitchFamily="18" charset="0"/>
              </a:defRPr>
            </a:lvl1pPr>
          </a:lstStyle>
          <a:p>
            <a:pPr lvl="0">
              <a:defRPr/>
            </a:pPr>
            <a:r>
              <a:rPr lang="tr-TR" sz="3300" dirty="0">
                <a:solidFill>
                  <a:prstClr val="white"/>
                </a:solidFill>
              </a:rPr>
              <a:t>İş Sözleşmesinin Sona Erme Şekilleri</a:t>
            </a:r>
            <a:endParaRPr kumimoji="0" lang="tr-TR" sz="2800" b="1" i="0" u="none" strike="noStrike" kern="1200" cap="none" spc="0" normalizeH="0" baseline="0" noProof="0" dirty="0">
              <a:ln>
                <a:noFill/>
              </a:ln>
              <a:solidFill>
                <a:sysClr val="window" lastClr="FFFFFF"/>
              </a:solidFill>
              <a:effectLst/>
              <a:uLnTx/>
              <a:uFillTx/>
            </a:endParaRPr>
          </a:p>
        </p:txBody>
      </p:sp>
    </p:spTree>
    <p:extLst>
      <p:ext uri="{BB962C8B-B14F-4D97-AF65-F5344CB8AC3E}">
        <p14:creationId xmlns:p14="http://schemas.microsoft.com/office/powerpoint/2010/main" val="3020557004"/>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çerik Yer Tutucusu 5"/>
          <p:cNvSpPr>
            <a:spLocks noGrp="1"/>
          </p:cNvSpPr>
          <p:nvPr>
            <p:ph idx="1"/>
          </p:nvPr>
        </p:nvSpPr>
        <p:spPr>
          <a:xfrm>
            <a:off x="334297" y="1209369"/>
            <a:ext cx="8660234" cy="5250426"/>
          </a:xfrm>
        </p:spPr>
        <p:txBody>
          <a:bodyPr>
            <a:noAutofit/>
          </a:bodyPr>
          <a:lstStyle/>
          <a:p>
            <a:pPr marL="0" lvl="0" indent="0" algn="just" defTabSz="685800">
              <a:lnSpc>
                <a:spcPct val="112000"/>
              </a:lnSpc>
              <a:spcBef>
                <a:spcPts val="600"/>
              </a:spcBef>
              <a:buClr>
                <a:srgbClr val="0563C1"/>
              </a:buClr>
              <a:buSzPct val="65000"/>
              <a:buNone/>
              <a:defRPr/>
            </a:pPr>
            <a:r>
              <a:rPr lang="tr-TR" sz="2100" b="1" u="sng" dirty="0" smtClean="0">
                <a:solidFill>
                  <a:prstClr val="black"/>
                </a:solidFill>
                <a:latin typeface="Garamond" panose="02020404030301010803" pitchFamily="18" charset="0"/>
                <a:cs typeface="Times New Roman" panose="02020603050405020304" pitchFamily="18" charset="0"/>
              </a:rPr>
              <a:t>Belirsiz </a:t>
            </a:r>
            <a:r>
              <a:rPr lang="tr-TR" sz="2100" b="1" u="sng" dirty="0">
                <a:solidFill>
                  <a:prstClr val="black"/>
                </a:solidFill>
                <a:latin typeface="Garamond" panose="02020404030301010803" pitchFamily="18" charset="0"/>
                <a:cs typeface="Times New Roman" panose="02020603050405020304" pitchFamily="18" charset="0"/>
              </a:rPr>
              <a:t>süreli</a:t>
            </a:r>
            <a:r>
              <a:rPr lang="tr-TR" sz="2100" b="1" dirty="0">
                <a:solidFill>
                  <a:prstClr val="black"/>
                </a:solidFill>
                <a:latin typeface="Garamond" panose="02020404030301010803" pitchFamily="18" charset="0"/>
                <a:cs typeface="Times New Roman" panose="02020603050405020304" pitchFamily="18" charset="0"/>
              </a:rPr>
              <a:t> iş sözleşmelerinin </a:t>
            </a:r>
            <a:r>
              <a:rPr lang="tr-TR" sz="2100" dirty="0">
                <a:solidFill>
                  <a:prstClr val="black"/>
                </a:solidFill>
                <a:latin typeface="Garamond" panose="02020404030301010803" pitchFamily="18" charset="0"/>
                <a:cs typeface="Times New Roman" panose="02020603050405020304" pitchFamily="18" charset="0"/>
              </a:rPr>
              <a:t>feshinden önce durumun diğer tarafa bildirilmesi gerekir. İş sözleşmeleri;</a:t>
            </a:r>
          </a:p>
          <a:p>
            <a:pPr marL="0" lvl="0" indent="0" algn="just" defTabSz="685800">
              <a:lnSpc>
                <a:spcPct val="112000"/>
              </a:lnSpc>
              <a:spcBef>
                <a:spcPts val="600"/>
              </a:spcBef>
              <a:buClr>
                <a:srgbClr val="0563C1"/>
              </a:buClr>
              <a:buSzPct val="65000"/>
              <a:buNone/>
              <a:defRPr/>
            </a:pPr>
            <a:r>
              <a:rPr lang="tr-TR" sz="2100" b="1" dirty="0">
                <a:solidFill>
                  <a:prstClr val="black"/>
                </a:solidFill>
                <a:latin typeface="Garamond" panose="02020404030301010803" pitchFamily="18" charset="0"/>
                <a:cs typeface="Times New Roman" panose="02020603050405020304" pitchFamily="18" charset="0"/>
              </a:rPr>
              <a:t>a) </a:t>
            </a:r>
            <a:r>
              <a:rPr lang="tr-TR" sz="2100" dirty="0">
                <a:solidFill>
                  <a:prstClr val="black"/>
                </a:solidFill>
                <a:latin typeface="Garamond" panose="02020404030301010803" pitchFamily="18" charset="0"/>
                <a:cs typeface="Times New Roman" panose="02020603050405020304" pitchFamily="18" charset="0"/>
              </a:rPr>
              <a:t>İşi 6 aydan az sürmüş olan işçi için, </a:t>
            </a:r>
            <a:r>
              <a:rPr lang="tr-TR" sz="2100" b="1" dirty="0">
                <a:solidFill>
                  <a:prstClr val="black"/>
                </a:solidFill>
                <a:latin typeface="Garamond" panose="02020404030301010803" pitchFamily="18" charset="0"/>
                <a:cs typeface="Times New Roman" panose="02020603050405020304" pitchFamily="18" charset="0"/>
              </a:rPr>
              <a:t>2 hafta sonra</a:t>
            </a:r>
            <a:r>
              <a:rPr lang="tr-TR" sz="2100" dirty="0">
                <a:solidFill>
                  <a:prstClr val="black"/>
                </a:solidFill>
                <a:latin typeface="Garamond" panose="02020404030301010803" pitchFamily="18" charset="0"/>
                <a:cs typeface="Times New Roman" panose="02020603050405020304" pitchFamily="18" charset="0"/>
              </a:rPr>
              <a:t>, </a:t>
            </a:r>
          </a:p>
          <a:p>
            <a:pPr marL="0" lvl="0" indent="0" algn="just" defTabSz="685800">
              <a:lnSpc>
                <a:spcPct val="112000"/>
              </a:lnSpc>
              <a:spcBef>
                <a:spcPts val="600"/>
              </a:spcBef>
              <a:buClr>
                <a:srgbClr val="0563C1"/>
              </a:buClr>
              <a:buSzPct val="65000"/>
              <a:buNone/>
              <a:defRPr/>
            </a:pPr>
            <a:r>
              <a:rPr lang="tr-TR" sz="2100" b="1" dirty="0">
                <a:solidFill>
                  <a:prstClr val="black"/>
                </a:solidFill>
                <a:latin typeface="Garamond" panose="02020404030301010803" pitchFamily="18" charset="0"/>
                <a:cs typeface="Times New Roman" panose="02020603050405020304" pitchFamily="18" charset="0"/>
              </a:rPr>
              <a:t>b) </a:t>
            </a:r>
            <a:r>
              <a:rPr lang="tr-TR" sz="2100" dirty="0">
                <a:solidFill>
                  <a:prstClr val="black"/>
                </a:solidFill>
                <a:latin typeface="Garamond" panose="02020404030301010803" pitchFamily="18" charset="0"/>
                <a:cs typeface="Times New Roman" panose="02020603050405020304" pitchFamily="18" charset="0"/>
              </a:rPr>
              <a:t>İşi 6 aydan 1,5 yıla kadar sürmüş olan işçi için, </a:t>
            </a:r>
            <a:r>
              <a:rPr lang="tr-TR" sz="2100" b="1" dirty="0">
                <a:solidFill>
                  <a:prstClr val="black"/>
                </a:solidFill>
                <a:latin typeface="Garamond" panose="02020404030301010803" pitchFamily="18" charset="0"/>
                <a:cs typeface="Times New Roman" panose="02020603050405020304" pitchFamily="18" charset="0"/>
              </a:rPr>
              <a:t>4 hafta sonra</a:t>
            </a:r>
            <a:r>
              <a:rPr lang="tr-TR" sz="2100" dirty="0">
                <a:solidFill>
                  <a:prstClr val="black"/>
                </a:solidFill>
                <a:latin typeface="Garamond" panose="02020404030301010803" pitchFamily="18" charset="0"/>
                <a:cs typeface="Times New Roman" panose="02020603050405020304" pitchFamily="18" charset="0"/>
              </a:rPr>
              <a:t>,</a:t>
            </a:r>
          </a:p>
          <a:p>
            <a:pPr marL="0" lvl="0" indent="0" algn="just" defTabSz="685800">
              <a:lnSpc>
                <a:spcPct val="112000"/>
              </a:lnSpc>
              <a:spcBef>
                <a:spcPts val="600"/>
              </a:spcBef>
              <a:buClr>
                <a:srgbClr val="0563C1"/>
              </a:buClr>
              <a:buSzPct val="65000"/>
              <a:buNone/>
              <a:defRPr/>
            </a:pPr>
            <a:r>
              <a:rPr lang="tr-TR" sz="2100" b="1" dirty="0">
                <a:solidFill>
                  <a:prstClr val="black"/>
                </a:solidFill>
                <a:latin typeface="Garamond" panose="02020404030301010803" pitchFamily="18" charset="0"/>
                <a:cs typeface="Times New Roman" panose="02020603050405020304" pitchFamily="18" charset="0"/>
              </a:rPr>
              <a:t>c) </a:t>
            </a:r>
            <a:r>
              <a:rPr lang="tr-TR" sz="2100" dirty="0">
                <a:solidFill>
                  <a:prstClr val="black"/>
                </a:solidFill>
                <a:latin typeface="Garamond" panose="02020404030301010803" pitchFamily="18" charset="0"/>
                <a:cs typeface="Times New Roman" panose="02020603050405020304" pitchFamily="18" charset="0"/>
              </a:rPr>
              <a:t>İşi 1,5 yıldan 3 yıla kadar sürmüş olan işçi için, </a:t>
            </a:r>
            <a:r>
              <a:rPr lang="tr-TR" sz="2100" b="1" dirty="0">
                <a:solidFill>
                  <a:prstClr val="black"/>
                </a:solidFill>
                <a:latin typeface="Garamond" panose="02020404030301010803" pitchFamily="18" charset="0"/>
                <a:cs typeface="Times New Roman" panose="02020603050405020304" pitchFamily="18" charset="0"/>
              </a:rPr>
              <a:t>6 hafta sonra</a:t>
            </a:r>
            <a:r>
              <a:rPr lang="tr-TR" sz="2100" dirty="0">
                <a:solidFill>
                  <a:prstClr val="black"/>
                </a:solidFill>
                <a:latin typeface="Garamond" panose="02020404030301010803" pitchFamily="18" charset="0"/>
                <a:cs typeface="Times New Roman" panose="02020603050405020304" pitchFamily="18" charset="0"/>
              </a:rPr>
              <a:t>, </a:t>
            </a:r>
          </a:p>
          <a:p>
            <a:pPr marL="0" lvl="0" indent="0" algn="just" defTabSz="685800">
              <a:lnSpc>
                <a:spcPct val="112000"/>
              </a:lnSpc>
              <a:spcBef>
                <a:spcPts val="600"/>
              </a:spcBef>
              <a:buClr>
                <a:srgbClr val="0563C1"/>
              </a:buClr>
              <a:buSzPct val="65000"/>
              <a:buNone/>
              <a:defRPr/>
            </a:pPr>
            <a:r>
              <a:rPr lang="tr-TR" sz="2100" b="1" dirty="0">
                <a:solidFill>
                  <a:prstClr val="black"/>
                </a:solidFill>
                <a:latin typeface="Garamond" panose="02020404030301010803" pitchFamily="18" charset="0"/>
                <a:cs typeface="Times New Roman" panose="02020603050405020304" pitchFamily="18" charset="0"/>
              </a:rPr>
              <a:t>d) </a:t>
            </a:r>
            <a:r>
              <a:rPr lang="tr-TR" sz="2100" dirty="0">
                <a:solidFill>
                  <a:prstClr val="black"/>
                </a:solidFill>
                <a:latin typeface="Garamond" panose="02020404030301010803" pitchFamily="18" charset="0"/>
                <a:cs typeface="Times New Roman" panose="02020603050405020304" pitchFamily="18" charset="0"/>
              </a:rPr>
              <a:t>İşi 3 yıldan fazla sürmüş işçi için, </a:t>
            </a:r>
            <a:r>
              <a:rPr lang="tr-TR" sz="2100" b="1" dirty="0">
                <a:solidFill>
                  <a:prstClr val="black"/>
                </a:solidFill>
                <a:latin typeface="Garamond" panose="02020404030301010803" pitchFamily="18" charset="0"/>
                <a:cs typeface="Times New Roman" panose="02020603050405020304" pitchFamily="18" charset="0"/>
              </a:rPr>
              <a:t>8 hafta sonra,</a:t>
            </a:r>
          </a:p>
          <a:p>
            <a:pPr marL="0" lvl="0" indent="0" algn="just" defTabSz="685800">
              <a:lnSpc>
                <a:spcPct val="112000"/>
              </a:lnSpc>
              <a:spcBef>
                <a:spcPts val="600"/>
              </a:spcBef>
              <a:buClr>
                <a:srgbClr val="0563C1"/>
              </a:buClr>
              <a:buSzPct val="65000"/>
              <a:buNone/>
              <a:defRPr/>
            </a:pPr>
            <a:r>
              <a:rPr lang="tr-TR" sz="2100" dirty="0">
                <a:solidFill>
                  <a:prstClr val="black"/>
                </a:solidFill>
                <a:latin typeface="Garamond" panose="02020404030301010803" pitchFamily="18" charset="0"/>
                <a:cs typeface="Times New Roman" panose="02020603050405020304" pitchFamily="18" charset="0"/>
              </a:rPr>
              <a:t>Feshedilmiş sayılır. Bu süreler asgari olup sözleşmeler ile artırılabilir. </a:t>
            </a:r>
          </a:p>
          <a:p>
            <a:pPr marL="0" lvl="0" indent="0" algn="just" defTabSz="685800">
              <a:lnSpc>
                <a:spcPct val="112000"/>
              </a:lnSpc>
              <a:spcBef>
                <a:spcPts val="600"/>
              </a:spcBef>
              <a:buClr>
                <a:srgbClr val="0563C1"/>
              </a:buClr>
              <a:buSzPct val="65000"/>
              <a:buNone/>
              <a:defRPr/>
            </a:pPr>
            <a:r>
              <a:rPr lang="tr-TR" sz="2100" b="1" dirty="0">
                <a:solidFill>
                  <a:prstClr val="black"/>
                </a:solidFill>
                <a:latin typeface="Garamond" panose="02020404030301010803" pitchFamily="18" charset="0"/>
                <a:cs typeface="Times New Roman" panose="02020603050405020304" pitchFamily="18" charset="0"/>
              </a:rPr>
              <a:t>İşveren</a:t>
            </a:r>
            <a:r>
              <a:rPr lang="tr-TR" sz="2100" dirty="0">
                <a:solidFill>
                  <a:prstClr val="black"/>
                </a:solidFill>
                <a:latin typeface="Garamond" panose="02020404030301010803" pitchFamily="18" charset="0"/>
                <a:cs typeface="Times New Roman" panose="02020603050405020304" pitchFamily="18" charset="0"/>
              </a:rPr>
              <a:t> </a:t>
            </a:r>
            <a:r>
              <a:rPr lang="tr-TR" sz="2100" b="1" dirty="0">
                <a:solidFill>
                  <a:prstClr val="black"/>
                </a:solidFill>
                <a:latin typeface="Garamond" panose="02020404030301010803" pitchFamily="18" charset="0"/>
                <a:cs typeface="Times New Roman" panose="02020603050405020304" pitchFamily="18" charset="0"/>
              </a:rPr>
              <a:t>bildirim süresine ait ücreti peşin vermek suretiyle iş sözleşmesini feshedebilir.</a:t>
            </a:r>
            <a:r>
              <a:rPr lang="tr-TR" sz="2100" dirty="0">
                <a:solidFill>
                  <a:prstClr val="black"/>
                </a:solidFill>
                <a:latin typeface="Garamond" panose="02020404030301010803" pitchFamily="18" charset="0"/>
                <a:cs typeface="Times New Roman" panose="02020603050405020304" pitchFamily="18" charset="0"/>
              </a:rPr>
              <a:t> İşverenin bildirim şartına uymaması veya bildirim süresine ait ücreti peşin ödeyerek sözleşmeyi feshetmesi, 4857 sayılı Kanunun 18, 19, 20 ve 21 inci maddesi hükümlerinin uygulanmasına engel olmaz</a:t>
            </a:r>
            <a:r>
              <a:rPr lang="tr-TR" sz="2100" dirty="0" smtClean="0">
                <a:solidFill>
                  <a:prstClr val="black"/>
                </a:solidFill>
                <a:latin typeface="Garamond" panose="02020404030301010803" pitchFamily="18" charset="0"/>
                <a:cs typeface="Times New Roman" panose="02020603050405020304" pitchFamily="18" charset="0"/>
              </a:rPr>
              <a:t>.</a:t>
            </a:r>
          </a:p>
          <a:p>
            <a:pPr marL="0" lvl="0" indent="0" algn="just" defTabSz="685800">
              <a:lnSpc>
                <a:spcPct val="112000"/>
              </a:lnSpc>
              <a:spcBef>
                <a:spcPts val="600"/>
              </a:spcBef>
              <a:buClr>
                <a:srgbClr val="0563C1"/>
              </a:buClr>
              <a:buSzPct val="65000"/>
              <a:buNone/>
              <a:defRPr/>
            </a:pPr>
            <a:r>
              <a:rPr lang="tr-TR" sz="2100" b="1" dirty="0" smtClean="0">
                <a:solidFill>
                  <a:prstClr val="black"/>
                </a:solidFill>
                <a:latin typeface="Garamond" panose="02020404030301010803" pitchFamily="18" charset="0"/>
              </a:rPr>
              <a:t>***</a:t>
            </a:r>
            <a:r>
              <a:rPr lang="tr-TR" sz="2100" b="1" dirty="0" err="1" smtClean="0">
                <a:solidFill>
                  <a:prstClr val="black"/>
                </a:solidFill>
                <a:latin typeface="Garamond" panose="02020404030301010803" pitchFamily="18" charset="0"/>
              </a:rPr>
              <a:t>TİS’in</a:t>
            </a:r>
            <a:r>
              <a:rPr lang="tr-TR" sz="2100" b="1" dirty="0" smtClean="0">
                <a:solidFill>
                  <a:prstClr val="black"/>
                </a:solidFill>
                <a:latin typeface="Garamond" panose="02020404030301010803" pitchFamily="18" charset="0"/>
              </a:rPr>
              <a:t> </a:t>
            </a:r>
            <a:r>
              <a:rPr lang="tr-TR" sz="2100" b="1" dirty="0">
                <a:solidFill>
                  <a:prstClr val="black"/>
                </a:solidFill>
                <a:latin typeface="Garamond" panose="02020404030301010803" pitchFamily="18" charset="0"/>
              </a:rPr>
              <a:t>30 uncu maddesi gereği bu konuda 4857 sayılı Kanunun 17 nci maddesinin uygulanacağı belirtilmiştir.</a:t>
            </a:r>
          </a:p>
          <a:p>
            <a:pPr marL="0" lvl="0" indent="0" algn="just" defTabSz="685800">
              <a:lnSpc>
                <a:spcPct val="112000"/>
              </a:lnSpc>
              <a:spcBef>
                <a:spcPts val="600"/>
              </a:spcBef>
              <a:buClr>
                <a:srgbClr val="0563C1"/>
              </a:buClr>
              <a:buSzPct val="65000"/>
              <a:buNone/>
              <a:defRPr/>
            </a:pPr>
            <a:endParaRPr lang="tr-TR" sz="2100" dirty="0" smtClean="0">
              <a:solidFill>
                <a:prstClr val="black"/>
              </a:solidFill>
              <a:latin typeface="Garamond" panose="02020404030301010803" pitchFamily="18" charset="0"/>
              <a:cs typeface="Times New Roman" panose="02020603050405020304" pitchFamily="18" charset="0"/>
            </a:endParaRPr>
          </a:p>
        </p:txBody>
      </p:sp>
      <p:sp>
        <p:nvSpPr>
          <p:cNvPr id="4" name="Slayt Numarası Yer Tutucusu 3">
            <a:extLst>
              <a:ext uri="{FF2B5EF4-FFF2-40B4-BE49-F238E27FC236}">
                <a16:creationId xmlns:a16="http://schemas.microsoft.com/office/drawing/2014/main" xmlns="" id="{AD8EF929-6037-4B40-9AE9-C6A81A86112F}"/>
              </a:ext>
            </a:extLst>
          </p:cNvPr>
          <p:cNvSpPr>
            <a:spLocks noGrp="1"/>
          </p:cNvSpPr>
          <p:nvPr>
            <p:ph type="sldNum" sz="quarter" idx="12"/>
          </p:nvPr>
        </p:nvSpPr>
        <p:spPr/>
        <p:txBody>
          <a:bodyPr/>
          <a:lstStyle/>
          <a:p>
            <a:fld id="{AA2C244E-E5AC-4366-B513-6933B17218AE}" type="slidenum">
              <a:rPr lang="tr-TR" smtClean="0">
                <a:solidFill>
                  <a:schemeClr val="bg1"/>
                </a:solidFill>
              </a:rPr>
              <a:pPr/>
              <a:t>56</a:t>
            </a:fld>
            <a:endParaRPr lang="tr-TR" dirty="0">
              <a:solidFill>
                <a:schemeClr val="bg1"/>
              </a:solidFill>
            </a:endParaRPr>
          </a:p>
        </p:txBody>
      </p:sp>
      <p:sp>
        <p:nvSpPr>
          <p:cNvPr id="5" name="Unvan 2">
            <a:extLst>
              <a:ext uri="{FF2B5EF4-FFF2-40B4-BE49-F238E27FC236}">
                <a16:creationId xmlns:a16="http://schemas.microsoft.com/office/drawing/2014/main" xmlns="" id="{7554ECF3-B496-43D1-BCAA-3EB466CC6443}"/>
              </a:ext>
            </a:extLst>
          </p:cNvPr>
          <p:cNvSpPr txBox="1">
            <a:spLocks/>
          </p:cNvSpPr>
          <p:nvPr/>
        </p:nvSpPr>
        <p:spPr>
          <a:xfrm>
            <a:off x="1412161" y="481781"/>
            <a:ext cx="7244815" cy="727587"/>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3600" b="1" kern="1200" baseline="0">
                <a:solidFill>
                  <a:schemeClr val="bg1"/>
                </a:solidFill>
                <a:latin typeface="Garamond" panose="02020404030301010803" pitchFamily="18" charset="0"/>
                <a:ea typeface="+mj-ea"/>
                <a:cs typeface="Times New Roman" panose="02020603050405020304" pitchFamily="18" charset="0"/>
              </a:defRPr>
            </a:lvl1pPr>
          </a:lstStyle>
          <a:p>
            <a:pPr lvl="0">
              <a:defRPr/>
            </a:pPr>
            <a:r>
              <a:rPr lang="tr-TR" dirty="0">
                <a:solidFill>
                  <a:prstClr val="white"/>
                </a:solidFill>
              </a:rPr>
              <a:t>Süreli </a:t>
            </a:r>
            <a:r>
              <a:rPr lang="tr-TR" dirty="0" smtClean="0">
                <a:solidFill>
                  <a:prstClr val="white"/>
                </a:solidFill>
              </a:rPr>
              <a:t>Fesih</a:t>
            </a:r>
            <a:endParaRPr kumimoji="0" lang="tr-TR" sz="2800" b="1" i="0" u="none" strike="noStrike" kern="1200" cap="none" spc="0" normalizeH="0" baseline="0" noProof="0" dirty="0">
              <a:ln>
                <a:noFill/>
              </a:ln>
              <a:solidFill>
                <a:sysClr val="window" lastClr="FFFFFF"/>
              </a:solidFill>
              <a:effectLst/>
              <a:uLnTx/>
              <a:uFillTx/>
            </a:endParaRPr>
          </a:p>
        </p:txBody>
      </p:sp>
    </p:spTree>
    <p:extLst>
      <p:ext uri="{BB962C8B-B14F-4D97-AF65-F5344CB8AC3E}">
        <p14:creationId xmlns:p14="http://schemas.microsoft.com/office/powerpoint/2010/main" val="1280123666"/>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çerik Yer Tutucusu 5"/>
          <p:cNvSpPr>
            <a:spLocks noGrp="1"/>
          </p:cNvSpPr>
          <p:nvPr>
            <p:ph idx="1"/>
          </p:nvPr>
        </p:nvSpPr>
        <p:spPr>
          <a:xfrm>
            <a:off x="334297" y="1533831"/>
            <a:ext cx="8660234" cy="4650659"/>
          </a:xfrm>
        </p:spPr>
        <p:txBody>
          <a:bodyPr>
            <a:noAutofit/>
          </a:bodyPr>
          <a:lstStyle/>
          <a:p>
            <a:pPr marL="0" lvl="0" indent="0" algn="just">
              <a:buClr>
                <a:srgbClr val="0563C1"/>
              </a:buClr>
              <a:buSzPct val="65000"/>
              <a:buNone/>
              <a:defRPr/>
            </a:pPr>
            <a:endParaRPr lang="tr-TR" sz="2600" b="1" dirty="0" smtClean="0">
              <a:solidFill>
                <a:prstClr val="black"/>
              </a:solidFill>
              <a:latin typeface="Garamond" panose="02020404030301010803" pitchFamily="18" charset="0"/>
              <a:ea typeface="Batang" pitchFamily="18" charset="-127"/>
              <a:cs typeface="Times New Roman" pitchFamily="18" charset="0"/>
            </a:endParaRPr>
          </a:p>
          <a:p>
            <a:pPr marL="0" lvl="0" indent="0" algn="just">
              <a:buClr>
                <a:srgbClr val="0563C1"/>
              </a:buClr>
              <a:buSzPct val="65000"/>
              <a:buNone/>
              <a:defRPr/>
            </a:pPr>
            <a:r>
              <a:rPr lang="tr-TR" sz="2600" b="1" dirty="0" smtClean="0">
                <a:solidFill>
                  <a:prstClr val="black"/>
                </a:solidFill>
                <a:latin typeface="Garamond" panose="02020404030301010803" pitchFamily="18" charset="0"/>
                <a:ea typeface="Batang" pitchFamily="18" charset="-127"/>
                <a:cs typeface="Times New Roman" pitchFamily="18" charset="0"/>
              </a:rPr>
              <a:t>Mad.18</a:t>
            </a:r>
            <a:r>
              <a:rPr lang="tr-TR" sz="2600" dirty="0" smtClean="0">
                <a:solidFill>
                  <a:prstClr val="black"/>
                </a:solidFill>
                <a:latin typeface="Garamond" panose="02020404030301010803" pitchFamily="18" charset="0"/>
                <a:ea typeface="Batang" pitchFamily="18" charset="-127"/>
                <a:cs typeface="Times New Roman" pitchFamily="18" charset="0"/>
              </a:rPr>
              <a:t>-Feshin </a:t>
            </a:r>
            <a:r>
              <a:rPr lang="tr-TR" sz="2600" dirty="0">
                <a:solidFill>
                  <a:prstClr val="black"/>
                </a:solidFill>
                <a:latin typeface="Garamond" panose="02020404030301010803" pitchFamily="18" charset="0"/>
                <a:ea typeface="Batang" pitchFamily="18" charset="-127"/>
                <a:cs typeface="Times New Roman" pitchFamily="18" charset="0"/>
              </a:rPr>
              <a:t>geçerli sebebe dayandırılması</a:t>
            </a:r>
          </a:p>
          <a:p>
            <a:pPr marL="0" lvl="0" indent="0" algn="just">
              <a:buClr>
                <a:srgbClr val="0563C1"/>
              </a:buClr>
              <a:buSzPct val="65000"/>
              <a:buNone/>
              <a:defRPr/>
            </a:pPr>
            <a:r>
              <a:rPr lang="tr-TR" sz="2600" b="1" dirty="0">
                <a:solidFill>
                  <a:prstClr val="black"/>
                </a:solidFill>
                <a:latin typeface="Garamond" panose="02020404030301010803" pitchFamily="18" charset="0"/>
                <a:ea typeface="Batang" pitchFamily="18" charset="-127"/>
                <a:cs typeface="Times New Roman" pitchFamily="18" charset="0"/>
              </a:rPr>
              <a:t>Mad.19</a:t>
            </a:r>
            <a:r>
              <a:rPr lang="tr-TR" sz="2600" dirty="0">
                <a:solidFill>
                  <a:prstClr val="black"/>
                </a:solidFill>
                <a:latin typeface="Garamond" panose="02020404030301010803" pitchFamily="18" charset="0"/>
                <a:ea typeface="Batang" pitchFamily="18" charset="-127"/>
                <a:cs typeface="Times New Roman" pitchFamily="18" charset="0"/>
              </a:rPr>
              <a:t>-Sözleşmenin feshinde usul</a:t>
            </a:r>
          </a:p>
          <a:p>
            <a:pPr marL="0" lvl="0" indent="0" algn="just">
              <a:buClr>
                <a:srgbClr val="0563C1"/>
              </a:buClr>
              <a:buSzPct val="65000"/>
              <a:buNone/>
              <a:defRPr/>
            </a:pPr>
            <a:r>
              <a:rPr lang="tr-TR" sz="2600" b="1" dirty="0">
                <a:solidFill>
                  <a:prstClr val="black"/>
                </a:solidFill>
                <a:latin typeface="Garamond" panose="02020404030301010803" pitchFamily="18" charset="0"/>
                <a:ea typeface="Batang" pitchFamily="18" charset="-127"/>
                <a:cs typeface="Times New Roman" pitchFamily="18" charset="0"/>
              </a:rPr>
              <a:t>Mad.20</a:t>
            </a:r>
            <a:r>
              <a:rPr lang="tr-TR" sz="2600" dirty="0">
                <a:solidFill>
                  <a:prstClr val="black"/>
                </a:solidFill>
                <a:latin typeface="Garamond" panose="02020404030301010803" pitchFamily="18" charset="0"/>
                <a:ea typeface="Batang" pitchFamily="18" charset="-127"/>
                <a:cs typeface="Times New Roman" pitchFamily="18" charset="0"/>
              </a:rPr>
              <a:t>-Feshin bildirimine itiraz ve usulü</a:t>
            </a:r>
          </a:p>
          <a:p>
            <a:pPr marL="0" lvl="0" indent="0" algn="just">
              <a:buClr>
                <a:srgbClr val="0563C1"/>
              </a:buClr>
              <a:buSzPct val="65000"/>
              <a:buNone/>
              <a:defRPr/>
            </a:pPr>
            <a:r>
              <a:rPr lang="tr-TR" sz="2600" b="1" dirty="0">
                <a:solidFill>
                  <a:prstClr val="black"/>
                </a:solidFill>
                <a:latin typeface="Garamond" panose="02020404030301010803" pitchFamily="18" charset="0"/>
                <a:ea typeface="Batang" pitchFamily="18" charset="-127"/>
                <a:cs typeface="Times New Roman" pitchFamily="18" charset="0"/>
              </a:rPr>
              <a:t>Mad.21</a:t>
            </a:r>
            <a:r>
              <a:rPr lang="tr-TR" sz="2600" dirty="0">
                <a:solidFill>
                  <a:prstClr val="black"/>
                </a:solidFill>
                <a:latin typeface="Garamond" panose="02020404030301010803" pitchFamily="18" charset="0"/>
                <a:ea typeface="Batang" pitchFamily="18" charset="-127"/>
                <a:cs typeface="Times New Roman" pitchFamily="18" charset="0"/>
              </a:rPr>
              <a:t>-Geçersiz sebeple yapılan feshin sonuçları</a:t>
            </a:r>
          </a:p>
          <a:p>
            <a:pPr marL="0" indent="0" algn="just" defTabSz="685800">
              <a:lnSpc>
                <a:spcPct val="112000"/>
              </a:lnSpc>
              <a:spcBef>
                <a:spcPts val="600"/>
              </a:spcBef>
              <a:buClr>
                <a:srgbClr val="0563C1"/>
              </a:buClr>
              <a:buSzPct val="65000"/>
              <a:buNone/>
              <a:defRPr/>
            </a:pPr>
            <a:endParaRPr lang="tr-TR" sz="2600" dirty="0" smtClean="0">
              <a:solidFill>
                <a:prstClr val="black"/>
              </a:solidFill>
              <a:latin typeface="Garamond" panose="02020404030301010803" pitchFamily="18" charset="0"/>
              <a:cs typeface="Times New Roman" panose="02020603050405020304" pitchFamily="18" charset="0"/>
            </a:endParaRPr>
          </a:p>
        </p:txBody>
      </p:sp>
      <p:sp>
        <p:nvSpPr>
          <p:cNvPr id="4" name="Slayt Numarası Yer Tutucusu 3">
            <a:extLst>
              <a:ext uri="{FF2B5EF4-FFF2-40B4-BE49-F238E27FC236}">
                <a16:creationId xmlns:a16="http://schemas.microsoft.com/office/drawing/2014/main" xmlns="" id="{AD8EF929-6037-4B40-9AE9-C6A81A86112F}"/>
              </a:ext>
            </a:extLst>
          </p:cNvPr>
          <p:cNvSpPr>
            <a:spLocks noGrp="1"/>
          </p:cNvSpPr>
          <p:nvPr>
            <p:ph type="sldNum" sz="quarter" idx="12"/>
          </p:nvPr>
        </p:nvSpPr>
        <p:spPr/>
        <p:txBody>
          <a:bodyPr/>
          <a:lstStyle/>
          <a:p>
            <a:fld id="{AA2C244E-E5AC-4366-B513-6933B17218AE}" type="slidenum">
              <a:rPr lang="tr-TR" smtClean="0">
                <a:solidFill>
                  <a:schemeClr val="bg1"/>
                </a:solidFill>
              </a:rPr>
              <a:pPr/>
              <a:t>57</a:t>
            </a:fld>
            <a:endParaRPr lang="tr-TR" dirty="0">
              <a:solidFill>
                <a:schemeClr val="bg1"/>
              </a:solidFill>
            </a:endParaRPr>
          </a:p>
        </p:txBody>
      </p:sp>
      <p:sp>
        <p:nvSpPr>
          <p:cNvPr id="5" name="Unvan 2">
            <a:extLst>
              <a:ext uri="{FF2B5EF4-FFF2-40B4-BE49-F238E27FC236}">
                <a16:creationId xmlns:a16="http://schemas.microsoft.com/office/drawing/2014/main" xmlns="" id="{7554ECF3-B496-43D1-BCAA-3EB466CC6443}"/>
              </a:ext>
            </a:extLst>
          </p:cNvPr>
          <p:cNvSpPr txBox="1">
            <a:spLocks/>
          </p:cNvSpPr>
          <p:nvPr/>
        </p:nvSpPr>
        <p:spPr>
          <a:xfrm>
            <a:off x="1412161" y="481781"/>
            <a:ext cx="7244815" cy="727587"/>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3600" b="1" kern="1200" baseline="0">
                <a:solidFill>
                  <a:schemeClr val="bg1"/>
                </a:solidFill>
                <a:latin typeface="Garamond" panose="02020404030301010803" pitchFamily="18" charset="0"/>
                <a:ea typeface="+mj-ea"/>
                <a:cs typeface="Times New Roman" panose="02020603050405020304" pitchFamily="18" charset="0"/>
              </a:defRPr>
            </a:lvl1pPr>
          </a:lstStyle>
          <a:p>
            <a:pPr lvl="0">
              <a:defRPr/>
            </a:pPr>
            <a:r>
              <a:rPr lang="tr-TR" altLang="tr-TR" dirty="0" smtClean="0">
                <a:ea typeface="Batang" pitchFamily="18" charset="-127"/>
              </a:rPr>
              <a:t>İş Güvencesi</a:t>
            </a:r>
            <a:endParaRPr kumimoji="0" lang="tr-TR" sz="2800" b="1" i="0" u="none" strike="noStrike" kern="1200" cap="none" spc="0" normalizeH="0" baseline="0" noProof="0" dirty="0">
              <a:ln>
                <a:noFill/>
              </a:ln>
              <a:effectLst/>
              <a:uLnTx/>
              <a:uFillTx/>
            </a:endParaRPr>
          </a:p>
        </p:txBody>
      </p:sp>
    </p:spTree>
    <p:extLst>
      <p:ext uri="{BB962C8B-B14F-4D97-AF65-F5344CB8AC3E}">
        <p14:creationId xmlns:p14="http://schemas.microsoft.com/office/powerpoint/2010/main" val="3490629373"/>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66684" y="491613"/>
            <a:ext cx="7148666" cy="737420"/>
          </a:xfrm>
        </p:spPr>
        <p:txBody>
          <a:bodyPr/>
          <a:lstStyle/>
          <a:p>
            <a:r>
              <a:rPr lang="tr-TR" sz="3600" b="1" dirty="0">
                <a:solidFill>
                  <a:prstClr val="white"/>
                </a:solidFill>
                <a:latin typeface="Garamond" panose="02020404030301010803" pitchFamily="18" charset="0"/>
                <a:cs typeface="Times New Roman" panose="02020603050405020304" pitchFamily="18" charset="0"/>
              </a:rPr>
              <a:t>Geçerli Sebebe Dayalı Fesih</a:t>
            </a:r>
            <a:endParaRPr lang="tr-TR" dirty="0"/>
          </a:p>
        </p:txBody>
      </p:sp>
      <p:sp>
        <p:nvSpPr>
          <p:cNvPr id="3" name="İçerik Yer Tutucusu 2"/>
          <p:cNvSpPr>
            <a:spLocks noGrp="1"/>
          </p:cNvSpPr>
          <p:nvPr>
            <p:ph idx="1"/>
          </p:nvPr>
        </p:nvSpPr>
        <p:spPr>
          <a:xfrm>
            <a:off x="628649" y="1433146"/>
            <a:ext cx="8260373" cy="4923207"/>
          </a:xfrm>
        </p:spPr>
        <p:txBody>
          <a:bodyPr>
            <a:normAutofit fontScale="77500" lnSpcReduction="20000"/>
          </a:bodyPr>
          <a:lstStyle/>
          <a:p>
            <a:pPr marL="0" indent="0" algn="just">
              <a:lnSpc>
                <a:spcPct val="113000"/>
              </a:lnSpc>
              <a:spcBef>
                <a:spcPts val="600"/>
              </a:spcBef>
              <a:buClr>
                <a:schemeClr val="hlink"/>
              </a:buClr>
              <a:buSzPct val="65000"/>
              <a:buFontTx/>
              <a:buNone/>
              <a:defRPr/>
            </a:pPr>
            <a:r>
              <a:rPr lang="tr-TR" b="1" dirty="0">
                <a:latin typeface="Garamond" panose="02020404030301010803" pitchFamily="18" charset="0"/>
                <a:cs typeface="Times New Roman" panose="02020603050405020304" pitchFamily="18" charset="0"/>
              </a:rPr>
              <a:t>30 veya daha fazla işçi çalıştıran </a:t>
            </a:r>
            <a:r>
              <a:rPr lang="tr-TR" dirty="0">
                <a:latin typeface="Garamond" panose="02020404030301010803" pitchFamily="18" charset="0"/>
                <a:cs typeface="Times New Roman" panose="02020603050405020304" pitchFamily="18" charset="0"/>
              </a:rPr>
              <a:t>işyerlerinde en az </a:t>
            </a:r>
            <a:r>
              <a:rPr lang="tr-TR" b="1" dirty="0">
                <a:latin typeface="Garamond" panose="02020404030301010803" pitchFamily="18" charset="0"/>
                <a:cs typeface="Times New Roman" panose="02020603050405020304" pitchFamily="18" charset="0"/>
              </a:rPr>
              <a:t>6 aylık kıdemi olan</a:t>
            </a:r>
            <a:r>
              <a:rPr lang="tr-TR" dirty="0">
                <a:latin typeface="Garamond" panose="02020404030301010803" pitchFamily="18" charset="0"/>
                <a:cs typeface="Times New Roman" panose="02020603050405020304" pitchFamily="18" charset="0"/>
              </a:rPr>
              <a:t> işçinin belirsiz süreli iş sözleşmesini fesheden işveren, </a:t>
            </a:r>
            <a:r>
              <a:rPr lang="tr-TR" b="1" dirty="0">
                <a:latin typeface="Garamond" panose="02020404030301010803" pitchFamily="18" charset="0"/>
                <a:cs typeface="Times New Roman" panose="02020603050405020304" pitchFamily="18" charset="0"/>
              </a:rPr>
              <a:t>işçinin yeterliliğinden veya davranışlarından</a:t>
            </a:r>
            <a:r>
              <a:rPr lang="tr-TR" dirty="0">
                <a:latin typeface="Garamond" panose="02020404030301010803" pitchFamily="18" charset="0"/>
                <a:cs typeface="Times New Roman" panose="02020603050405020304" pitchFamily="18" charset="0"/>
              </a:rPr>
              <a:t> ya da </a:t>
            </a:r>
            <a:r>
              <a:rPr lang="tr-TR" b="1" dirty="0">
                <a:latin typeface="Garamond" panose="02020404030301010803" pitchFamily="18" charset="0"/>
                <a:cs typeface="Times New Roman" panose="02020603050405020304" pitchFamily="18" charset="0"/>
              </a:rPr>
              <a:t>işletmenin, işyerinin veya işin gereklerinden</a:t>
            </a:r>
            <a:r>
              <a:rPr lang="tr-TR" dirty="0">
                <a:latin typeface="Garamond" panose="02020404030301010803" pitchFamily="18" charset="0"/>
                <a:cs typeface="Times New Roman" panose="02020603050405020304" pitchFamily="18" charset="0"/>
              </a:rPr>
              <a:t> kaynaklanan </a:t>
            </a:r>
            <a:r>
              <a:rPr lang="tr-TR" b="1" dirty="0">
                <a:latin typeface="Garamond" panose="02020404030301010803" pitchFamily="18" charset="0"/>
                <a:cs typeface="Times New Roman" panose="02020603050405020304" pitchFamily="18" charset="0"/>
              </a:rPr>
              <a:t>geçerli bir sebebe</a:t>
            </a:r>
            <a:r>
              <a:rPr lang="tr-TR" dirty="0">
                <a:latin typeface="Garamond" panose="02020404030301010803" pitchFamily="18" charset="0"/>
                <a:cs typeface="Times New Roman" panose="02020603050405020304" pitchFamily="18" charset="0"/>
              </a:rPr>
              <a:t> dayanmak zorundadır. </a:t>
            </a:r>
            <a:r>
              <a:rPr lang="tr-TR" u="sng" dirty="0">
                <a:latin typeface="Garamond" panose="02020404030301010803" pitchFamily="18" charset="0"/>
                <a:cs typeface="Times New Roman" panose="02020603050405020304" pitchFamily="18" charset="0"/>
              </a:rPr>
              <a:t>Yer altı işlerinde çalışan işçilerde kıdem şartı aranmaz</a:t>
            </a:r>
            <a:r>
              <a:rPr lang="tr-TR" dirty="0">
                <a:latin typeface="Garamond" panose="02020404030301010803" pitchFamily="18" charset="0"/>
                <a:cs typeface="Times New Roman" panose="02020603050405020304" pitchFamily="18" charset="0"/>
              </a:rPr>
              <a:t>. </a:t>
            </a:r>
          </a:p>
          <a:p>
            <a:pPr marL="0" indent="0" algn="just">
              <a:lnSpc>
                <a:spcPct val="113000"/>
              </a:lnSpc>
              <a:spcBef>
                <a:spcPts val="600"/>
              </a:spcBef>
              <a:buClr>
                <a:schemeClr val="hlink"/>
              </a:buClr>
              <a:buSzPct val="65000"/>
              <a:buFontTx/>
              <a:buNone/>
              <a:defRPr/>
            </a:pPr>
            <a:r>
              <a:rPr lang="tr-TR" dirty="0">
                <a:latin typeface="Garamond" panose="02020404030301010803" pitchFamily="18" charset="0"/>
                <a:cs typeface="Times New Roman" panose="02020603050405020304" pitchFamily="18" charset="0"/>
              </a:rPr>
              <a:t>İşçinin altı aylık kıdemi, aynı işverenin bir veya değişik işyerlerinde geçen süreler birleştirilerek hesap edilir. </a:t>
            </a:r>
          </a:p>
          <a:p>
            <a:pPr marL="0" indent="0" algn="just">
              <a:lnSpc>
                <a:spcPct val="113000"/>
              </a:lnSpc>
              <a:spcBef>
                <a:spcPts val="600"/>
              </a:spcBef>
              <a:buClr>
                <a:schemeClr val="hlink"/>
              </a:buClr>
              <a:buSzPct val="65000"/>
              <a:buFontTx/>
              <a:buNone/>
              <a:defRPr/>
            </a:pPr>
            <a:r>
              <a:rPr lang="tr-TR" dirty="0">
                <a:latin typeface="Garamond" panose="02020404030301010803" pitchFamily="18" charset="0"/>
                <a:cs typeface="Times New Roman" panose="02020603050405020304" pitchFamily="18" charset="0"/>
              </a:rPr>
              <a:t>İşverenin </a:t>
            </a:r>
            <a:r>
              <a:rPr lang="tr-TR" b="1" dirty="0">
                <a:latin typeface="Garamond" panose="02020404030301010803" pitchFamily="18" charset="0"/>
                <a:cs typeface="Times New Roman" panose="02020603050405020304" pitchFamily="18" charset="0"/>
              </a:rPr>
              <a:t>aynı işkolunda </a:t>
            </a:r>
            <a:r>
              <a:rPr lang="tr-TR" u="sng" dirty="0">
                <a:latin typeface="Garamond" panose="02020404030301010803" pitchFamily="18" charset="0"/>
                <a:cs typeface="Times New Roman" panose="02020603050405020304" pitchFamily="18" charset="0"/>
              </a:rPr>
              <a:t>birden fazla işyerinin bulunması halinde</a:t>
            </a:r>
            <a:r>
              <a:rPr lang="tr-TR" dirty="0">
                <a:latin typeface="Garamond" panose="02020404030301010803" pitchFamily="18" charset="0"/>
                <a:cs typeface="Times New Roman" panose="02020603050405020304" pitchFamily="18" charset="0"/>
              </a:rPr>
              <a:t>, işyerinde çalışan işçi sayısı, bu işyerlerinde çalışan </a:t>
            </a:r>
            <a:r>
              <a:rPr lang="tr-TR" b="1" dirty="0">
                <a:latin typeface="Garamond" panose="02020404030301010803" pitchFamily="18" charset="0"/>
                <a:cs typeface="Times New Roman" panose="02020603050405020304" pitchFamily="18" charset="0"/>
              </a:rPr>
              <a:t>toplam işçi sayısına göre </a:t>
            </a:r>
            <a:r>
              <a:rPr lang="tr-TR" dirty="0">
                <a:latin typeface="Garamond" panose="02020404030301010803" pitchFamily="18" charset="0"/>
                <a:cs typeface="Times New Roman" panose="02020603050405020304" pitchFamily="18" charset="0"/>
              </a:rPr>
              <a:t>belirlenir. </a:t>
            </a:r>
          </a:p>
          <a:p>
            <a:pPr marL="0" indent="0" algn="just">
              <a:lnSpc>
                <a:spcPct val="113000"/>
              </a:lnSpc>
              <a:spcBef>
                <a:spcPts val="600"/>
              </a:spcBef>
              <a:buClr>
                <a:schemeClr val="hlink"/>
              </a:buClr>
              <a:buSzPct val="65000"/>
              <a:buFontTx/>
              <a:buNone/>
              <a:defRPr/>
            </a:pPr>
            <a:r>
              <a:rPr lang="tr-TR" b="1" u="sng" dirty="0">
                <a:solidFill>
                  <a:srgbClr val="0070C0"/>
                </a:solidFill>
                <a:latin typeface="Garamond" panose="02020404030301010803" pitchFamily="18" charset="0"/>
                <a:cs typeface="Times New Roman" panose="02020603050405020304" pitchFamily="18" charset="0"/>
              </a:rPr>
              <a:t>İş güvencesi hükümleri</a:t>
            </a:r>
            <a:r>
              <a:rPr lang="tr-TR" dirty="0">
                <a:latin typeface="Garamond" panose="02020404030301010803" pitchFamily="18" charset="0"/>
                <a:cs typeface="Times New Roman" panose="02020603050405020304" pitchFamily="18" charset="0"/>
              </a:rPr>
              <a:t>;</a:t>
            </a:r>
          </a:p>
          <a:p>
            <a:pPr marL="0" indent="0" algn="just">
              <a:lnSpc>
                <a:spcPct val="113000"/>
              </a:lnSpc>
              <a:spcBef>
                <a:spcPts val="600"/>
              </a:spcBef>
              <a:buClr>
                <a:schemeClr val="hlink"/>
              </a:buClr>
              <a:buSzPct val="65000"/>
              <a:buFontTx/>
              <a:buNone/>
              <a:defRPr/>
            </a:pPr>
            <a:r>
              <a:rPr lang="tr-TR" b="1" dirty="0">
                <a:latin typeface="Garamond" panose="02020404030301010803" pitchFamily="18" charset="0"/>
                <a:cs typeface="Times New Roman" panose="02020603050405020304" pitchFamily="18" charset="0"/>
              </a:rPr>
              <a:t>a)</a:t>
            </a:r>
            <a:r>
              <a:rPr lang="tr-TR" dirty="0">
                <a:latin typeface="Garamond" panose="02020404030301010803" pitchFamily="18" charset="0"/>
                <a:cs typeface="Times New Roman" panose="02020603050405020304" pitchFamily="18" charset="0"/>
              </a:rPr>
              <a:t> İşletmenin bütününü sevk ve idare eden işveren vekili ve yardımcıları ile </a:t>
            </a:r>
          </a:p>
          <a:p>
            <a:pPr marL="0" indent="0" algn="just">
              <a:lnSpc>
                <a:spcPct val="113000"/>
              </a:lnSpc>
              <a:spcBef>
                <a:spcPts val="600"/>
              </a:spcBef>
              <a:buClr>
                <a:schemeClr val="hlink"/>
              </a:buClr>
              <a:buSzPct val="65000"/>
              <a:buFontTx/>
              <a:buNone/>
              <a:defRPr/>
            </a:pPr>
            <a:r>
              <a:rPr lang="tr-TR" b="1" dirty="0">
                <a:latin typeface="Garamond" panose="02020404030301010803" pitchFamily="18" charset="0"/>
                <a:cs typeface="Times New Roman" panose="02020603050405020304" pitchFamily="18" charset="0"/>
              </a:rPr>
              <a:t>b)</a:t>
            </a:r>
            <a:r>
              <a:rPr lang="tr-TR" dirty="0">
                <a:latin typeface="Garamond" panose="02020404030301010803" pitchFamily="18" charset="0"/>
                <a:cs typeface="Times New Roman" panose="02020603050405020304" pitchFamily="18" charset="0"/>
              </a:rPr>
              <a:t> </a:t>
            </a:r>
            <a:r>
              <a:rPr lang="tr-TR" b="1" dirty="0">
                <a:solidFill>
                  <a:srgbClr val="0070C0"/>
                </a:solidFill>
                <a:latin typeface="Garamond" panose="02020404030301010803" pitchFamily="18" charset="0"/>
                <a:cs typeface="Times New Roman" panose="02020603050405020304" pitchFamily="18" charset="0"/>
              </a:rPr>
              <a:t>İşyerinin bütününü sevk ve idare eden</a:t>
            </a:r>
            <a:r>
              <a:rPr lang="tr-TR" dirty="0">
                <a:latin typeface="Garamond" panose="02020404030301010803" pitchFamily="18" charset="0"/>
                <a:cs typeface="Times New Roman" panose="02020603050405020304" pitchFamily="18" charset="0"/>
              </a:rPr>
              <a:t> ve işçiyi işe alma ve işten çıkarma yetkisi bulunan </a:t>
            </a:r>
            <a:r>
              <a:rPr lang="tr-TR" b="1" dirty="0">
                <a:solidFill>
                  <a:srgbClr val="0070C0"/>
                </a:solidFill>
                <a:latin typeface="Garamond" panose="02020404030301010803" pitchFamily="18" charset="0"/>
                <a:cs typeface="Times New Roman" panose="02020603050405020304" pitchFamily="18" charset="0"/>
              </a:rPr>
              <a:t>işveren vekilleri hakkında </a:t>
            </a:r>
            <a:r>
              <a:rPr lang="tr-TR" b="1" dirty="0">
                <a:latin typeface="Garamond" panose="02020404030301010803" pitchFamily="18" charset="0"/>
                <a:cs typeface="Times New Roman" panose="02020603050405020304" pitchFamily="18" charset="0"/>
              </a:rPr>
              <a:t>uygulanmaz</a:t>
            </a:r>
            <a:r>
              <a:rPr lang="tr-TR" b="1" dirty="0">
                <a:solidFill>
                  <a:srgbClr val="0070C0"/>
                </a:solidFill>
                <a:latin typeface="Garamond" panose="02020404030301010803" pitchFamily="18" charset="0"/>
                <a:cs typeface="Times New Roman" panose="02020603050405020304" pitchFamily="18" charset="0"/>
              </a:rPr>
              <a:t>. </a:t>
            </a:r>
          </a:p>
          <a:p>
            <a:endParaRPr lang="tr-TR" b="1" dirty="0">
              <a:solidFill>
                <a:srgbClr val="0070C0"/>
              </a:solidFill>
            </a:endParaRPr>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58</a:t>
            </a:fld>
            <a:endParaRPr lang="tr-TR" dirty="0">
              <a:solidFill>
                <a:schemeClr val="bg1"/>
              </a:solidFill>
            </a:endParaRPr>
          </a:p>
        </p:txBody>
      </p:sp>
    </p:spTree>
    <p:extLst>
      <p:ext uri="{BB962C8B-B14F-4D97-AF65-F5344CB8AC3E}">
        <p14:creationId xmlns:p14="http://schemas.microsoft.com/office/powerpoint/2010/main" val="1656873451"/>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66684" y="491613"/>
            <a:ext cx="7148666" cy="737420"/>
          </a:xfrm>
        </p:spPr>
        <p:txBody>
          <a:bodyPr/>
          <a:lstStyle/>
          <a:p>
            <a:r>
              <a:rPr lang="tr-TR" sz="3600" b="1" dirty="0">
                <a:solidFill>
                  <a:prstClr val="white"/>
                </a:solidFill>
                <a:latin typeface="Garamond" panose="02020404030301010803" pitchFamily="18" charset="0"/>
                <a:cs typeface="Times New Roman" panose="02020603050405020304" pitchFamily="18" charset="0"/>
              </a:rPr>
              <a:t>Geçerli Sebebe Dayalı Fesih</a:t>
            </a:r>
            <a:endParaRPr lang="tr-TR" dirty="0"/>
          </a:p>
        </p:txBody>
      </p:sp>
      <p:sp>
        <p:nvSpPr>
          <p:cNvPr id="3" name="İçerik Yer Tutucusu 2"/>
          <p:cNvSpPr>
            <a:spLocks noGrp="1"/>
          </p:cNvSpPr>
          <p:nvPr>
            <p:ph idx="1"/>
          </p:nvPr>
        </p:nvSpPr>
        <p:spPr>
          <a:xfrm>
            <a:off x="628649" y="1433146"/>
            <a:ext cx="8260373" cy="4923207"/>
          </a:xfrm>
        </p:spPr>
        <p:txBody>
          <a:bodyPr>
            <a:normAutofit fontScale="77500" lnSpcReduction="20000"/>
          </a:bodyPr>
          <a:lstStyle/>
          <a:p>
            <a:pPr marL="0" indent="0" algn="just">
              <a:lnSpc>
                <a:spcPct val="113000"/>
              </a:lnSpc>
              <a:spcBef>
                <a:spcPts val="600"/>
              </a:spcBef>
              <a:buClr>
                <a:schemeClr val="hlink"/>
              </a:buClr>
              <a:buSzPct val="65000"/>
              <a:buNone/>
              <a:defRPr/>
            </a:pPr>
            <a:r>
              <a:rPr lang="tr-TR" dirty="0">
                <a:latin typeface="Garamond" panose="02020404030301010803" pitchFamily="18" charset="0"/>
              </a:rPr>
              <a:t>Özellikle </a:t>
            </a:r>
            <a:r>
              <a:rPr lang="tr-TR" b="1" dirty="0">
                <a:latin typeface="Garamond" panose="02020404030301010803" pitchFamily="18" charset="0"/>
              </a:rPr>
              <a:t>aşağıdaki</a:t>
            </a:r>
            <a:r>
              <a:rPr lang="tr-TR" dirty="0">
                <a:latin typeface="Garamond" panose="02020404030301010803" pitchFamily="18" charset="0"/>
              </a:rPr>
              <a:t> hususlar fesih için </a:t>
            </a:r>
            <a:r>
              <a:rPr lang="tr-TR" b="1" dirty="0">
                <a:latin typeface="Garamond" panose="02020404030301010803" pitchFamily="18" charset="0"/>
              </a:rPr>
              <a:t>geçerli bir sebep oluşturmaz</a:t>
            </a:r>
            <a:r>
              <a:rPr lang="tr-TR" dirty="0">
                <a:latin typeface="Garamond" panose="02020404030301010803" pitchFamily="18" charset="0"/>
              </a:rPr>
              <a:t>. Bunlar; </a:t>
            </a:r>
          </a:p>
          <a:p>
            <a:pPr marL="0" indent="0" algn="just">
              <a:lnSpc>
                <a:spcPct val="113000"/>
              </a:lnSpc>
              <a:spcBef>
                <a:spcPts val="600"/>
              </a:spcBef>
              <a:buClr>
                <a:schemeClr val="hlink"/>
              </a:buClr>
              <a:buSzPct val="65000"/>
              <a:buNone/>
              <a:defRPr/>
            </a:pPr>
            <a:r>
              <a:rPr lang="tr-TR" b="1" dirty="0">
                <a:latin typeface="Garamond" panose="02020404030301010803" pitchFamily="18" charset="0"/>
                <a:cs typeface="Times New Roman" panose="02020603050405020304" pitchFamily="18" charset="0"/>
              </a:rPr>
              <a:t>a) </a:t>
            </a:r>
            <a:r>
              <a:rPr lang="tr-TR" u="sng" dirty="0">
                <a:latin typeface="Garamond" panose="02020404030301010803" pitchFamily="18" charset="0"/>
                <a:cs typeface="Times New Roman" panose="02020603050405020304" pitchFamily="18" charset="0"/>
              </a:rPr>
              <a:t>Sendika üyeliği </a:t>
            </a:r>
            <a:r>
              <a:rPr lang="tr-TR" dirty="0">
                <a:latin typeface="Garamond" panose="02020404030301010803" pitchFamily="18" charset="0"/>
                <a:cs typeface="Times New Roman" panose="02020603050405020304" pitchFamily="18" charset="0"/>
              </a:rPr>
              <a:t>veya çalışma saatleri dışında veya işverenin rızası ile çalışma saatleri içinde sendikal faaliyetlere katılmak.</a:t>
            </a:r>
          </a:p>
          <a:p>
            <a:pPr marL="0" indent="0" algn="just">
              <a:lnSpc>
                <a:spcPct val="113000"/>
              </a:lnSpc>
              <a:spcBef>
                <a:spcPts val="600"/>
              </a:spcBef>
              <a:buClr>
                <a:schemeClr val="hlink"/>
              </a:buClr>
              <a:buSzPct val="65000"/>
              <a:buNone/>
              <a:defRPr/>
            </a:pPr>
            <a:r>
              <a:rPr lang="tr-TR" b="1" dirty="0">
                <a:latin typeface="Garamond" panose="02020404030301010803" pitchFamily="18" charset="0"/>
                <a:cs typeface="Times New Roman" panose="02020603050405020304" pitchFamily="18" charset="0"/>
              </a:rPr>
              <a:t>b) </a:t>
            </a:r>
            <a:r>
              <a:rPr lang="tr-TR" dirty="0">
                <a:latin typeface="Garamond" panose="02020404030301010803" pitchFamily="18" charset="0"/>
                <a:cs typeface="Times New Roman" panose="02020603050405020304" pitchFamily="18" charset="0"/>
              </a:rPr>
              <a:t>İşyeri </a:t>
            </a:r>
            <a:r>
              <a:rPr lang="tr-TR" u="sng" dirty="0">
                <a:latin typeface="Garamond" panose="02020404030301010803" pitchFamily="18" charset="0"/>
                <a:cs typeface="Times New Roman" panose="02020603050405020304" pitchFamily="18" charset="0"/>
              </a:rPr>
              <a:t>sendika temsilciliği </a:t>
            </a:r>
            <a:r>
              <a:rPr lang="tr-TR" dirty="0">
                <a:latin typeface="Garamond" panose="02020404030301010803" pitchFamily="18" charset="0"/>
                <a:cs typeface="Times New Roman" panose="02020603050405020304" pitchFamily="18" charset="0"/>
              </a:rPr>
              <a:t>yapmak.</a:t>
            </a:r>
          </a:p>
          <a:p>
            <a:pPr marL="0" indent="0" algn="just">
              <a:lnSpc>
                <a:spcPct val="113000"/>
              </a:lnSpc>
              <a:spcBef>
                <a:spcPts val="600"/>
              </a:spcBef>
              <a:buClr>
                <a:schemeClr val="hlink"/>
              </a:buClr>
              <a:buSzPct val="65000"/>
              <a:buNone/>
              <a:defRPr/>
            </a:pPr>
            <a:r>
              <a:rPr lang="tr-TR" b="1" dirty="0">
                <a:latin typeface="Garamond" panose="02020404030301010803" pitchFamily="18" charset="0"/>
                <a:cs typeface="Times New Roman" panose="02020603050405020304" pitchFamily="18" charset="0"/>
              </a:rPr>
              <a:t>c) </a:t>
            </a:r>
            <a:r>
              <a:rPr lang="tr-TR" dirty="0">
                <a:latin typeface="Garamond" panose="02020404030301010803" pitchFamily="18" charset="0"/>
                <a:cs typeface="Times New Roman" panose="02020603050405020304" pitchFamily="18" charset="0"/>
              </a:rPr>
              <a:t>Mevzuattan veya sözleşmeden doğan haklarını takip veya yükümlülüklerini yerine getirmek için işveren aleyhine </a:t>
            </a:r>
            <a:r>
              <a:rPr lang="tr-TR" u="sng" dirty="0">
                <a:latin typeface="Garamond" panose="02020404030301010803" pitchFamily="18" charset="0"/>
                <a:cs typeface="Times New Roman" panose="02020603050405020304" pitchFamily="18" charset="0"/>
              </a:rPr>
              <a:t>idari veya adli makamlara başvurmak </a:t>
            </a:r>
            <a:r>
              <a:rPr lang="tr-TR" dirty="0">
                <a:latin typeface="Garamond" panose="02020404030301010803" pitchFamily="18" charset="0"/>
                <a:cs typeface="Times New Roman" panose="02020603050405020304" pitchFamily="18" charset="0"/>
              </a:rPr>
              <a:t>veya bu hususta başlatılmış sürece katılmak.</a:t>
            </a:r>
          </a:p>
          <a:p>
            <a:pPr marL="0" indent="0" algn="just">
              <a:lnSpc>
                <a:spcPct val="113000"/>
              </a:lnSpc>
              <a:spcBef>
                <a:spcPts val="600"/>
              </a:spcBef>
              <a:buClr>
                <a:schemeClr val="hlink"/>
              </a:buClr>
              <a:buSzPct val="65000"/>
              <a:buNone/>
              <a:defRPr/>
            </a:pPr>
            <a:r>
              <a:rPr lang="tr-TR" b="1" dirty="0">
                <a:latin typeface="Garamond" panose="02020404030301010803" pitchFamily="18" charset="0"/>
                <a:cs typeface="Times New Roman" panose="02020603050405020304" pitchFamily="18" charset="0"/>
              </a:rPr>
              <a:t>d) </a:t>
            </a:r>
            <a:r>
              <a:rPr lang="tr-TR" u="sng" dirty="0">
                <a:latin typeface="Garamond" panose="02020404030301010803" pitchFamily="18" charset="0"/>
                <a:cs typeface="Times New Roman" panose="02020603050405020304" pitchFamily="18" charset="0"/>
              </a:rPr>
              <a:t>Irk, renk, cinsiyet, medeni hal, aile yükümlülükleri, hamilelik, doğum</a:t>
            </a:r>
            <a:r>
              <a:rPr lang="tr-TR" dirty="0">
                <a:latin typeface="Garamond" panose="02020404030301010803" pitchFamily="18" charset="0"/>
                <a:cs typeface="Times New Roman" panose="02020603050405020304" pitchFamily="18" charset="0"/>
              </a:rPr>
              <a:t>, din, siyasi görüş ve benzeri nedenler.</a:t>
            </a:r>
          </a:p>
          <a:p>
            <a:pPr marL="0" indent="0" algn="just">
              <a:lnSpc>
                <a:spcPct val="113000"/>
              </a:lnSpc>
              <a:spcBef>
                <a:spcPts val="600"/>
              </a:spcBef>
              <a:buClr>
                <a:schemeClr val="hlink"/>
              </a:buClr>
              <a:buSzPct val="65000"/>
              <a:buNone/>
              <a:defRPr/>
            </a:pPr>
            <a:r>
              <a:rPr lang="tr-TR" b="1" dirty="0">
                <a:latin typeface="Garamond" panose="02020404030301010803" pitchFamily="18" charset="0"/>
                <a:cs typeface="Times New Roman" panose="02020603050405020304" pitchFamily="18" charset="0"/>
              </a:rPr>
              <a:t>e) </a:t>
            </a:r>
            <a:r>
              <a:rPr lang="tr-TR" dirty="0">
                <a:latin typeface="Garamond" panose="02020404030301010803" pitchFamily="18" charset="0"/>
                <a:cs typeface="Times New Roman" panose="02020603050405020304" pitchFamily="18" charset="0"/>
              </a:rPr>
              <a:t>74’üncü maddede  öngörülen ve kadın işçilerin çalıştırılmasının yasak olduğu sürelerde işe gelmemek.</a:t>
            </a:r>
          </a:p>
          <a:p>
            <a:pPr marL="0" indent="0" algn="just">
              <a:lnSpc>
                <a:spcPct val="113000"/>
              </a:lnSpc>
              <a:spcBef>
                <a:spcPts val="600"/>
              </a:spcBef>
              <a:buClr>
                <a:schemeClr val="hlink"/>
              </a:buClr>
              <a:buSzPct val="65000"/>
              <a:buNone/>
              <a:defRPr/>
            </a:pPr>
            <a:r>
              <a:rPr lang="tr-TR" b="1" dirty="0">
                <a:latin typeface="Garamond" panose="02020404030301010803" pitchFamily="18" charset="0"/>
                <a:cs typeface="Times New Roman" panose="02020603050405020304" pitchFamily="18" charset="0"/>
              </a:rPr>
              <a:t>f) </a:t>
            </a:r>
            <a:r>
              <a:rPr lang="tr-TR" dirty="0">
                <a:latin typeface="Garamond" panose="02020404030301010803" pitchFamily="18" charset="0"/>
                <a:cs typeface="Times New Roman" panose="02020603050405020304" pitchFamily="18" charset="0"/>
              </a:rPr>
              <a:t>Hastalık veya kaza nedeniyle 25’inci maddenin (I) numaralı bendinin (b) alt bendinde öngörülen bekleme süresinde işe geçici devamsızlık</a:t>
            </a:r>
            <a:r>
              <a:rPr lang="tr-TR" dirty="0" smtClean="0">
                <a:latin typeface="Garamond" panose="02020404030301010803" pitchFamily="18" charset="0"/>
                <a:cs typeface="Times New Roman" panose="02020603050405020304" pitchFamily="18" charset="0"/>
              </a:rPr>
              <a:t>.</a:t>
            </a:r>
            <a:endParaRPr lang="tr-TR" dirty="0">
              <a:latin typeface="Garamond" panose="02020404030301010803" pitchFamily="18" charset="0"/>
              <a:cs typeface="Times New Roman" panose="02020603050405020304" pitchFamily="18" charset="0"/>
            </a:endParaRPr>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59</a:t>
            </a:fld>
            <a:endParaRPr lang="tr-TR" dirty="0">
              <a:solidFill>
                <a:schemeClr val="bg1"/>
              </a:solidFill>
            </a:endParaRPr>
          </a:p>
        </p:txBody>
      </p:sp>
    </p:spTree>
    <p:extLst>
      <p:ext uri="{BB962C8B-B14F-4D97-AF65-F5344CB8AC3E}">
        <p14:creationId xmlns:p14="http://schemas.microsoft.com/office/powerpoint/2010/main" val="141196461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87602" y="173104"/>
            <a:ext cx="7244334" cy="1325563"/>
          </a:xfrm>
        </p:spPr>
        <p:txBody>
          <a:bodyPr/>
          <a:lstStyle/>
          <a:p>
            <a:pPr algn="ctr"/>
            <a:r>
              <a:rPr lang="tr-TR" b="1" dirty="0">
                <a:solidFill>
                  <a:schemeClr val="bg1"/>
                </a:solidFill>
              </a:rPr>
              <a:t>4857 s</a:t>
            </a:r>
            <a:r>
              <a:rPr lang="tr-TR" b="1" dirty="0" smtClean="0">
                <a:solidFill>
                  <a:schemeClr val="bg1"/>
                </a:solidFill>
              </a:rPr>
              <a:t>ayılı</a:t>
            </a:r>
            <a:r>
              <a:rPr lang="tr-TR" dirty="0" smtClean="0">
                <a:solidFill>
                  <a:schemeClr val="bg1"/>
                </a:solidFill>
              </a:rPr>
              <a:t> </a:t>
            </a:r>
            <a:r>
              <a:rPr lang="tr-TR" altLang="tr-TR" b="1" dirty="0" smtClean="0">
                <a:solidFill>
                  <a:schemeClr val="bg1"/>
                </a:solidFill>
              </a:rPr>
              <a:t>İş Kanunu</a:t>
            </a:r>
            <a:endParaRPr lang="tr-TR" dirty="0">
              <a:solidFill>
                <a:schemeClr val="bg1"/>
              </a:solidFill>
            </a:endParaRPr>
          </a:p>
        </p:txBody>
      </p:sp>
      <p:sp>
        <p:nvSpPr>
          <p:cNvPr id="3" name="İçerik Yer Tutucusu 2"/>
          <p:cNvSpPr>
            <a:spLocks noGrp="1"/>
          </p:cNvSpPr>
          <p:nvPr>
            <p:ph idx="1"/>
          </p:nvPr>
        </p:nvSpPr>
        <p:spPr/>
        <p:txBody>
          <a:bodyPr>
            <a:normAutofit fontScale="77500" lnSpcReduction="20000"/>
          </a:bodyPr>
          <a:lstStyle/>
          <a:p>
            <a:pPr algn="just">
              <a:buFont typeface="Wingdings" panose="05000000000000000000" pitchFamily="2" charset="2"/>
              <a:buChar char="Ø"/>
            </a:pPr>
            <a:r>
              <a:rPr lang="tr-TR" sz="3500" dirty="0">
                <a:latin typeface="Garamond" panose="02020404030301010803" pitchFamily="18" charset="0"/>
              </a:rPr>
              <a:t>4857 sayılı İş Kanunu, 10.06.2003 tarihli ve 25134 sayılı </a:t>
            </a:r>
            <a:r>
              <a:rPr lang="tr-TR" sz="3500" dirty="0" err="1">
                <a:latin typeface="Garamond" panose="02020404030301010803" pitchFamily="18" charset="0"/>
              </a:rPr>
              <a:t>R.G.’de</a:t>
            </a:r>
            <a:r>
              <a:rPr lang="tr-TR" sz="3500" dirty="0">
                <a:latin typeface="Garamond" panose="02020404030301010803" pitchFamily="18" charset="0"/>
              </a:rPr>
              <a:t> yayımlanarak 1475 s. Kanunun yerine yürürlüğe girmiştir.</a:t>
            </a:r>
          </a:p>
          <a:p>
            <a:pPr marL="0" indent="0" algn="just">
              <a:buNone/>
            </a:pPr>
            <a:endParaRPr lang="tr-TR" altLang="tr-TR" sz="3500" dirty="0">
              <a:latin typeface="Garamond" panose="02020404030301010803" pitchFamily="18" charset="0"/>
            </a:endParaRPr>
          </a:p>
          <a:p>
            <a:pPr algn="just">
              <a:buFont typeface="Wingdings" panose="05000000000000000000" pitchFamily="2" charset="2"/>
              <a:buChar char="Ø"/>
            </a:pPr>
            <a:r>
              <a:rPr lang="tr-TR" altLang="tr-TR" sz="3500" dirty="0">
                <a:latin typeface="Garamond" panose="02020404030301010803" pitchFamily="18" charset="0"/>
              </a:rPr>
              <a:t>Bağımsız çalışanlar, memurlar ve sözleşmeli personeller İş Kanunu kapsamı dışındadır.</a:t>
            </a:r>
          </a:p>
          <a:p>
            <a:pPr marL="0" indent="0" algn="just">
              <a:buNone/>
            </a:pPr>
            <a:endParaRPr lang="tr-TR" sz="3500" dirty="0">
              <a:latin typeface="Garamond" panose="02020404030301010803" pitchFamily="18" charset="0"/>
              <a:cs typeface="Times New Roman" panose="02020603050405020304" pitchFamily="18" charset="0"/>
            </a:endParaRPr>
          </a:p>
          <a:p>
            <a:pPr algn="just">
              <a:buFont typeface="Wingdings" panose="05000000000000000000" pitchFamily="2" charset="2"/>
              <a:buChar char="Ø"/>
            </a:pPr>
            <a:r>
              <a:rPr lang="tr-TR" altLang="tr-TR" sz="3500" dirty="0">
                <a:latin typeface="Garamond" panose="02020404030301010803" pitchFamily="18" charset="0"/>
              </a:rPr>
              <a:t>Genel olarak serbestçe kurulan ve özel hukuka tabi bir iş ilişkisi bulunması halinde, İş Kanunu hükümlerine uygulanır ancak İş Kanununun 4 üncü maddesinde belirtilen iş ve iş ilişkileri kapsam dışındadır. </a:t>
            </a:r>
            <a:r>
              <a:rPr lang="tr-TR" sz="3500" dirty="0">
                <a:latin typeface="Garamond" panose="02020404030301010803" pitchFamily="18" charset="0"/>
              </a:rPr>
              <a:t>Kapsam dışındaki iş ilişkilerine ise 6098 sayılı Türk Borçlar Kanunu hükümleri uygulanır. </a:t>
            </a:r>
          </a:p>
          <a:p>
            <a:endParaRPr lang="tr-TR" dirty="0"/>
          </a:p>
        </p:txBody>
      </p:sp>
      <p:sp>
        <p:nvSpPr>
          <p:cNvPr id="4" name="Slayt Numarası Yer Tutucusu 3"/>
          <p:cNvSpPr>
            <a:spLocks noGrp="1"/>
          </p:cNvSpPr>
          <p:nvPr>
            <p:ph type="sldNum" sz="quarter" idx="12"/>
          </p:nvPr>
        </p:nvSpPr>
        <p:spPr/>
        <p:txBody>
          <a:bodyPr/>
          <a:lstStyle/>
          <a:p>
            <a:pPr algn="ctr"/>
            <a:r>
              <a:rPr lang="tr-TR" dirty="0" smtClean="0">
                <a:solidFill>
                  <a:schemeClr val="bg1"/>
                </a:solidFill>
              </a:rPr>
              <a:t>                                         </a:t>
            </a:r>
            <a:fld id="{F01F3D7E-AC51-4D34-B066-A9501F56C695}" type="slidenum">
              <a:rPr lang="tr-TR" smtClean="0">
                <a:solidFill>
                  <a:schemeClr val="bg1"/>
                </a:solidFill>
              </a:rPr>
              <a:pPr algn="ctr"/>
              <a:t>6</a:t>
            </a:fld>
            <a:endParaRPr lang="tr-TR" dirty="0">
              <a:solidFill>
                <a:schemeClr val="bg1"/>
              </a:solidFill>
            </a:endParaRPr>
          </a:p>
        </p:txBody>
      </p:sp>
    </p:spTree>
    <p:extLst>
      <p:ext uri="{BB962C8B-B14F-4D97-AF65-F5344CB8AC3E}">
        <p14:creationId xmlns:p14="http://schemas.microsoft.com/office/powerpoint/2010/main" val="129851733"/>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66684" y="491613"/>
            <a:ext cx="7148666" cy="737420"/>
          </a:xfrm>
        </p:spPr>
        <p:txBody>
          <a:bodyPr/>
          <a:lstStyle/>
          <a:p>
            <a:r>
              <a:rPr lang="tr-TR" sz="3600" b="1" dirty="0">
                <a:solidFill>
                  <a:prstClr val="white"/>
                </a:solidFill>
                <a:latin typeface="Garamond" panose="02020404030301010803" pitchFamily="18" charset="0"/>
                <a:cs typeface="Times New Roman" panose="02020603050405020304" pitchFamily="18" charset="0"/>
              </a:rPr>
              <a:t>Geçerli Sebebe Dayalı Fesih</a:t>
            </a:r>
            <a:endParaRPr lang="tr-TR" dirty="0"/>
          </a:p>
        </p:txBody>
      </p:sp>
      <p:sp>
        <p:nvSpPr>
          <p:cNvPr id="3" name="İçerik Yer Tutucusu 2"/>
          <p:cNvSpPr>
            <a:spLocks noGrp="1"/>
          </p:cNvSpPr>
          <p:nvPr>
            <p:ph idx="1"/>
          </p:nvPr>
        </p:nvSpPr>
        <p:spPr>
          <a:xfrm>
            <a:off x="628649" y="1433146"/>
            <a:ext cx="8260373" cy="4923207"/>
          </a:xfrm>
        </p:spPr>
        <p:txBody>
          <a:bodyPr>
            <a:normAutofit lnSpcReduction="10000"/>
          </a:bodyPr>
          <a:lstStyle/>
          <a:p>
            <a:pPr marL="0" lvl="1" indent="0" algn="just">
              <a:lnSpc>
                <a:spcPct val="110000"/>
              </a:lnSpc>
              <a:spcBef>
                <a:spcPts val="600"/>
              </a:spcBef>
              <a:buNone/>
            </a:pPr>
            <a:r>
              <a:rPr lang="tr-TR" sz="2000" dirty="0">
                <a:latin typeface="Garamond" panose="02020404030301010803" pitchFamily="18" charset="0"/>
                <a:cs typeface="Times New Roman" panose="02020603050405020304" pitchFamily="18" charset="0"/>
              </a:rPr>
              <a:t>İşçinin yeterliliğinden veya davranışlarından ya da işletmenin, işyerinin veya işin gereklerinden kaynaklanan </a:t>
            </a:r>
            <a:r>
              <a:rPr lang="tr-TR" sz="2000" b="1" dirty="0">
                <a:solidFill>
                  <a:srgbClr val="0070C0"/>
                </a:solidFill>
                <a:latin typeface="Garamond" panose="02020404030301010803" pitchFamily="18" charset="0"/>
                <a:cs typeface="Times New Roman" panose="02020603050405020304" pitchFamily="18" charset="0"/>
              </a:rPr>
              <a:t>geçerli sebeplerin ne olduğuna</a:t>
            </a:r>
            <a:r>
              <a:rPr lang="tr-TR" sz="2000" dirty="0">
                <a:solidFill>
                  <a:srgbClr val="0070C0"/>
                </a:solidFill>
                <a:latin typeface="Garamond" panose="02020404030301010803" pitchFamily="18" charset="0"/>
                <a:cs typeface="Times New Roman" panose="02020603050405020304" pitchFamily="18" charset="0"/>
              </a:rPr>
              <a:t> </a:t>
            </a:r>
            <a:r>
              <a:rPr lang="tr-TR" sz="2000" b="1" dirty="0">
                <a:latin typeface="Garamond" panose="02020404030301010803" pitchFamily="18" charset="0"/>
                <a:cs typeface="Times New Roman" panose="02020603050405020304" pitchFamily="18" charset="0"/>
              </a:rPr>
              <a:t>Kanunun madde gerekçesinde</a:t>
            </a:r>
            <a:r>
              <a:rPr lang="tr-TR" sz="2000" b="1" dirty="0">
                <a:solidFill>
                  <a:srgbClr val="0070C0"/>
                </a:solidFill>
                <a:latin typeface="Garamond" panose="02020404030301010803" pitchFamily="18" charset="0"/>
                <a:cs typeface="Times New Roman" panose="02020603050405020304" pitchFamily="18" charset="0"/>
              </a:rPr>
              <a:t> örnekleme sayılmıştır. </a:t>
            </a:r>
            <a:r>
              <a:rPr lang="tr-TR" sz="2000" dirty="0">
                <a:latin typeface="Garamond" panose="02020404030301010803" pitchFamily="18" charset="0"/>
                <a:cs typeface="Times New Roman" panose="02020603050405020304" pitchFamily="18" charset="0"/>
              </a:rPr>
              <a:t>Buna göre; </a:t>
            </a:r>
          </a:p>
          <a:p>
            <a:pPr marL="0" indent="0" algn="just">
              <a:lnSpc>
                <a:spcPct val="110000"/>
              </a:lnSpc>
              <a:spcBef>
                <a:spcPts val="600"/>
              </a:spcBef>
              <a:buClr>
                <a:schemeClr val="hlink"/>
              </a:buClr>
              <a:buSzPct val="65000"/>
              <a:buNone/>
              <a:defRPr/>
            </a:pPr>
            <a:r>
              <a:rPr lang="tr-TR" sz="2000" b="1" dirty="0">
                <a:latin typeface="Garamond" panose="02020404030301010803" pitchFamily="18" charset="0"/>
                <a:cs typeface="Times New Roman" panose="02020603050405020304" pitchFamily="18" charset="0"/>
              </a:rPr>
              <a:t>İşçinin Yeterliliğinden Kaynaklanan Sebepler:</a:t>
            </a:r>
            <a:r>
              <a:rPr lang="tr-TR" sz="2000" dirty="0">
                <a:latin typeface="Garamond" panose="02020404030301010803" pitchFamily="18" charset="0"/>
                <a:cs typeface="Times New Roman" panose="02020603050405020304" pitchFamily="18" charset="0"/>
              </a:rPr>
              <a:t> </a:t>
            </a:r>
          </a:p>
          <a:p>
            <a:pPr algn="just">
              <a:lnSpc>
                <a:spcPct val="110000"/>
              </a:lnSpc>
              <a:spcBef>
                <a:spcPts val="600"/>
              </a:spcBef>
              <a:buClr>
                <a:schemeClr val="tx1"/>
              </a:buClr>
              <a:buSzPct val="65000"/>
              <a:buFont typeface="Wingdings" panose="05000000000000000000" pitchFamily="2" charset="2"/>
              <a:buChar char="Ø"/>
              <a:defRPr/>
            </a:pPr>
            <a:r>
              <a:rPr lang="tr-TR" sz="2000" dirty="0">
                <a:latin typeface="Garamond" panose="02020404030301010803" pitchFamily="18" charset="0"/>
                <a:cs typeface="Times New Roman" panose="02020603050405020304" pitchFamily="18" charset="0"/>
              </a:rPr>
              <a:t>Ortalama olarak benzer işi görenlerden daha az verimli çalışma,</a:t>
            </a:r>
          </a:p>
          <a:p>
            <a:pPr algn="just">
              <a:lnSpc>
                <a:spcPct val="110000"/>
              </a:lnSpc>
              <a:spcBef>
                <a:spcPts val="600"/>
              </a:spcBef>
              <a:buClr>
                <a:schemeClr val="tx1"/>
              </a:buClr>
              <a:buSzPct val="65000"/>
              <a:buFont typeface="Wingdings" panose="05000000000000000000" pitchFamily="2" charset="2"/>
              <a:buChar char="Ø"/>
              <a:defRPr/>
            </a:pPr>
            <a:r>
              <a:rPr lang="tr-TR" sz="2000" dirty="0">
                <a:latin typeface="Garamond" panose="02020404030301010803" pitchFamily="18" charset="0"/>
                <a:cs typeface="Times New Roman" panose="02020603050405020304" pitchFamily="18" charset="0"/>
              </a:rPr>
              <a:t>Gösterdiği niteliklerden beklenenden daha düşük performansa sahip olma, </a:t>
            </a:r>
          </a:p>
          <a:p>
            <a:pPr algn="just">
              <a:lnSpc>
                <a:spcPct val="110000"/>
              </a:lnSpc>
              <a:spcBef>
                <a:spcPts val="600"/>
              </a:spcBef>
              <a:buClr>
                <a:schemeClr val="tx1"/>
              </a:buClr>
              <a:buSzPct val="65000"/>
              <a:buFont typeface="Wingdings" panose="05000000000000000000" pitchFamily="2" charset="2"/>
              <a:buChar char="Ø"/>
              <a:defRPr/>
            </a:pPr>
            <a:r>
              <a:rPr lang="tr-TR" sz="2000" dirty="0">
                <a:latin typeface="Garamond" panose="02020404030301010803" pitchFamily="18" charset="0"/>
                <a:cs typeface="Times New Roman" panose="02020603050405020304" pitchFamily="18" charset="0"/>
              </a:rPr>
              <a:t>İşe yoğunlaşmasının giderek azalması,</a:t>
            </a:r>
          </a:p>
          <a:p>
            <a:pPr algn="just">
              <a:lnSpc>
                <a:spcPct val="110000"/>
              </a:lnSpc>
              <a:spcBef>
                <a:spcPts val="600"/>
              </a:spcBef>
              <a:buClr>
                <a:schemeClr val="tx1"/>
              </a:buClr>
              <a:buSzPct val="65000"/>
              <a:buFont typeface="Wingdings" panose="05000000000000000000" pitchFamily="2" charset="2"/>
              <a:buChar char="Ø"/>
              <a:defRPr/>
            </a:pPr>
            <a:r>
              <a:rPr lang="tr-TR" sz="2000" dirty="0">
                <a:latin typeface="Garamond" panose="02020404030301010803" pitchFamily="18" charset="0"/>
                <a:cs typeface="Times New Roman" panose="02020603050405020304" pitchFamily="18" charset="0"/>
              </a:rPr>
              <a:t>İşe yatkın olmama,</a:t>
            </a:r>
          </a:p>
          <a:p>
            <a:pPr algn="just">
              <a:lnSpc>
                <a:spcPct val="110000"/>
              </a:lnSpc>
              <a:spcBef>
                <a:spcPts val="600"/>
              </a:spcBef>
              <a:buClr>
                <a:schemeClr val="tx1"/>
              </a:buClr>
              <a:buSzPct val="65000"/>
              <a:buFont typeface="Wingdings" panose="05000000000000000000" pitchFamily="2" charset="2"/>
              <a:buChar char="Ø"/>
              <a:defRPr/>
            </a:pPr>
            <a:r>
              <a:rPr lang="tr-TR" sz="2000" dirty="0">
                <a:latin typeface="Garamond" panose="02020404030301010803" pitchFamily="18" charset="0"/>
                <a:cs typeface="Times New Roman" panose="02020603050405020304" pitchFamily="18" charset="0"/>
              </a:rPr>
              <a:t>Öğrenme ve kendini yetiştirme yetersizliği,</a:t>
            </a:r>
          </a:p>
          <a:p>
            <a:pPr algn="just">
              <a:lnSpc>
                <a:spcPct val="110000"/>
              </a:lnSpc>
              <a:spcBef>
                <a:spcPts val="600"/>
              </a:spcBef>
              <a:buClr>
                <a:schemeClr val="tx1"/>
              </a:buClr>
              <a:buSzPct val="65000"/>
              <a:buFont typeface="Wingdings" panose="05000000000000000000" pitchFamily="2" charset="2"/>
              <a:buChar char="Ø"/>
              <a:defRPr/>
            </a:pPr>
            <a:r>
              <a:rPr lang="tr-TR" sz="2000" dirty="0">
                <a:latin typeface="Garamond" panose="02020404030301010803" pitchFamily="18" charset="0"/>
                <a:cs typeface="Times New Roman" panose="02020603050405020304" pitchFamily="18" charset="0"/>
              </a:rPr>
              <a:t>Sık sık hastalanma,</a:t>
            </a:r>
          </a:p>
          <a:p>
            <a:pPr algn="just">
              <a:lnSpc>
                <a:spcPct val="110000"/>
              </a:lnSpc>
              <a:spcBef>
                <a:spcPts val="600"/>
              </a:spcBef>
              <a:buClr>
                <a:schemeClr val="tx1"/>
              </a:buClr>
              <a:buSzPct val="65000"/>
              <a:buFont typeface="Wingdings" panose="05000000000000000000" pitchFamily="2" charset="2"/>
              <a:buChar char="Ø"/>
              <a:defRPr/>
            </a:pPr>
            <a:r>
              <a:rPr lang="tr-TR" sz="2000" dirty="0">
                <a:latin typeface="Garamond" panose="02020404030301010803" pitchFamily="18" charset="0"/>
                <a:cs typeface="Times New Roman" panose="02020603050405020304" pitchFamily="18" charset="0"/>
              </a:rPr>
              <a:t>Çalışamaz duruma getirmemekle birlikte işini gerektiği şekilde yapmasını devamlı olarak etkileyen hastalık, </a:t>
            </a:r>
          </a:p>
          <a:p>
            <a:pPr algn="just">
              <a:lnSpc>
                <a:spcPct val="110000"/>
              </a:lnSpc>
              <a:spcBef>
                <a:spcPts val="600"/>
              </a:spcBef>
              <a:buClr>
                <a:schemeClr val="tx1"/>
              </a:buClr>
              <a:buSzPct val="65000"/>
              <a:buFont typeface="Wingdings" panose="05000000000000000000" pitchFamily="2" charset="2"/>
              <a:buChar char="Ø"/>
              <a:defRPr/>
            </a:pPr>
            <a:r>
              <a:rPr lang="tr-TR" sz="2000" dirty="0">
                <a:latin typeface="Garamond" panose="02020404030301010803" pitchFamily="18" charset="0"/>
                <a:cs typeface="Times New Roman" panose="02020603050405020304" pitchFamily="18" charset="0"/>
              </a:rPr>
              <a:t>Uyum yetersizliği, zihinsel yetersizlik, bedensel yetersizlik, vb.</a:t>
            </a:r>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60</a:t>
            </a:fld>
            <a:endParaRPr lang="tr-TR" dirty="0">
              <a:solidFill>
                <a:schemeClr val="bg1"/>
              </a:solidFill>
            </a:endParaRPr>
          </a:p>
        </p:txBody>
      </p:sp>
    </p:spTree>
    <p:extLst>
      <p:ext uri="{BB962C8B-B14F-4D97-AF65-F5344CB8AC3E}">
        <p14:creationId xmlns:p14="http://schemas.microsoft.com/office/powerpoint/2010/main" val="1693456076"/>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66684" y="491613"/>
            <a:ext cx="7148666" cy="737420"/>
          </a:xfrm>
        </p:spPr>
        <p:txBody>
          <a:bodyPr/>
          <a:lstStyle/>
          <a:p>
            <a:r>
              <a:rPr lang="tr-TR" sz="3600" b="1" dirty="0">
                <a:solidFill>
                  <a:prstClr val="white"/>
                </a:solidFill>
                <a:latin typeface="Garamond" panose="02020404030301010803" pitchFamily="18" charset="0"/>
                <a:cs typeface="Times New Roman" panose="02020603050405020304" pitchFamily="18" charset="0"/>
              </a:rPr>
              <a:t>Geçerli Sebebe Dayalı Fesih</a:t>
            </a:r>
            <a:endParaRPr lang="tr-TR" dirty="0"/>
          </a:p>
        </p:txBody>
      </p:sp>
      <p:sp>
        <p:nvSpPr>
          <p:cNvPr id="3" name="İçerik Yer Tutucusu 2"/>
          <p:cNvSpPr>
            <a:spLocks noGrp="1"/>
          </p:cNvSpPr>
          <p:nvPr>
            <p:ph idx="1"/>
          </p:nvPr>
        </p:nvSpPr>
        <p:spPr>
          <a:xfrm>
            <a:off x="628649" y="1433146"/>
            <a:ext cx="8260373" cy="4923207"/>
          </a:xfrm>
        </p:spPr>
        <p:txBody>
          <a:bodyPr>
            <a:normAutofit fontScale="92500" lnSpcReduction="20000"/>
          </a:bodyPr>
          <a:lstStyle/>
          <a:p>
            <a:pPr marL="0" lvl="1" indent="0" algn="just">
              <a:lnSpc>
                <a:spcPct val="113000"/>
              </a:lnSpc>
              <a:spcBef>
                <a:spcPts val="600"/>
              </a:spcBef>
              <a:buClr>
                <a:schemeClr val="hlink"/>
              </a:buClr>
              <a:buSzPct val="65000"/>
              <a:buNone/>
              <a:defRPr/>
            </a:pPr>
            <a:r>
              <a:rPr lang="tr-TR" sz="2000" b="1" dirty="0">
                <a:latin typeface="Garamond" panose="02020404030301010803" pitchFamily="18" charset="0"/>
                <a:cs typeface="Times New Roman" panose="02020603050405020304" pitchFamily="18" charset="0"/>
              </a:rPr>
              <a:t>İşçinin Davranışlarından Doğan Sebepler: </a:t>
            </a:r>
          </a:p>
          <a:p>
            <a:pPr marL="0" lvl="1" indent="0" algn="just">
              <a:lnSpc>
                <a:spcPct val="113000"/>
              </a:lnSpc>
              <a:spcBef>
                <a:spcPts val="600"/>
              </a:spcBef>
              <a:buClr>
                <a:schemeClr val="tx1"/>
              </a:buClr>
              <a:buSzPct val="65000"/>
              <a:buFont typeface="Wingdings" panose="05000000000000000000" pitchFamily="2" charset="2"/>
              <a:buChar char="Ø"/>
              <a:defRPr/>
            </a:pPr>
            <a:r>
              <a:rPr lang="tr-TR" sz="2000" dirty="0">
                <a:latin typeface="Garamond" panose="02020404030301010803" pitchFamily="18" charset="0"/>
                <a:cs typeface="Times New Roman" panose="02020603050405020304" pitchFamily="18" charset="0"/>
              </a:rPr>
              <a:t>Amirleri veya iş arkadaşları ile ciddi geçimsizlik göstermek, sıkça ve gereksiz yere tartışmaya girişmek,</a:t>
            </a:r>
          </a:p>
          <a:p>
            <a:pPr marL="0" lvl="1" indent="0" algn="just">
              <a:lnSpc>
                <a:spcPct val="113000"/>
              </a:lnSpc>
              <a:spcBef>
                <a:spcPts val="600"/>
              </a:spcBef>
              <a:buClr>
                <a:schemeClr val="tx1"/>
              </a:buClr>
              <a:buSzPct val="65000"/>
              <a:buFont typeface="Wingdings" panose="05000000000000000000" pitchFamily="2" charset="2"/>
              <a:buChar char="Ø"/>
              <a:defRPr/>
            </a:pPr>
            <a:r>
              <a:rPr lang="tr-TR" sz="2000" dirty="0">
                <a:latin typeface="Garamond" panose="02020404030301010803" pitchFamily="18" charset="0"/>
                <a:cs typeface="Times New Roman" panose="02020603050405020304" pitchFamily="18" charset="0"/>
              </a:rPr>
              <a:t>Sık sık işe geç gelmek ve işini aksatarak işyerinde dolaşmak, </a:t>
            </a:r>
          </a:p>
          <a:p>
            <a:pPr marL="0" lvl="1" indent="0" algn="just">
              <a:lnSpc>
                <a:spcPct val="113000"/>
              </a:lnSpc>
              <a:spcBef>
                <a:spcPts val="600"/>
              </a:spcBef>
              <a:buClr>
                <a:schemeClr val="tx1"/>
              </a:buClr>
              <a:buSzPct val="65000"/>
              <a:buFont typeface="Wingdings" panose="05000000000000000000" pitchFamily="2" charset="2"/>
              <a:buChar char="Ø"/>
              <a:defRPr/>
            </a:pPr>
            <a:r>
              <a:rPr lang="tr-TR" sz="2000" dirty="0">
                <a:latin typeface="Garamond" panose="02020404030301010803" pitchFamily="18" charset="0"/>
                <a:cs typeface="Times New Roman" panose="02020603050405020304" pitchFamily="18" charset="0"/>
              </a:rPr>
              <a:t>Uyarılara rağmen işini eksik, kötü veya yetersiz olarak yerine getirmek,</a:t>
            </a:r>
          </a:p>
          <a:p>
            <a:pPr marL="0" lvl="1" indent="0" algn="just">
              <a:lnSpc>
                <a:spcPct val="113000"/>
              </a:lnSpc>
              <a:spcBef>
                <a:spcPts val="600"/>
              </a:spcBef>
              <a:buClr>
                <a:schemeClr val="tx1"/>
              </a:buClr>
              <a:buSzPct val="65000"/>
              <a:buFont typeface="Wingdings" panose="05000000000000000000" pitchFamily="2" charset="2"/>
              <a:buChar char="Ø"/>
              <a:defRPr/>
            </a:pPr>
            <a:r>
              <a:rPr lang="tr-TR" sz="2000" dirty="0">
                <a:latin typeface="Garamond" panose="02020404030301010803" pitchFamily="18" charset="0"/>
                <a:cs typeface="Times New Roman" panose="02020603050405020304" pitchFamily="18" charset="0"/>
              </a:rPr>
              <a:t>İşverene zarar vermek ya da zararın tekrarı tedirginliğini yaratmak,</a:t>
            </a:r>
          </a:p>
          <a:p>
            <a:pPr marL="0" lvl="1" indent="0" algn="just">
              <a:lnSpc>
                <a:spcPct val="113000"/>
              </a:lnSpc>
              <a:spcBef>
                <a:spcPts val="600"/>
              </a:spcBef>
              <a:buClr>
                <a:schemeClr val="tx1"/>
              </a:buClr>
              <a:buSzPct val="65000"/>
              <a:buFont typeface="Wingdings" panose="05000000000000000000" pitchFamily="2" charset="2"/>
              <a:buChar char="Ø"/>
              <a:defRPr/>
            </a:pPr>
            <a:r>
              <a:rPr lang="tr-TR" sz="2000" dirty="0">
                <a:latin typeface="Garamond" panose="02020404030301010803" pitchFamily="18" charset="0"/>
                <a:cs typeface="Times New Roman" panose="02020603050405020304" pitchFamily="18" charset="0"/>
              </a:rPr>
              <a:t>İşin akışını durduracak şekilde uzun telefon görüşmeleri yapmak,</a:t>
            </a:r>
          </a:p>
          <a:p>
            <a:pPr marL="0" lvl="1" indent="0" algn="just">
              <a:lnSpc>
                <a:spcPct val="113000"/>
              </a:lnSpc>
              <a:spcBef>
                <a:spcPts val="600"/>
              </a:spcBef>
              <a:buClr>
                <a:schemeClr val="tx1"/>
              </a:buClr>
              <a:buSzPct val="65000"/>
              <a:buFont typeface="Wingdings" panose="05000000000000000000" pitchFamily="2" charset="2"/>
              <a:buChar char="Ø"/>
              <a:defRPr/>
            </a:pPr>
            <a:r>
              <a:rPr lang="tr-TR" sz="2000" dirty="0">
                <a:latin typeface="Garamond" panose="02020404030301010803" pitchFamily="18" charset="0"/>
                <a:cs typeface="Times New Roman" panose="02020603050405020304" pitchFamily="18" charset="0"/>
              </a:rPr>
              <a:t>İşyerinde rahatsızlık yaratacak şekilde çalışma arkadaşlarından borç para istemek,</a:t>
            </a:r>
          </a:p>
          <a:p>
            <a:pPr marL="0" lvl="1" indent="0" algn="just">
              <a:lnSpc>
                <a:spcPct val="113000"/>
              </a:lnSpc>
              <a:spcBef>
                <a:spcPts val="600"/>
              </a:spcBef>
              <a:buClr>
                <a:schemeClr val="tx1"/>
              </a:buClr>
              <a:buSzPct val="65000"/>
              <a:buFont typeface="Wingdings" panose="05000000000000000000" pitchFamily="2" charset="2"/>
              <a:buChar char="Ø"/>
              <a:defRPr/>
            </a:pPr>
            <a:r>
              <a:rPr lang="tr-TR" sz="2000" dirty="0">
                <a:latin typeface="Garamond" panose="02020404030301010803" pitchFamily="18" charset="0"/>
                <a:cs typeface="Times New Roman" panose="02020603050405020304" pitchFamily="18" charset="0"/>
              </a:rPr>
              <a:t>İş arkadaşlarını psikolojik, duygusal ve davranışsal şekilde rahatsız etmek, </a:t>
            </a:r>
            <a:r>
              <a:rPr lang="tr-TR" sz="2000" dirty="0" err="1">
                <a:latin typeface="Garamond" panose="02020404030301010803" pitchFamily="18" charset="0"/>
                <a:cs typeface="Times New Roman" panose="02020603050405020304" pitchFamily="18" charset="0"/>
              </a:rPr>
              <a:t>mobbing</a:t>
            </a:r>
            <a:r>
              <a:rPr lang="tr-TR" sz="2000" dirty="0">
                <a:latin typeface="Garamond" panose="02020404030301010803" pitchFamily="18" charset="0"/>
                <a:cs typeface="Times New Roman" panose="02020603050405020304" pitchFamily="18" charset="0"/>
              </a:rPr>
              <a:t> uygulamak,</a:t>
            </a:r>
          </a:p>
          <a:p>
            <a:pPr marL="0" lvl="1" indent="0" algn="just">
              <a:lnSpc>
                <a:spcPct val="113000"/>
              </a:lnSpc>
              <a:spcBef>
                <a:spcPts val="600"/>
              </a:spcBef>
              <a:buClr>
                <a:schemeClr val="tx1"/>
              </a:buClr>
              <a:buSzPct val="65000"/>
              <a:buFont typeface="Wingdings" panose="05000000000000000000" pitchFamily="2" charset="2"/>
              <a:buChar char="Ø"/>
              <a:defRPr/>
            </a:pPr>
            <a:r>
              <a:rPr lang="tr-TR" sz="2000" dirty="0">
                <a:latin typeface="Garamond" panose="02020404030301010803" pitchFamily="18" charset="0"/>
                <a:cs typeface="Times New Roman" panose="02020603050405020304" pitchFamily="18" charset="0"/>
              </a:rPr>
              <a:t>İstirahat raporunu zamanında işverene ulaştırmamak,  hastalık sürecini uzatacak davranışlarda bulunmak.</a:t>
            </a:r>
          </a:p>
          <a:p>
            <a:pPr marL="0" lvl="1" indent="0" algn="just">
              <a:lnSpc>
                <a:spcPct val="113000"/>
              </a:lnSpc>
              <a:spcBef>
                <a:spcPts val="600"/>
              </a:spcBef>
              <a:buClr>
                <a:schemeClr val="tx1"/>
              </a:buClr>
              <a:buSzPct val="65000"/>
              <a:buFont typeface="Wingdings" panose="05000000000000000000" pitchFamily="2" charset="2"/>
              <a:buChar char="Ø"/>
              <a:defRPr/>
            </a:pPr>
            <a:r>
              <a:rPr lang="tr-TR" sz="2000" dirty="0">
                <a:latin typeface="Garamond" panose="02020404030301010803" pitchFamily="18" charset="0"/>
                <a:cs typeface="Times New Roman" panose="02020603050405020304" pitchFamily="18" charset="0"/>
              </a:rPr>
              <a:t>İşyerine ait araç ve gereçleri  özel amaçla kullanmak, </a:t>
            </a:r>
          </a:p>
          <a:p>
            <a:pPr marL="0" lvl="1" indent="0" algn="just">
              <a:lnSpc>
                <a:spcPct val="113000"/>
              </a:lnSpc>
              <a:spcBef>
                <a:spcPts val="600"/>
              </a:spcBef>
              <a:buClr>
                <a:schemeClr val="tx1"/>
              </a:buClr>
              <a:buSzPct val="65000"/>
              <a:buFont typeface="Wingdings" panose="05000000000000000000" pitchFamily="2" charset="2"/>
              <a:buChar char="Ø"/>
              <a:defRPr/>
            </a:pPr>
            <a:r>
              <a:rPr lang="tr-TR" sz="2000" dirty="0">
                <a:latin typeface="Garamond" panose="02020404030301010803" pitchFamily="18" charset="0"/>
                <a:cs typeface="Times New Roman" panose="02020603050405020304" pitchFamily="18" charset="0"/>
              </a:rPr>
              <a:t>İzinsiz amirlerinin veya iş arkadaşlarının özel belgelerini incelemek veya bilgisayarlarını kullanmak vb.  </a:t>
            </a:r>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61</a:t>
            </a:fld>
            <a:endParaRPr lang="tr-TR" dirty="0">
              <a:solidFill>
                <a:schemeClr val="bg1"/>
              </a:solidFill>
            </a:endParaRPr>
          </a:p>
        </p:txBody>
      </p:sp>
    </p:spTree>
    <p:extLst>
      <p:ext uri="{BB962C8B-B14F-4D97-AF65-F5344CB8AC3E}">
        <p14:creationId xmlns:p14="http://schemas.microsoft.com/office/powerpoint/2010/main" val="778877749"/>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66684" y="491613"/>
            <a:ext cx="7148666" cy="737420"/>
          </a:xfrm>
        </p:spPr>
        <p:txBody>
          <a:bodyPr/>
          <a:lstStyle/>
          <a:p>
            <a:r>
              <a:rPr lang="tr-TR" sz="3600" b="1" dirty="0">
                <a:solidFill>
                  <a:prstClr val="white"/>
                </a:solidFill>
                <a:latin typeface="Garamond" panose="02020404030301010803" pitchFamily="18" charset="0"/>
                <a:cs typeface="Times New Roman" panose="02020603050405020304" pitchFamily="18" charset="0"/>
              </a:rPr>
              <a:t>Geçerli Sebebe Dayalı Fesih</a:t>
            </a:r>
            <a:endParaRPr lang="tr-TR" dirty="0"/>
          </a:p>
        </p:txBody>
      </p:sp>
      <p:sp>
        <p:nvSpPr>
          <p:cNvPr id="3" name="İçerik Yer Tutucusu 2"/>
          <p:cNvSpPr>
            <a:spLocks noGrp="1"/>
          </p:cNvSpPr>
          <p:nvPr>
            <p:ph idx="1"/>
          </p:nvPr>
        </p:nvSpPr>
        <p:spPr>
          <a:xfrm>
            <a:off x="628649" y="1433146"/>
            <a:ext cx="8260373" cy="4923207"/>
          </a:xfrm>
        </p:spPr>
        <p:txBody>
          <a:bodyPr>
            <a:normAutofit fontScale="85000" lnSpcReduction="20000"/>
          </a:bodyPr>
          <a:lstStyle/>
          <a:p>
            <a:pPr marL="0" indent="0" algn="just">
              <a:lnSpc>
                <a:spcPct val="113000"/>
              </a:lnSpc>
              <a:spcBef>
                <a:spcPts val="600"/>
              </a:spcBef>
              <a:buNone/>
            </a:pPr>
            <a:r>
              <a:rPr lang="tr-TR" b="1" dirty="0">
                <a:latin typeface="Garamond" panose="02020404030301010803" pitchFamily="18" charset="0"/>
                <a:cs typeface="Times New Roman" panose="02020603050405020304" pitchFamily="18" charset="0"/>
              </a:rPr>
              <a:t>İşletmenin, İşyerinin veya İşin Gereklerinden Kaynaklanan Sebepler:</a:t>
            </a:r>
          </a:p>
          <a:p>
            <a:pPr algn="just">
              <a:lnSpc>
                <a:spcPct val="113000"/>
              </a:lnSpc>
              <a:spcBef>
                <a:spcPts val="600"/>
              </a:spcBef>
              <a:buFont typeface="Wingdings" panose="05000000000000000000" pitchFamily="2" charset="2"/>
              <a:buChar char="Ø"/>
            </a:pPr>
            <a:r>
              <a:rPr lang="tr-TR" b="1" dirty="0">
                <a:latin typeface="Garamond" panose="02020404030301010803" pitchFamily="18" charset="0"/>
                <a:cs typeface="Times New Roman" panose="02020603050405020304" pitchFamily="18" charset="0"/>
              </a:rPr>
              <a:t>İşyeri </a:t>
            </a:r>
            <a:r>
              <a:rPr lang="tr-TR" b="1" u="sng" dirty="0">
                <a:latin typeface="Garamond" panose="02020404030301010803" pitchFamily="18" charset="0"/>
                <a:cs typeface="Times New Roman" panose="02020603050405020304" pitchFamily="18" charset="0"/>
              </a:rPr>
              <a:t>dışından</a:t>
            </a:r>
            <a:r>
              <a:rPr lang="tr-TR" b="1" dirty="0">
                <a:latin typeface="Garamond" panose="02020404030301010803" pitchFamily="18" charset="0"/>
                <a:cs typeface="Times New Roman" panose="02020603050405020304" pitchFamily="18" charset="0"/>
              </a:rPr>
              <a:t> kaynaklanan sebepler:</a:t>
            </a:r>
          </a:p>
          <a:p>
            <a:pPr algn="just">
              <a:lnSpc>
                <a:spcPct val="113000"/>
              </a:lnSpc>
              <a:spcBef>
                <a:spcPts val="600"/>
              </a:spcBef>
              <a:buFontTx/>
              <a:buChar char="-"/>
            </a:pPr>
            <a:r>
              <a:rPr lang="tr-TR" dirty="0">
                <a:latin typeface="Garamond" panose="02020404030301010803" pitchFamily="18" charset="0"/>
                <a:cs typeface="Times New Roman" panose="02020603050405020304" pitchFamily="18" charset="0"/>
              </a:rPr>
              <a:t>Sürüm ve satış olanaklarının azalması, </a:t>
            </a:r>
          </a:p>
          <a:p>
            <a:pPr algn="just">
              <a:lnSpc>
                <a:spcPct val="113000"/>
              </a:lnSpc>
              <a:spcBef>
                <a:spcPts val="600"/>
              </a:spcBef>
              <a:buFontTx/>
              <a:buChar char="-"/>
            </a:pPr>
            <a:r>
              <a:rPr lang="tr-TR" dirty="0">
                <a:latin typeface="Garamond" panose="02020404030301010803" pitchFamily="18" charset="0"/>
                <a:cs typeface="Times New Roman" panose="02020603050405020304" pitchFamily="18" charset="0"/>
              </a:rPr>
              <a:t>Talep ve sipariş azalması, </a:t>
            </a:r>
          </a:p>
          <a:p>
            <a:pPr algn="just">
              <a:lnSpc>
                <a:spcPct val="113000"/>
              </a:lnSpc>
              <a:spcBef>
                <a:spcPts val="600"/>
              </a:spcBef>
              <a:buFontTx/>
              <a:buChar char="-"/>
            </a:pPr>
            <a:r>
              <a:rPr lang="tr-TR" dirty="0">
                <a:latin typeface="Garamond" panose="02020404030301010803" pitchFamily="18" charset="0"/>
                <a:cs typeface="Times New Roman" panose="02020603050405020304" pitchFamily="18" charset="0"/>
              </a:rPr>
              <a:t>Enerji ve/veya hammadde sıkıntısı, </a:t>
            </a:r>
          </a:p>
          <a:p>
            <a:pPr algn="just">
              <a:lnSpc>
                <a:spcPct val="113000"/>
              </a:lnSpc>
              <a:spcBef>
                <a:spcPts val="600"/>
              </a:spcBef>
              <a:buFontTx/>
              <a:buChar char="-"/>
            </a:pPr>
            <a:r>
              <a:rPr lang="tr-TR" dirty="0">
                <a:latin typeface="Garamond" panose="02020404030301010803" pitchFamily="18" charset="0"/>
                <a:cs typeface="Times New Roman" panose="02020603050405020304" pitchFamily="18" charset="0"/>
              </a:rPr>
              <a:t>Ülkede yaşanan ekonomik kriz, piyasada genel durgunluk, dış pazar kaybı vb.</a:t>
            </a:r>
          </a:p>
          <a:p>
            <a:pPr algn="just">
              <a:lnSpc>
                <a:spcPct val="113000"/>
              </a:lnSpc>
              <a:spcBef>
                <a:spcPts val="600"/>
              </a:spcBef>
              <a:buFont typeface="Wingdings" panose="05000000000000000000" pitchFamily="2" charset="2"/>
              <a:buChar char="Ø"/>
            </a:pPr>
            <a:r>
              <a:rPr lang="tr-TR" b="1" u="sng" dirty="0">
                <a:latin typeface="Garamond" panose="02020404030301010803" pitchFamily="18" charset="0"/>
              </a:rPr>
              <a:t>İşyerinden</a:t>
            </a:r>
            <a:r>
              <a:rPr lang="tr-TR" b="1" dirty="0">
                <a:latin typeface="Garamond" panose="02020404030301010803" pitchFamily="18" charset="0"/>
              </a:rPr>
              <a:t> kaynaklanan sebepler</a:t>
            </a:r>
            <a:r>
              <a:rPr lang="tr-TR" dirty="0">
                <a:latin typeface="Garamond" panose="02020404030301010803" pitchFamily="18" charset="0"/>
              </a:rPr>
              <a:t>:</a:t>
            </a:r>
          </a:p>
          <a:p>
            <a:pPr algn="just">
              <a:lnSpc>
                <a:spcPct val="113000"/>
              </a:lnSpc>
              <a:spcBef>
                <a:spcPts val="600"/>
              </a:spcBef>
              <a:buFontTx/>
              <a:buChar char="-"/>
            </a:pPr>
            <a:r>
              <a:rPr lang="tr-TR" dirty="0">
                <a:latin typeface="Garamond" panose="02020404030301010803" pitchFamily="18" charset="0"/>
                <a:cs typeface="Times New Roman" panose="02020603050405020304" pitchFamily="18" charset="0"/>
              </a:rPr>
              <a:t>Yeni teknolojik çalışma yöntemlerinin uygulanması, </a:t>
            </a:r>
          </a:p>
          <a:p>
            <a:pPr algn="just">
              <a:lnSpc>
                <a:spcPct val="113000"/>
              </a:lnSpc>
              <a:spcBef>
                <a:spcPts val="600"/>
              </a:spcBef>
              <a:buFontTx/>
              <a:buChar char="-"/>
            </a:pPr>
            <a:r>
              <a:rPr lang="tr-TR" dirty="0">
                <a:latin typeface="Garamond" panose="02020404030301010803" pitchFamily="18" charset="0"/>
                <a:cs typeface="Times New Roman" panose="02020603050405020304" pitchFamily="18" charset="0"/>
              </a:rPr>
              <a:t>İşyerinin bazı bölümlerinin kapatılması, </a:t>
            </a:r>
          </a:p>
          <a:p>
            <a:pPr algn="just">
              <a:lnSpc>
                <a:spcPct val="113000"/>
              </a:lnSpc>
              <a:spcBef>
                <a:spcPts val="600"/>
              </a:spcBef>
              <a:buFontTx/>
              <a:buChar char="-"/>
            </a:pPr>
            <a:r>
              <a:rPr lang="tr-TR" dirty="0">
                <a:latin typeface="Garamond" panose="02020404030301010803" pitchFamily="18" charset="0"/>
                <a:cs typeface="Times New Roman" panose="02020603050405020304" pitchFamily="18" charset="0"/>
              </a:rPr>
              <a:t>İşyerinin faaliyet konusunun değişmesi, vb. </a:t>
            </a:r>
            <a:endParaRPr lang="tr-TR" dirty="0">
              <a:latin typeface="Garamond" panose="02020404030301010803" pitchFamily="18" charset="0"/>
            </a:endParaRPr>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62</a:t>
            </a:fld>
            <a:endParaRPr lang="tr-TR" dirty="0">
              <a:solidFill>
                <a:schemeClr val="bg1"/>
              </a:solidFill>
            </a:endParaRPr>
          </a:p>
        </p:txBody>
      </p:sp>
    </p:spTree>
    <p:extLst>
      <p:ext uri="{BB962C8B-B14F-4D97-AF65-F5344CB8AC3E}">
        <p14:creationId xmlns:p14="http://schemas.microsoft.com/office/powerpoint/2010/main" val="1100950618"/>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66684" y="491613"/>
            <a:ext cx="7148666" cy="737420"/>
          </a:xfrm>
        </p:spPr>
        <p:txBody>
          <a:bodyPr/>
          <a:lstStyle/>
          <a:p>
            <a:r>
              <a:rPr lang="tr-TR" sz="3600" b="1" dirty="0">
                <a:solidFill>
                  <a:prstClr val="white"/>
                </a:solidFill>
                <a:latin typeface="Garamond" panose="02020404030301010803" pitchFamily="18" charset="0"/>
                <a:cs typeface="Times New Roman" panose="02020603050405020304" pitchFamily="18" charset="0"/>
              </a:rPr>
              <a:t>Geçerli Sebebe Dayalı Fesih</a:t>
            </a:r>
            <a:endParaRPr lang="tr-TR" dirty="0"/>
          </a:p>
        </p:txBody>
      </p:sp>
      <p:sp>
        <p:nvSpPr>
          <p:cNvPr id="3" name="İçerik Yer Tutucusu 2"/>
          <p:cNvSpPr>
            <a:spLocks noGrp="1"/>
          </p:cNvSpPr>
          <p:nvPr>
            <p:ph idx="1"/>
          </p:nvPr>
        </p:nvSpPr>
        <p:spPr>
          <a:xfrm>
            <a:off x="628649" y="1433146"/>
            <a:ext cx="8260373" cy="4923207"/>
          </a:xfrm>
        </p:spPr>
        <p:txBody>
          <a:bodyPr>
            <a:normAutofit lnSpcReduction="10000"/>
          </a:bodyPr>
          <a:lstStyle/>
          <a:p>
            <a:pPr marL="0" lvl="0" indent="0" defTabSz="685800">
              <a:lnSpc>
                <a:spcPct val="114000"/>
              </a:lnSpc>
              <a:spcBef>
                <a:spcPts val="600"/>
              </a:spcBef>
              <a:buNone/>
            </a:pPr>
            <a:r>
              <a:rPr lang="tr-TR" sz="2100" dirty="0">
                <a:solidFill>
                  <a:prstClr val="black"/>
                </a:solidFill>
                <a:latin typeface="Garamond" panose="02020404030301010803" pitchFamily="18" charset="0"/>
              </a:rPr>
              <a:t>İş güvencesi düzenlemeleri çerçevesinde </a:t>
            </a:r>
            <a:r>
              <a:rPr lang="tr-TR" sz="2100" u="sng" dirty="0">
                <a:solidFill>
                  <a:prstClr val="black"/>
                </a:solidFill>
                <a:latin typeface="Garamond" panose="02020404030301010803" pitchFamily="18" charset="0"/>
              </a:rPr>
              <a:t>geçerli sebep oluşsa dahi </a:t>
            </a:r>
            <a:r>
              <a:rPr lang="tr-TR" sz="2100" dirty="0">
                <a:solidFill>
                  <a:prstClr val="black"/>
                </a:solidFill>
                <a:latin typeface="Garamond" panose="02020404030301010803" pitchFamily="18" charset="0"/>
              </a:rPr>
              <a:t>feshe </a:t>
            </a:r>
            <a:r>
              <a:rPr lang="tr-TR" sz="2100" b="1" dirty="0">
                <a:latin typeface="Garamond" panose="02020404030301010803" pitchFamily="18" charset="0"/>
              </a:rPr>
              <a:t>SON ÇARE olarak başvurulmalıdır</a:t>
            </a:r>
            <a:r>
              <a:rPr lang="tr-TR" sz="2100" dirty="0">
                <a:solidFill>
                  <a:prstClr val="black"/>
                </a:solidFill>
                <a:latin typeface="Garamond" panose="02020404030301010803" pitchFamily="18" charset="0"/>
              </a:rPr>
              <a:t>. Şöyle ki;</a:t>
            </a:r>
          </a:p>
          <a:p>
            <a:pPr marL="0" lvl="0" indent="0" algn="just" defTabSz="685800">
              <a:lnSpc>
                <a:spcPct val="114000"/>
              </a:lnSpc>
              <a:spcBef>
                <a:spcPts val="600"/>
              </a:spcBef>
              <a:buNone/>
            </a:pPr>
            <a:r>
              <a:rPr lang="tr-TR" sz="2100" dirty="0">
                <a:solidFill>
                  <a:prstClr val="black"/>
                </a:solidFill>
                <a:latin typeface="Garamond" panose="02020404030301010803" pitchFamily="18" charset="0"/>
                <a:cs typeface="Times New Roman" panose="02020603050405020304" pitchFamily="18" charset="0"/>
              </a:rPr>
              <a:t>İşçinin </a:t>
            </a:r>
            <a:r>
              <a:rPr lang="tr-TR" sz="2100" u="sng" dirty="0">
                <a:solidFill>
                  <a:prstClr val="black"/>
                </a:solidFill>
                <a:latin typeface="Garamond" panose="02020404030301010803" pitchFamily="18" charset="0"/>
                <a:cs typeface="Times New Roman" panose="02020603050405020304" pitchFamily="18" charset="0"/>
              </a:rPr>
              <a:t>yeterliliğinden veya davranışlarından</a:t>
            </a:r>
            <a:r>
              <a:rPr lang="tr-TR" sz="2100" dirty="0">
                <a:solidFill>
                  <a:prstClr val="black"/>
                </a:solidFill>
                <a:latin typeface="Garamond" panose="02020404030301010803" pitchFamily="18" charset="0"/>
                <a:cs typeface="Times New Roman" panose="02020603050405020304" pitchFamily="18" charset="0"/>
              </a:rPr>
              <a:t> kaynaklanan sebepler, toplumsal ve etik açıdan onaylanmayacak bir tutum olsa bile </a:t>
            </a:r>
            <a:r>
              <a:rPr lang="tr-TR" sz="2100" b="1" u="sng" dirty="0">
                <a:solidFill>
                  <a:prstClr val="black"/>
                </a:solidFill>
                <a:latin typeface="Garamond" panose="02020404030301010803" pitchFamily="18" charset="0"/>
                <a:cs typeface="Times New Roman" panose="02020603050405020304" pitchFamily="18" charset="0"/>
              </a:rPr>
              <a:t>işyerindeki üretim ve iş ilişkisi sürecine herhangi bir olumsuz etki yapmıyorsa geçerli sebep sayılamaz</a:t>
            </a:r>
            <a:r>
              <a:rPr lang="tr-TR" sz="2100" dirty="0">
                <a:solidFill>
                  <a:prstClr val="black"/>
                </a:solidFill>
                <a:latin typeface="Garamond" panose="02020404030301010803" pitchFamily="18" charset="0"/>
                <a:cs typeface="Times New Roman" panose="02020603050405020304" pitchFamily="18" charset="0"/>
              </a:rPr>
              <a:t>. </a:t>
            </a:r>
          </a:p>
          <a:p>
            <a:pPr marL="0" lvl="0" indent="0" algn="just" defTabSz="685800">
              <a:lnSpc>
                <a:spcPct val="114000"/>
              </a:lnSpc>
              <a:spcBef>
                <a:spcPts val="600"/>
              </a:spcBef>
              <a:buClr>
                <a:srgbClr val="0563C1"/>
              </a:buClr>
              <a:buSzPct val="65000"/>
              <a:buNone/>
              <a:defRPr/>
            </a:pPr>
            <a:r>
              <a:rPr lang="tr-TR" sz="2100" dirty="0">
                <a:solidFill>
                  <a:prstClr val="black"/>
                </a:solidFill>
                <a:latin typeface="Garamond" panose="02020404030301010803" pitchFamily="18" charset="0"/>
                <a:cs typeface="Times New Roman" panose="02020603050405020304" pitchFamily="18" charset="0"/>
              </a:rPr>
              <a:t>İşletmenin ve işyerinin gereklerine dayalı nedenlerde ise öncelikle işyerinde fazla çalışma uygulamaları kaldırılmalı, işçilere eğitim verilerek yeni üretim modellerine adaptasyonu sağlanmalı, işçinin niteliklerine uygun çalışabileceği başka bölümler bulunup bulunmadığı araştırılmalı, vb. hiçbir çare bulunamıyorsa feshe son çare olarak başvurulmalıdır. </a:t>
            </a:r>
          </a:p>
          <a:p>
            <a:pPr marL="0" lvl="0" indent="0" algn="just" defTabSz="685800">
              <a:lnSpc>
                <a:spcPct val="114000"/>
              </a:lnSpc>
              <a:spcBef>
                <a:spcPts val="600"/>
              </a:spcBef>
              <a:buClr>
                <a:srgbClr val="0563C1"/>
              </a:buClr>
              <a:buSzPct val="65000"/>
              <a:buNone/>
              <a:defRPr/>
            </a:pPr>
            <a:r>
              <a:rPr lang="tr-TR" sz="2100" dirty="0">
                <a:solidFill>
                  <a:prstClr val="black"/>
                </a:solidFill>
                <a:latin typeface="Garamond" panose="02020404030301010803" pitchFamily="18" charset="0"/>
                <a:cs typeface="Times New Roman" panose="02020603050405020304" pitchFamily="18" charset="0"/>
              </a:rPr>
              <a:t>Bu nedenle geçerli sebep kavramına uygun yorum yaparken sürekli olarak fesihten kaçınma olanağının olup olmadığı araştırılmalıdır. </a:t>
            </a:r>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63</a:t>
            </a:fld>
            <a:endParaRPr lang="tr-TR" dirty="0">
              <a:solidFill>
                <a:schemeClr val="bg1"/>
              </a:solidFill>
            </a:endParaRPr>
          </a:p>
        </p:txBody>
      </p:sp>
    </p:spTree>
    <p:extLst>
      <p:ext uri="{BB962C8B-B14F-4D97-AF65-F5344CB8AC3E}">
        <p14:creationId xmlns:p14="http://schemas.microsoft.com/office/powerpoint/2010/main" val="170029021"/>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66684" y="491613"/>
            <a:ext cx="7148666" cy="737420"/>
          </a:xfrm>
        </p:spPr>
        <p:txBody>
          <a:bodyPr/>
          <a:lstStyle/>
          <a:p>
            <a:r>
              <a:rPr lang="tr-TR" altLang="tr-TR" sz="3400" b="1" dirty="0">
                <a:solidFill>
                  <a:prstClr val="white"/>
                </a:solidFill>
                <a:latin typeface="Garamond" panose="02020404030301010803" pitchFamily="18" charset="0"/>
                <a:ea typeface="Batang" pitchFamily="18" charset="-127"/>
                <a:cs typeface="Times New Roman" panose="02020603050405020304" pitchFamily="18" charset="0"/>
              </a:rPr>
              <a:t>Geçerli Sebebe Dayanan Fesihte Usul</a:t>
            </a:r>
            <a:endParaRPr lang="tr-TR" dirty="0"/>
          </a:p>
        </p:txBody>
      </p:sp>
      <p:sp>
        <p:nvSpPr>
          <p:cNvPr id="3" name="İçerik Yer Tutucusu 2"/>
          <p:cNvSpPr>
            <a:spLocks noGrp="1"/>
          </p:cNvSpPr>
          <p:nvPr>
            <p:ph idx="1"/>
          </p:nvPr>
        </p:nvSpPr>
        <p:spPr>
          <a:xfrm>
            <a:off x="628649" y="1433146"/>
            <a:ext cx="8260373" cy="4923207"/>
          </a:xfrm>
        </p:spPr>
        <p:txBody>
          <a:bodyPr>
            <a:normAutofit/>
          </a:bodyPr>
          <a:lstStyle/>
          <a:p>
            <a:pPr marL="0" indent="0" algn="just">
              <a:lnSpc>
                <a:spcPct val="114000"/>
              </a:lnSpc>
              <a:spcBef>
                <a:spcPts val="600"/>
              </a:spcBef>
              <a:buClr>
                <a:schemeClr val="hlink"/>
              </a:buClr>
              <a:buSzPct val="65000"/>
              <a:buFontTx/>
              <a:buNone/>
              <a:defRPr/>
            </a:pPr>
            <a:r>
              <a:rPr lang="tr-TR" sz="2400" dirty="0">
                <a:latin typeface="Garamond" panose="02020404030301010803" pitchFamily="18" charset="0"/>
                <a:cs typeface="Times New Roman" panose="02020603050405020304" pitchFamily="18" charset="0"/>
              </a:rPr>
              <a:t>İşveren fesih bildirimini </a:t>
            </a:r>
            <a:r>
              <a:rPr lang="tr-TR" sz="2400" b="1" dirty="0">
                <a:latin typeface="Garamond" panose="02020404030301010803" pitchFamily="18" charset="0"/>
                <a:cs typeface="Times New Roman" panose="02020603050405020304" pitchFamily="18" charset="0"/>
              </a:rPr>
              <a:t>yazılı</a:t>
            </a:r>
            <a:r>
              <a:rPr lang="tr-TR" sz="2400" dirty="0">
                <a:latin typeface="Garamond" panose="02020404030301010803" pitchFamily="18" charset="0"/>
                <a:cs typeface="Times New Roman" panose="02020603050405020304" pitchFamily="18" charset="0"/>
              </a:rPr>
              <a:t> olarak yapmak ve </a:t>
            </a:r>
            <a:r>
              <a:rPr lang="tr-TR" sz="2400" b="1" dirty="0">
                <a:latin typeface="Garamond" panose="02020404030301010803" pitchFamily="18" charset="0"/>
                <a:cs typeface="Times New Roman" panose="02020603050405020304" pitchFamily="18" charset="0"/>
              </a:rPr>
              <a:t>fesih sebebini açık ve kesin</a:t>
            </a:r>
            <a:r>
              <a:rPr lang="tr-TR" sz="2400" dirty="0">
                <a:latin typeface="Garamond" panose="02020404030301010803" pitchFamily="18" charset="0"/>
                <a:cs typeface="Times New Roman" panose="02020603050405020304" pitchFamily="18" charset="0"/>
              </a:rPr>
              <a:t> bir şekilde belirtmek zorundadır. </a:t>
            </a:r>
            <a:endParaRPr lang="tr-TR" sz="2400" dirty="0" smtClean="0">
              <a:latin typeface="Garamond" panose="02020404030301010803" pitchFamily="18" charset="0"/>
              <a:cs typeface="Times New Roman" panose="02020603050405020304" pitchFamily="18" charset="0"/>
            </a:endParaRPr>
          </a:p>
          <a:p>
            <a:pPr marL="0" indent="0" algn="just">
              <a:lnSpc>
                <a:spcPct val="114000"/>
              </a:lnSpc>
              <a:spcBef>
                <a:spcPts val="600"/>
              </a:spcBef>
              <a:buClr>
                <a:schemeClr val="hlink"/>
              </a:buClr>
              <a:buSzPct val="65000"/>
              <a:buFontTx/>
              <a:buNone/>
              <a:defRPr/>
            </a:pPr>
            <a:r>
              <a:rPr lang="tr-TR" sz="2400" u="sng" dirty="0" smtClean="0">
                <a:latin typeface="Garamond" panose="02020404030301010803" pitchFamily="18" charset="0"/>
                <a:cs typeface="Times New Roman" panose="02020603050405020304" pitchFamily="18" charset="0"/>
              </a:rPr>
              <a:t>Hakkındaki </a:t>
            </a:r>
            <a:r>
              <a:rPr lang="tr-TR" sz="2400" u="sng" dirty="0">
                <a:latin typeface="Garamond" panose="02020404030301010803" pitchFamily="18" charset="0"/>
                <a:cs typeface="Times New Roman" panose="02020603050405020304" pitchFamily="18" charset="0"/>
              </a:rPr>
              <a:t>iddialara karşı </a:t>
            </a:r>
            <a:r>
              <a:rPr lang="tr-TR" sz="2400" b="1" u="sng" dirty="0">
                <a:latin typeface="Garamond" panose="02020404030301010803" pitchFamily="18" charset="0"/>
                <a:cs typeface="Times New Roman" panose="02020603050405020304" pitchFamily="18" charset="0"/>
              </a:rPr>
              <a:t>savunmasını almadan </a:t>
            </a:r>
            <a:r>
              <a:rPr lang="tr-TR" sz="2400" u="sng" dirty="0">
                <a:latin typeface="Garamond" panose="02020404030301010803" pitchFamily="18" charset="0"/>
                <a:cs typeface="Times New Roman" panose="02020603050405020304" pitchFamily="18" charset="0"/>
              </a:rPr>
              <a:t>bir işçinin belirsiz süreli iş sözleşmesi, </a:t>
            </a:r>
            <a:r>
              <a:rPr lang="tr-TR" sz="2400" b="1" u="sng" dirty="0">
                <a:latin typeface="Garamond" panose="02020404030301010803" pitchFamily="18" charset="0"/>
                <a:cs typeface="Times New Roman" panose="02020603050405020304" pitchFamily="18" charset="0"/>
              </a:rPr>
              <a:t>o işçinin davranışı veya verimi ile ilgili nedenlerle feshedilemez</a:t>
            </a:r>
            <a:r>
              <a:rPr lang="tr-TR" sz="2400" dirty="0">
                <a:latin typeface="Garamond" panose="02020404030301010803" pitchFamily="18" charset="0"/>
                <a:cs typeface="Times New Roman" panose="02020603050405020304" pitchFamily="18" charset="0"/>
              </a:rPr>
              <a:t>. Ancak, işverenin 25 inci maddenin (II) numaralı bendi şartlarına uygun fesih hakkı saklıdır. </a:t>
            </a:r>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64</a:t>
            </a:fld>
            <a:endParaRPr lang="tr-TR" dirty="0">
              <a:solidFill>
                <a:schemeClr val="bg1"/>
              </a:solidFill>
            </a:endParaRPr>
          </a:p>
        </p:txBody>
      </p:sp>
    </p:spTree>
    <p:extLst>
      <p:ext uri="{BB962C8B-B14F-4D97-AF65-F5344CB8AC3E}">
        <p14:creationId xmlns:p14="http://schemas.microsoft.com/office/powerpoint/2010/main" val="2205503996"/>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66684" y="491613"/>
            <a:ext cx="7148666" cy="737420"/>
          </a:xfrm>
        </p:spPr>
        <p:txBody>
          <a:bodyPr>
            <a:normAutofit/>
          </a:bodyPr>
          <a:lstStyle/>
          <a:p>
            <a:r>
              <a:rPr lang="tr-TR" altLang="tr-TR" sz="3600" b="1" dirty="0" smtClean="0">
                <a:solidFill>
                  <a:prstClr val="white"/>
                </a:solidFill>
                <a:latin typeface="Garamond" panose="02020404030301010803" pitchFamily="18" charset="0"/>
                <a:ea typeface="Batang" pitchFamily="18" charset="-127"/>
                <a:cs typeface="Times New Roman" panose="02020603050405020304" pitchFamily="18" charset="0"/>
              </a:rPr>
              <a:t>Fesih Bildirimine İtiraz ve Usul</a:t>
            </a:r>
            <a:endParaRPr lang="tr-TR" sz="3600" dirty="0"/>
          </a:p>
        </p:txBody>
      </p:sp>
      <p:sp>
        <p:nvSpPr>
          <p:cNvPr id="3" name="İçerik Yer Tutucusu 2"/>
          <p:cNvSpPr>
            <a:spLocks noGrp="1"/>
          </p:cNvSpPr>
          <p:nvPr>
            <p:ph idx="1"/>
          </p:nvPr>
        </p:nvSpPr>
        <p:spPr>
          <a:xfrm>
            <a:off x="344129" y="1433146"/>
            <a:ext cx="8544893" cy="4923207"/>
          </a:xfrm>
        </p:spPr>
        <p:txBody>
          <a:bodyPr>
            <a:noAutofit/>
          </a:bodyPr>
          <a:lstStyle/>
          <a:p>
            <a:pPr marL="0" indent="0" algn="just">
              <a:lnSpc>
                <a:spcPct val="114000"/>
              </a:lnSpc>
              <a:spcBef>
                <a:spcPts val="600"/>
              </a:spcBef>
              <a:buClr>
                <a:schemeClr val="hlink"/>
              </a:buClr>
              <a:buSzPct val="65000"/>
              <a:buFontTx/>
              <a:buNone/>
              <a:defRPr/>
            </a:pPr>
            <a:r>
              <a:rPr lang="tr-TR" sz="2100" dirty="0" smtClean="0">
                <a:latin typeface="Garamond" panose="02020404030301010803" pitchFamily="18" charset="0"/>
                <a:cs typeface="Times New Roman" panose="02020603050405020304" pitchFamily="18" charset="0"/>
              </a:rPr>
              <a:t>İş </a:t>
            </a:r>
            <a:r>
              <a:rPr lang="tr-TR" sz="2100" dirty="0">
                <a:latin typeface="Garamond" panose="02020404030301010803" pitchFamily="18" charset="0"/>
                <a:cs typeface="Times New Roman" panose="02020603050405020304" pitchFamily="18" charset="0"/>
              </a:rPr>
              <a:t>sözleşmesi feshedilen işçi, fesih bildiriminde sebep gösterilmediği veya gösterilen sebebin </a:t>
            </a:r>
            <a:r>
              <a:rPr lang="tr-TR" sz="2100" b="1" dirty="0">
                <a:latin typeface="Garamond" panose="02020404030301010803" pitchFamily="18" charset="0"/>
                <a:cs typeface="Times New Roman" panose="02020603050405020304" pitchFamily="18" charset="0"/>
              </a:rPr>
              <a:t>geçerli bir sebep olmadığı iddiası ile</a:t>
            </a:r>
            <a:r>
              <a:rPr lang="tr-TR" sz="2100" dirty="0">
                <a:latin typeface="Garamond" panose="02020404030301010803" pitchFamily="18" charset="0"/>
                <a:cs typeface="Times New Roman" panose="02020603050405020304" pitchFamily="18" charset="0"/>
              </a:rPr>
              <a:t> fesih bildiriminin tebliği tarihinden itibaren </a:t>
            </a:r>
            <a:r>
              <a:rPr lang="tr-TR" sz="2100" b="1" u="sng" dirty="0">
                <a:latin typeface="Garamond" panose="02020404030301010803" pitchFamily="18" charset="0"/>
                <a:cs typeface="Times New Roman" panose="02020603050405020304" pitchFamily="18" charset="0"/>
              </a:rPr>
              <a:t>1 ay </a:t>
            </a:r>
            <a:r>
              <a:rPr lang="tr-TR" sz="2100" dirty="0">
                <a:latin typeface="Garamond" panose="02020404030301010803" pitchFamily="18" charset="0"/>
                <a:cs typeface="Times New Roman" panose="02020603050405020304" pitchFamily="18" charset="0"/>
              </a:rPr>
              <a:t>içinde </a:t>
            </a:r>
            <a:r>
              <a:rPr lang="tr-TR" sz="2100" b="1" u="sng" dirty="0">
                <a:latin typeface="Garamond" panose="02020404030301010803" pitchFamily="18" charset="0"/>
                <a:cs typeface="Times New Roman" panose="02020603050405020304" pitchFamily="18" charset="0"/>
              </a:rPr>
              <a:t>işe iade talebiyle</a:t>
            </a:r>
            <a:r>
              <a:rPr lang="tr-TR" sz="2100" dirty="0">
                <a:latin typeface="Garamond" panose="02020404030301010803" pitchFamily="18" charset="0"/>
                <a:cs typeface="Times New Roman" panose="02020603050405020304" pitchFamily="18" charset="0"/>
              </a:rPr>
              <a:t>, İş Mahkemeleri Kanunu hükümleri uyarınca </a:t>
            </a:r>
            <a:r>
              <a:rPr lang="tr-TR" sz="2100" b="1" dirty="0">
                <a:latin typeface="Garamond" panose="02020404030301010803" pitchFamily="18" charset="0"/>
                <a:cs typeface="Times New Roman" panose="02020603050405020304" pitchFamily="18" charset="0"/>
              </a:rPr>
              <a:t>arabulucuya</a:t>
            </a:r>
            <a:r>
              <a:rPr lang="tr-TR" sz="2100" dirty="0">
                <a:latin typeface="Garamond" panose="02020404030301010803" pitchFamily="18" charset="0"/>
                <a:cs typeface="Times New Roman" panose="02020603050405020304" pitchFamily="18" charset="0"/>
              </a:rPr>
              <a:t> başvurmak zorundadır. Arabuluculuk faaliyeti sonunda </a:t>
            </a:r>
            <a:r>
              <a:rPr lang="tr-TR" sz="2100" b="1" dirty="0">
                <a:latin typeface="Garamond" panose="02020404030301010803" pitchFamily="18" charset="0"/>
                <a:cs typeface="Times New Roman" panose="02020603050405020304" pitchFamily="18" charset="0"/>
              </a:rPr>
              <a:t>anlaşmaya varılamaması hâlinde</a:t>
            </a:r>
            <a:r>
              <a:rPr lang="tr-TR" sz="2100" dirty="0">
                <a:latin typeface="Garamond" panose="02020404030301010803" pitchFamily="18" charset="0"/>
                <a:cs typeface="Times New Roman" panose="02020603050405020304" pitchFamily="18" charset="0"/>
              </a:rPr>
              <a:t>, son tutanağın düzenlendiği tarihten itibaren, </a:t>
            </a:r>
            <a:r>
              <a:rPr lang="tr-TR" sz="2100" b="1" dirty="0">
                <a:latin typeface="Garamond" panose="02020404030301010803" pitchFamily="18" charset="0"/>
                <a:cs typeface="Times New Roman" panose="02020603050405020304" pitchFamily="18" charset="0"/>
              </a:rPr>
              <a:t>2 hafta içinde iş mahkemesinde dava </a:t>
            </a:r>
            <a:r>
              <a:rPr lang="tr-TR" sz="2100" dirty="0">
                <a:latin typeface="Garamond" panose="02020404030301010803" pitchFamily="18" charset="0"/>
                <a:cs typeface="Times New Roman" panose="02020603050405020304" pitchFamily="18" charset="0"/>
              </a:rPr>
              <a:t>açılabilir. Taraflar anlaşırlarsa uyuşmazlık aynı sürede iş mahkemesi yerine özel hakeme de götürülebilir. </a:t>
            </a:r>
          </a:p>
          <a:p>
            <a:pPr marL="0" indent="0" algn="just">
              <a:lnSpc>
                <a:spcPct val="114000"/>
              </a:lnSpc>
              <a:spcBef>
                <a:spcPts val="600"/>
              </a:spcBef>
              <a:buClr>
                <a:schemeClr val="hlink"/>
              </a:buClr>
              <a:buSzPct val="65000"/>
              <a:buFontTx/>
              <a:buNone/>
              <a:defRPr/>
            </a:pPr>
            <a:r>
              <a:rPr lang="tr-TR" sz="2100" dirty="0">
                <a:latin typeface="Garamond" panose="02020404030301010803" pitchFamily="18" charset="0"/>
                <a:cs typeface="Times New Roman" panose="02020603050405020304" pitchFamily="18" charset="0"/>
              </a:rPr>
              <a:t>Feshin geçerli bir sebebe dayandığını </a:t>
            </a:r>
            <a:r>
              <a:rPr lang="tr-TR" sz="2100" b="1" dirty="0">
                <a:latin typeface="Garamond" panose="02020404030301010803" pitchFamily="18" charset="0"/>
                <a:cs typeface="Times New Roman" panose="02020603050405020304" pitchFamily="18" charset="0"/>
              </a:rPr>
              <a:t>ispat yükümlülüğü işverene aittir</a:t>
            </a:r>
            <a:r>
              <a:rPr lang="tr-TR" sz="2100" dirty="0">
                <a:latin typeface="Garamond" panose="02020404030301010803" pitchFamily="18" charset="0"/>
                <a:cs typeface="Times New Roman" panose="02020603050405020304" pitchFamily="18" charset="0"/>
              </a:rPr>
              <a:t>. İşçi, feshin başka bir sebebe dayandığını iddia ettiği takdirde, bu iddiasını ispatla yükümlüdür</a:t>
            </a:r>
            <a:r>
              <a:rPr lang="tr-TR" sz="2100" dirty="0" smtClean="0">
                <a:latin typeface="Garamond" panose="02020404030301010803" pitchFamily="18" charset="0"/>
                <a:cs typeface="Times New Roman" panose="02020603050405020304" pitchFamily="18" charset="0"/>
              </a:rPr>
              <a:t>. </a:t>
            </a:r>
          </a:p>
          <a:p>
            <a:pPr marL="0" indent="0" algn="just">
              <a:lnSpc>
                <a:spcPct val="114000"/>
              </a:lnSpc>
              <a:spcBef>
                <a:spcPts val="600"/>
              </a:spcBef>
              <a:buClr>
                <a:schemeClr val="hlink"/>
              </a:buClr>
              <a:buSzPct val="65000"/>
              <a:buFontTx/>
              <a:buNone/>
              <a:defRPr/>
            </a:pPr>
            <a:r>
              <a:rPr lang="tr-TR" sz="2100" dirty="0" smtClean="0">
                <a:latin typeface="Garamond" panose="02020404030301010803" pitchFamily="18" charset="0"/>
              </a:rPr>
              <a:t>Dava </a:t>
            </a:r>
            <a:r>
              <a:rPr lang="tr-TR" sz="2100" dirty="0">
                <a:latin typeface="Garamond" panose="02020404030301010803" pitchFamily="18" charset="0"/>
              </a:rPr>
              <a:t>ivedilikle sonuçlandırılır. Mahkemece verilen karar hakkında istinaf yoluna başvurulması hâlinde, bölge adliye mahkemesi ivedilikle ve kesin olarak karar </a:t>
            </a:r>
            <a:r>
              <a:rPr lang="tr-TR" sz="2100" dirty="0" smtClean="0">
                <a:latin typeface="Garamond" panose="02020404030301010803" pitchFamily="18" charset="0"/>
              </a:rPr>
              <a:t>verir.</a:t>
            </a:r>
            <a:endParaRPr lang="tr-TR" sz="2100" dirty="0">
              <a:solidFill>
                <a:prstClr val="black"/>
              </a:solidFill>
              <a:latin typeface="Garamond" panose="02020404030301010803" pitchFamily="18" charset="0"/>
              <a:cs typeface="Times New Roman" panose="02020603050405020304" pitchFamily="18" charset="0"/>
            </a:endParaRPr>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65</a:t>
            </a:fld>
            <a:endParaRPr lang="tr-TR" dirty="0">
              <a:solidFill>
                <a:schemeClr val="bg1"/>
              </a:solidFill>
            </a:endParaRPr>
          </a:p>
        </p:txBody>
      </p:sp>
    </p:spTree>
    <p:extLst>
      <p:ext uri="{BB962C8B-B14F-4D97-AF65-F5344CB8AC3E}">
        <p14:creationId xmlns:p14="http://schemas.microsoft.com/office/powerpoint/2010/main" val="1681273030"/>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66684" y="491613"/>
            <a:ext cx="7688826" cy="737420"/>
          </a:xfrm>
        </p:spPr>
        <p:txBody>
          <a:bodyPr>
            <a:noAutofit/>
          </a:bodyPr>
          <a:lstStyle/>
          <a:p>
            <a:r>
              <a:rPr lang="tr-TR" sz="3200" b="1" dirty="0">
                <a:solidFill>
                  <a:schemeClr val="bg1"/>
                </a:solidFill>
                <a:latin typeface="Garamond" panose="02020404030301010803" pitchFamily="18" charset="0"/>
              </a:rPr>
              <a:t>Geçersiz </a:t>
            </a:r>
            <a:r>
              <a:rPr lang="tr-TR" sz="3200" b="1" dirty="0" smtClean="0">
                <a:solidFill>
                  <a:schemeClr val="bg1"/>
                </a:solidFill>
                <a:latin typeface="Garamond" panose="02020404030301010803" pitchFamily="18" charset="0"/>
              </a:rPr>
              <a:t>Sebeple Yapılan Feshin Sonuçları</a:t>
            </a:r>
            <a:endParaRPr lang="tr-TR" sz="3200" b="1" dirty="0">
              <a:solidFill>
                <a:schemeClr val="bg1"/>
              </a:solidFill>
              <a:latin typeface="Garamond" panose="02020404030301010803" pitchFamily="18" charset="0"/>
            </a:endParaRPr>
          </a:p>
        </p:txBody>
      </p:sp>
      <p:sp>
        <p:nvSpPr>
          <p:cNvPr id="3" name="İçerik Yer Tutucusu 2"/>
          <p:cNvSpPr>
            <a:spLocks noGrp="1"/>
          </p:cNvSpPr>
          <p:nvPr>
            <p:ph idx="1"/>
          </p:nvPr>
        </p:nvSpPr>
        <p:spPr>
          <a:xfrm>
            <a:off x="439615" y="1433146"/>
            <a:ext cx="8449407" cy="4923207"/>
          </a:xfrm>
        </p:spPr>
        <p:txBody>
          <a:bodyPr>
            <a:normAutofit lnSpcReduction="10000"/>
          </a:bodyPr>
          <a:lstStyle/>
          <a:p>
            <a:pPr marL="0" lvl="0" indent="0" algn="just" defTabSz="685800">
              <a:lnSpc>
                <a:spcPct val="110000"/>
              </a:lnSpc>
              <a:spcBef>
                <a:spcPts val="600"/>
              </a:spcBef>
              <a:buClr>
                <a:srgbClr val="0563C1"/>
              </a:buClr>
              <a:buSzPct val="65000"/>
              <a:buNone/>
              <a:defRPr/>
            </a:pPr>
            <a:r>
              <a:rPr lang="tr-TR" sz="1800" dirty="0">
                <a:solidFill>
                  <a:prstClr val="black"/>
                </a:solidFill>
                <a:latin typeface="Garamond" panose="02020404030301010803" pitchFamily="18" charset="0"/>
                <a:cs typeface="Times New Roman" panose="02020603050405020304" pitchFamily="18" charset="0"/>
              </a:rPr>
              <a:t>İşverence geçerli sebep gösterilmediği veya gösterilen sebebin geçerli olmadığı mahkemece veya özel hakem tarafından tespit edilerek feshin geçersizliğine karar verildiğinde, işveren, işçiyi </a:t>
            </a:r>
            <a:r>
              <a:rPr lang="tr-TR" sz="1800" b="1" dirty="0">
                <a:solidFill>
                  <a:prstClr val="black"/>
                </a:solidFill>
                <a:latin typeface="Garamond" panose="02020404030301010803" pitchFamily="18" charset="0"/>
                <a:cs typeface="Times New Roman" panose="02020603050405020304" pitchFamily="18" charset="0"/>
              </a:rPr>
              <a:t>1 ay</a:t>
            </a:r>
            <a:r>
              <a:rPr lang="tr-TR" sz="1800" dirty="0">
                <a:solidFill>
                  <a:prstClr val="black"/>
                </a:solidFill>
                <a:latin typeface="Garamond" panose="02020404030301010803" pitchFamily="18" charset="0"/>
                <a:cs typeface="Times New Roman" panose="02020603050405020304" pitchFamily="18" charset="0"/>
              </a:rPr>
              <a:t> içinde </a:t>
            </a:r>
            <a:r>
              <a:rPr lang="tr-TR" sz="1800" b="1" dirty="0">
                <a:solidFill>
                  <a:prstClr val="black"/>
                </a:solidFill>
                <a:latin typeface="Garamond" panose="02020404030301010803" pitchFamily="18" charset="0"/>
                <a:cs typeface="Times New Roman" panose="02020603050405020304" pitchFamily="18" charset="0"/>
              </a:rPr>
              <a:t>işe başlatmak zorundadır</a:t>
            </a:r>
            <a:r>
              <a:rPr lang="tr-TR" sz="1800" dirty="0">
                <a:solidFill>
                  <a:prstClr val="black"/>
                </a:solidFill>
                <a:latin typeface="Garamond" panose="02020404030301010803" pitchFamily="18" charset="0"/>
                <a:cs typeface="Times New Roman" panose="02020603050405020304" pitchFamily="18" charset="0"/>
              </a:rPr>
              <a:t>. İşçiyi başvurusu üzerine işveren bir ay içinde işe başlatmaz ise, işçiye </a:t>
            </a:r>
            <a:r>
              <a:rPr lang="tr-TR" sz="1800" b="1" dirty="0">
                <a:solidFill>
                  <a:prstClr val="black"/>
                </a:solidFill>
                <a:latin typeface="Garamond" panose="02020404030301010803" pitchFamily="18" charset="0"/>
                <a:cs typeface="Times New Roman" panose="02020603050405020304" pitchFamily="18" charset="0"/>
              </a:rPr>
              <a:t>en az 4 aylık ve en çok 8 aylık </a:t>
            </a:r>
            <a:r>
              <a:rPr lang="tr-TR" sz="1800" dirty="0">
                <a:solidFill>
                  <a:prstClr val="black"/>
                </a:solidFill>
                <a:latin typeface="Garamond" panose="02020404030301010803" pitchFamily="18" charset="0"/>
                <a:cs typeface="Times New Roman" panose="02020603050405020304" pitchFamily="18" charset="0"/>
              </a:rPr>
              <a:t>ücreti tutarında </a:t>
            </a:r>
            <a:r>
              <a:rPr lang="tr-TR" sz="1800" b="1" dirty="0">
                <a:solidFill>
                  <a:prstClr val="black"/>
                </a:solidFill>
                <a:latin typeface="Garamond" panose="02020404030301010803" pitchFamily="18" charset="0"/>
                <a:cs typeface="Times New Roman" panose="02020603050405020304" pitchFamily="18" charset="0"/>
              </a:rPr>
              <a:t>tazminat ödemekle </a:t>
            </a:r>
            <a:r>
              <a:rPr lang="tr-TR" sz="1800" dirty="0">
                <a:solidFill>
                  <a:prstClr val="black"/>
                </a:solidFill>
                <a:latin typeface="Garamond" panose="02020404030301010803" pitchFamily="18" charset="0"/>
                <a:cs typeface="Times New Roman" panose="02020603050405020304" pitchFamily="18" charset="0"/>
              </a:rPr>
              <a:t>yükümlü olur. </a:t>
            </a:r>
            <a:endParaRPr lang="tr-TR" altLang="tr-TR" sz="1800" b="1" dirty="0">
              <a:solidFill>
                <a:srgbClr val="FF0000"/>
              </a:solidFill>
              <a:latin typeface="Garamond" panose="02020404030301010803" pitchFamily="18" charset="0"/>
              <a:ea typeface="Batang" pitchFamily="18" charset="-127"/>
              <a:cs typeface="Times New Roman" panose="02020603050405020304" pitchFamily="18" charset="0"/>
            </a:endParaRPr>
          </a:p>
          <a:p>
            <a:pPr marL="0" lvl="0" indent="0" algn="just" defTabSz="685800">
              <a:lnSpc>
                <a:spcPct val="110000"/>
              </a:lnSpc>
              <a:spcBef>
                <a:spcPts val="600"/>
              </a:spcBef>
              <a:buClr>
                <a:srgbClr val="0563C1"/>
              </a:buClr>
              <a:buSzPct val="65000"/>
              <a:buNone/>
              <a:defRPr/>
            </a:pPr>
            <a:r>
              <a:rPr lang="tr-TR" altLang="tr-TR" sz="1800" dirty="0">
                <a:solidFill>
                  <a:prstClr val="black"/>
                </a:solidFill>
                <a:latin typeface="Garamond" panose="02020404030301010803" pitchFamily="18" charset="0"/>
                <a:ea typeface="Batang" pitchFamily="18" charset="-127"/>
                <a:cs typeface="Times New Roman" panose="02020603050405020304" pitchFamily="18" charset="0"/>
              </a:rPr>
              <a:t>Kararın kesinleşmesine kadar çalıştırılmadığı süre için işçiye </a:t>
            </a:r>
            <a:r>
              <a:rPr lang="tr-TR" altLang="tr-TR" sz="1800" b="1" dirty="0">
                <a:solidFill>
                  <a:prstClr val="black"/>
                </a:solidFill>
                <a:latin typeface="Garamond" panose="02020404030301010803" pitchFamily="18" charset="0"/>
                <a:ea typeface="Batang" pitchFamily="18" charset="-127"/>
                <a:cs typeface="Times New Roman" panose="02020603050405020304" pitchFamily="18" charset="0"/>
              </a:rPr>
              <a:t>en çok 4 aya kadar doğmuş bulunan ücret ve diğer hakları </a:t>
            </a:r>
            <a:r>
              <a:rPr lang="tr-TR" altLang="tr-TR" sz="1800" dirty="0">
                <a:solidFill>
                  <a:prstClr val="black"/>
                </a:solidFill>
                <a:latin typeface="Garamond" panose="02020404030301010803" pitchFamily="18" charset="0"/>
                <a:ea typeface="Batang" pitchFamily="18" charset="-127"/>
                <a:cs typeface="Times New Roman" panose="02020603050405020304" pitchFamily="18" charset="0"/>
              </a:rPr>
              <a:t>ödenir. </a:t>
            </a:r>
          </a:p>
          <a:p>
            <a:pPr marL="0" lvl="0" indent="0" algn="just" defTabSz="685800">
              <a:lnSpc>
                <a:spcPct val="110000"/>
              </a:lnSpc>
              <a:spcBef>
                <a:spcPts val="600"/>
              </a:spcBef>
              <a:buClr>
                <a:srgbClr val="0563C1"/>
              </a:buClr>
              <a:buSzPct val="65000"/>
              <a:buNone/>
              <a:defRPr/>
            </a:pPr>
            <a:r>
              <a:rPr lang="tr-TR" altLang="tr-TR" sz="1800" dirty="0">
                <a:solidFill>
                  <a:prstClr val="black"/>
                </a:solidFill>
                <a:latin typeface="Garamond" panose="02020404030301010803" pitchFamily="18" charset="0"/>
                <a:ea typeface="Batang" pitchFamily="18" charset="-127"/>
                <a:cs typeface="Times New Roman" panose="02020603050405020304" pitchFamily="18" charset="0"/>
              </a:rPr>
              <a:t>Mahkeme veya özel hakem, bu tazminat ile ücret ve diğer hakları, dava tarihindeki ücreti esas alarak parasal olarak belirler. </a:t>
            </a:r>
          </a:p>
          <a:p>
            <a:pPr marL="0" lvl="0" indent="0" algn="just" defTabSz="685800">
              <a:lnSpc>
                <a:spcPct val="110000"/>
              </a:lnSpc>
              <a:spcBef>
                <a:spcPts val="600"/>
              </a:spcBef>
              <a:buClr>
                <a:srgbClr val="0563C1"/>
              </a:buClr>
              <a:buSzPct val="65000"/>
              <a:buNone/>
              <a:defRPr/>
            </a:pPr>
            <a:r>
              <a:rPr lang="tr-TR" altLang="tr-TR" sz="1800" dirty="0">
                <a:solidFill>
                  <a:prstClr val="black"/>
                </a:solidFill>
                <a:latin typeface="Garamond" panose="02020404030301010803" pitchFamily="18" charset="0"/>
                <a:ea typeface="Batang" pitchFamily="18" charset="-127"/>
                <a:cs typeface="Times New Roman" panose="02020603050405020304" pitchFamily="18" charset="0"/>
              </a:rPr>
              <a:t>İşçi işe başlatılırsa, peşin olarak ödenen bildirim süresine ait ücret ile kıdem tazminatı, yapılacak ödemeden mahsup edilir. İşe başlatılmayan işçiye bildirim süresi verilmemiş veya bildirim süresine ait ücret peşin ödenmemişse, bu sürelere ait ücret tutarı ayrıca ödenir. </a:t>
            </a:r>
          </a:p>
          <a:p>
            <a:pPr marL="0" lvl="0" indent="0" algn="just" defTabSz="685800">
              <a:lnSpc>
                <a:spcPct val="110000"/>
              </a:lnSpc>
              <a:spcBef>
                <a:spcPts val="600"/>
              </a:spcBef>
              <a:buClr>
                <a:srgbClr val="0563C1"/>
              </a:buClr>
              <a:buSzPct val="65000"/>
              <a:buNone/>
              <a:defRPr/>
            </a:pPr>
            <a:r>
              <a:rPr lang="tr-TR" sz="1800" dirty="0">
                <a:solidFill>
                  <a:prstClr val="black"/>
                </a:solidFill>
                <a:latin typeface="Garamond" panose="02020404030301010803" pitchFamily="18" charset="0"/>
                <a:cs typeface="Times New Roman" panose="02020603050405020304" pitchFamily="18" charset="0"/>
              </a:rPr>
              <a:t>İşçi kesinleşen mahkeme veya özel hakem kararının tebliğinden itibaren </a:t>
            </a:r>
            <a:r>
              <a:rPr lang="tr-TR" sz="1800" b="1" dirty="0">
                <a:solidFill>
                  <a:prstClr val="black"/>
                </a:solidFill>
                <a:latin typeface="Garamond" panose="02020404030301010803" pitchFamily="18" charset="0"/>
                <a:cs typeface="Times New Roman" panose="02020603050405020304" pitchFamily="18" charset="0"/>
              </a:rPr>
              <a:t>10 işgünü içinde</a:t>
            </a:r>
            <a:r>
              <a:rPr lang="tr-TR" sz="1800" dirty="0">
                <a:solidFill>
                  <a:prstClr val="black"/>
                </a:solidFill>
                <a:latin typeface="Garamond" panose="02020404030301010803" pitchFamily="18" charset="0"/>
                <a:cs typeface="Times New Roman" panose="02020603050405020304" pitchFamily="18" charset="0"/>
              </a:rPr>
              <a:t> işe başlamak için </a:t>
            </a:r>
            <a:r>
              <a:rPr lang="tr-TR" sz="1800" b="1" dirty="0">
                <a:solidFill>
                  <a:prstClr val="black"/>
                </a:solidFill>
                <a:latin typeface="Garamond" panose="02020404030301010803" pitchFamily="18" charset="0"/>
                <a:cs typeface="Times New Roman" panose="02020603050405020304" pitchFamily="18" charset="0"/>
              </a:rPr>
              <a:t>işverene başvuruda bulunmak zorundadır</a:t>
            </a:r>
            <a:r>
              <a:rPr lang="tr-TR" sz="1800" dirty="0">
                <a:solidFill>
                  <a:prstClr val="black"/>
                </a:solidFill>
                <a:latin typeface="Garamond" panose="02020404030301010803" pitchFamily="18" charset="0"/>
                <a:cs typeface="Times New Roman" panose="02020603050405020304" pitchFamily="18" charset="0"/>
              </a:rPr>
              <a:t>. İşçi bu süre içinde başvuruda bulunmaz ise, işverence yapılmış olan fesih geçerli bir fesih sayılır ve işveren sadece bunun hukuki sonuçları ile sorumlu olur.</a:t>
            </a:r>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66</a:t>
            </a:fld>
            <a:endParaRPr lang="tr-TR" dirty="0">
              <a:solidFill>
                <a:schemeClr val="bg1"/>
              </a:solidFill>
            </a:endParaRPr>
          </a:p>
        </p:txBody>
      </p:sp>
    </p:spTree>
    <p:extLst>
      <p:ext uri="{BB962C8B-B14F-4D97-AF65-F5344CB8AC3E}">
        <p14:creationId xmlns:p14="http://schemas.microsoft.com/office/powerpoint/2010/main" val="108592305"/>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66684" y="491613"/>
            <a:ext cx="7522338" cy="737420"/>
          </a:xfrm>
        </p:spPr>
        <p:txBody>
          <a:bodyPr>
            <a:normAutofit/>
          </a:bodyPr>
          <a:lstStyle/>
          <a:p>
            <a:r>
              <a:rPr lang="tr-TR" sz="3200" b="1" dirty="0">
                <a:solidFill>
                  <a:prstClr val="white"/>
                </a:solidFill>
                <a:latin typeface="Garamond" panose="02020404030301010803" pitchFamily="18" charset="0"/>
              </a:rPr>
              <a:t>Geçersiz Sebeple Yapılan Feshin Sonuçları</a:t>
            </a:r>
            <a:endParaRPr lang="tr-TR" dirty="0"/>
          </a:p>
        </p:txBody>
      </p:sp>
      <p:sp>
        <p:nvSpPr>
          <p:cNvPr id="3" name="İçerik Yer Tutucusu 2"/>
          <p:cNvSpPr>
            <a:spLocks noGrp="1"/>
          </p:cNvSpPr>
          <p:nvPr>
            <p:ph idx="1"/>
          </p:nvPr>
        </p:nvSpPr>
        <p:spPr>
          <a:xfrm>
            <a:off x="439615" y="1433146"/>
            <a:ext cx="8449407" cy="4923207"/>
          </a:xfrm>
        </p:spPr>
        <p:txBody>
          <a:bodyPr>
            <a:normAutofit fontScale="92500" lnSpcReduction="10000"/>
          </a:bodyPr>
          <a:lstStyle/>
          <a:p>
            <a:pPr marL="0" lvl="0" indent="0" algn="just" defTabSz="685800">
              <a:lnSpc>
                <a:spcPct val="114000"/>
              </a:lnSpc>
              <a:spcBef>
                <a:spcPts val="600"/>
              </a:spcBef>
              <a:buNone/>
            </a:pPr>
            <a:r>
              <a:rPr lang="tr-TR" sz="2200" dirty="0" smtClean="0">
                <a:solidFill>
                  <a:prstClr val="black"/>
                </a:solidFill>
                <a:latin typeface="Garamond" panose="02020404030301010803" pitchFamily="18" charset="0"/>
                <a:cs typeface="Times New Roman" panose="02020603050405020304" pitchFamily="18" charset="0"/>
              </a:rPr>
              <a:t>*</a:t>
            </a:r>
            <a:r>
              <a:rPr lang="tr-TR" sz="2200" b="1" u="sng" dirty="0" smtClean="0">
                <a:solidFill>
                  <a:prstClr val="black"/>
                </a:solidFill>
                <a:latin typeface="Garamond" panose="02020404030301010803" pitchFamily="18" charset="0"/>
                <a:cs typeface="Times New Roman" panose="02020603050405020304" pitchFamily="18" charset="0"/>
              </a:rPr>
              <a:t>7036 sayılı İş Mahkemeleri Kanunu’nun 3 üncü maddesi gereği</a:t>
            </a:r>
            <a:r>
              <a:rPr lang="tr-TR" sz="2200" dirty="0">
                <a:solidFill>
                  <a:prstClr val="black"/>
                </a:solidFill>
                <a:latin typeface="Garamond" panose="02020404030301010803" pitchFamily="18" charset="0"/>
                <a:cs typeface="Times New Roman" panose="02020603050405020304" pitchFamily="18" charset="0"/>
              </a:rPr>
              <a:t>, Kanuna, bireysel veya toplu iş sözleşmesine dayanan işçi veya </a:t>
            </a:r>
            <a:r>
              <a:rPr lang="tr-TR" sz="2200" dirty="0" smtClean="0">
                <a:solidFill>
                  <a:prstClr val="black"/>
                </a:solidFill>
                <a:latin typeface="Garamond" panose="02020404030301010803" pitchFamily="18" charset="0"/>
                <a:cs typeface="Times New Roman" panose="02020603050405020304" pitchFamily="18" charset="0"/>
              </a:rPr>
              <a:t>işveren alacağı </a:t>
            </a:r>
            <a:r>
              <a:rPr lang="tr-TR" sz="2200" dirty="0">
                <a:solidFill>
                  <a:prstClr val="black"/>
                </a:solidFill>
                <a:latin typeface="Garamond" panose="02020404030301010803" pitchFamily="18" charset="0"/>
                <a:cs typeface="Times New Roman" panose="02020603050405020304" pitchFamily="18" charset="0"/>
              </a:rPr>
              <a:t>ve tazminatı ile işe iade talebiyle açılan davalarda, </a:t>
            </a:r>
            <a:r>
              <a:rPr lang="tr-TR" sz="2200" b="1" dirty="0">
                <a:solidFill>
                  <a:prstClr val="black"/>
                </a:solidFill>
                <a:latin typeface="Garamond" panose="02020404030301010803" pitchFamily="18" charset="0"/>
                <a:cs typeface="Times New Roman" panose="02020603050405020304" pitchFamily="18" charset="0"/>
              </a:rPr>
              <a:t>arabulucuya başvurulmuş olması </a:t>
            </a:r>
            <a:r>
              <a:rPr lang="tr-TR" sz="2200" b="1" dirty="0" smtClean="0">
                <a:solidFill>
                  <a:srgbClr val="0070C0"/>
                </a:solidFill>
                <a:latin typeface="Garamond" panose="02020404030301010803" pitchFamily="18" charset="0"/>
                <a:cs typeface="Times New Roman" panose="02020603050405020304" pitchFamily="18" charset="0"/>
              </a:rPr>
              <a:t>dava şartıdır</a:t>
            </a:r>
            <a:r>
              <a:rPr lang="tr-TR" sz="2200" dirty="0">
                <a:solidFill>
                  <a:prstClr val="black"/>
                </a:solidFill>
                <a:latin typeface="Garamond" panose="02020404030301010803" pitchFamily="18" charset="0"/>
                <a:cs typeface="Times New Roman" panose="02020603050405020304" pitchFamily="18" charset="0"/>
              </a:rPr>
              <a:t>. </a:t>
            </a:r>
            <a:endParaRPr lang="tr-TR" sz="2200" dirty="0" smtClean="0">
              <a:solidFill>
                <a:prstClr val="black"/>
              </a:solidFill>
              <a:latin typeface="Garamond" panose="02020404030301010803" pitchFamily="18" charset="0"/>
              <a:cs typeface="Times New Roman" panose="02020603050405020304" pitchFamily="18" charset="0"/>
            </a:endParaRPr>
          </a:p>
          <a:p>
            <a:pPr lvl="0" algn="just" defTabSz="685800">
              <a:lnSpc>
                <a:spcPct val="114000"/>
              </a:lnSpc>
              <a:spcBef>
                <a:spcPts val="600"/>
              </a:spcBef>
              <a:buFont typeface="Wingdings" panose="05000000000000000000" pitchFamily="2" charset="2"/>
              <a:buChar char="Ø"/>
            </a:pPr>
            <a:r>
              <a:rPr lang="tr-TR" sz="2200" dirty="0" smtClean="0">
                <a:solidFill>
                  <a:prstClr val="black"/>
                </a:solidFill>
                <a:latin typeface="Garamond" panose="02020404030301010803" pitchFamily="18" charset="0"/>
                <a:cs typeface="Times New Roman" panose="02020603050405020304" pitchFamily="18" charset="0"/>
              </a:rPr>
              <a:t>Arabuluculuk </a:t>
            </a:r>
            <a:r>
              <a:rPr lang="tr-TR" sz="2200" dirty="0">
                <a:solidFill>
                  <a:prstClr val="black"/>
                </a:solidFill>
                <a:latin typeface="Garamond" panose="02020404030301010803" pitchFamily="18" charset="0"/>
                <a:cs typeface="Times New Roman" panose="02020603050405020304" pitchFamily="18" charset="0"/>
              </a:rPr>
              <a:t>faaliyeti sonunda tarafların, işçinin işe başlatılması konusunda anlaşmaları hâlinde; </a:t>
            </a:r>
          </a:p>
          <a:p>
            <a:pPr marL="0" lvl="0" indent="0" algn="just" defTabSz="685800">
              <a:lnSpc>
                <a:spcPct val="114000"/>
              </a:lnSpc>
              <a:spcBef>
                <a:spcPts val="600"/>
              </a:spcBef>
              <a:buNone/>
            </a:pPr>
            <a:r>
              <a:rPr lang="tr-TR" sz="2200" b="1" dirty="0">
                <a:solidFill>
                  <a:prstClr val="black"/>
                </a:solidFill>
                <a:latin typeface="Garamond" panose="02020404030301010803" pitchFamily="18" charset="0"/>
                <a:cs typeface="Times New Roman" panose="02020603050405020304" pitchFamily="18" charset="0"/>
              </a:rPr>
              <a:t>a)</a:t>
            </a:r>
            <a:r>
              <a:rPr lang="tr-TR" sz="2200" dirty="0">
                <a:solidFill>
                  <a:prstClr val="black"/>
                </a:solidFill>
                <a:latin typeface="Garamond" panose="02020404030301010803" pitchFamily="18" charset="0"/>
                <a:cs typeface="Times New Roman" panose="02020603050405020304" pitchFamily="18" charset="0"/>
              </a:rPr>
              <a:t> İşe başlatma tarihini, </a:t>
            </a:r>
          </a:p>
          <a:p>
            <a:pPr marL="0" lvl="0" indent="0" algn="just" defTabSz="685800">
              <a:lnSpc>
                <a:spcPct val="114000"/>
              </a:lnSpc>
              <a:spcBef>
                <a:spcPts val="600"/>
              </a:spcBef>
              <a:buNone/>
            </a:pPr>
            <a:r>
              <a:rPr lang="tr-TR" sz="2200" b="1" dirty="0">
                <a:solidFill>
                  <a:prstClr val="black"/>
                </a:solidFill>
                <a:latin typeface="Garamond" panose="02020404030301010803" pitchFamily="18" charset="0"/>
                <a:cs typeface="Times New Roman" panose="02020603050405020304" pitchFamily="18" charset="0"/>
              </a:rPr>
              <a:t>b)</a:t>
            </a:r>
            <a:r>
              <a:rPr lang="tr-TR" sz="2200" dirty="0">
                <a:solidFill>
                  <a:prstClr val="black"/>
                </a:solidFill>
                <a:latin typeface="Garamond" panose="02020404030301010803" pitchFamily="18" charset="0"/>
                <a:cs typeface="Times New Roman" panose="02020603050405020304" pitchFamily="18" charset="0"/>
              </a:rPr>
              <a:t> İşçinin çalıştırılmadığı süre için işçiye en çok 4 aya kadar doğmuş bulunan ücret ve diğer haklarının parasal miktarını, </a:t>
            </a:r>
          </a:p>
          <a:p>
            <a:pPr marL="0" lvl="0" indent="0" algn="just" defTabSz="685800">
              <a:lnSpc>
                <a:spcPct val="114000"/>
              </a:lnSpc>
              <a:spcBef>
                <a:spcPts val="600"/>
              </a:spcBef>
              <a:buNone/>
            </a:pPr>
            <a:r>
              <a:rPr lang="tr-TR" sz="2200" b="1" dirty="0">
                <a:solidFill>
                  <a:prstClr val="black"/>
                </a:solidFill>
                <a:latin typeface="Garamond" panose="02020404030301010803" pitchFamily="18" charset="0"/>
                <a:cs typeface="Times New Roman" panose="02020603050405020304" pitchFamily="18" charset="0"/>
              </a:rPr>
              <a:t>c)</a:t>
            </a:r>
            <a:r>
              <a:rPr lang="tr-TR" sz="2200" dirty="0">
                <a:solidFill>
                  <a:prstClr val="black"/>
                </a:solidFill>
                <a:latin typeface="Garamond" panose="02020404030301010803" pitchFamily="18" charset="0"/>
                <a:cs typeface="Times New Roman" panose="02020603050405020304" pitchFamily="18" charset="0"/>
              </a:rPr>
              <a:t> İşçinin işe başlatılmaması halinde ödenecek tazminat miktarının parasal miktarını, </a:t>
            </a:r>
          </a:p>
          <a:p>
            <a:pPr marL="0" lvl="0" indent="0" algn="just" defTabSz="685800">
              <a:lnSpc>
                <a:spcPct val="114000"/>
              </a:lnSpc>
              <a:spcBef>
                <a:spcPts val="600"/>
              </a:spcBef>
              <a:buNone/>
            </a:pPr>
            <a:r>
              <a:rPr lang="tr-TR" sz="2200" dirty="0">
                <a:solidFill>
                  <a:prstClr val="black"/>
                </a:solidFill>
                <a:latin typeface="Garamond" panose="02020404030301010803" pitchFamily="18" charset="0"/>
                <a:cs typeface="Times New Roman" panose="02020603050405020304" pitchFamily="18" charset="0"/>
              </a:rPr>
              <a:t>belirlemeleri zorunludur. Aksi takdirde anlaşma sağlanamamış sayılır ve son tutanak buna göre düzenlenir. İşçinin kararlaştırılan tarihte işe başlamaması hâlinde fesih geçerli hâle gelir ve işveren sadece bunun hukuki sonuçları ile sorumlu olur. </a:t>
            </a:r>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67</a:t>
            </a:fld>
            <a:endParaRPr lang="tr-TR" dirty="0">
              <a:solidFill>
                <a:schemeClr val="bg1"/>
              </a:solidFill>
            </a:endParaRPr>
          </a:p>
        </p:txBody>
      </p:sp>
    </p:spTree>
    <p:extLst>
      <p:ext uri="{BB962C8B-B14F-4D97-AF65-F5344CB8AC3E}">
        <p14:creationId xmlns:p14="http://schemas.microsoft.com/office/powerpoint/2010/main" val="2875323843"/>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66684" y="491613"/>
            <a:ext cx="7148666" cy="737420"/>
          </a:xfrm>
        </p:spPr>
        <p:txBody>
          <a:bodyPr/>
          <a:lstStyle/>
          <a:p>
            <a:r>
              <a:rPr lang="tr-TR" altLang="tr-TR" sz="3000" b="1" dirty="0">
                <a:solidFill>
                  <a:prstClr val="white"/>
                </a:solidFill>
                <a:latin typeface="Garamond" panose="02020404030301010803" pitchFamily="18" charset="0"/>
                <a:cs typeface="Times New Roman" panose="02020603050405020304" pitchFamily="18" charset="0"/>
              </a:rPr>
              <a:t>İşçinin Haklı Nedenle Derhal Fesih Hakkı</a:t>
            </a:r>
            <a:endParaRPr lang="tr-TR" dirty="0"/>
          </a:p>
        </p:txBody>
      </p:sp>
      <p:sp>
        <p:nvSpPr>
          <p:cNvPr id="3" name="İçerik Yer Tutucusu 2"/>
          <p:cNvSpPr>
            <a:spLocks noGrp="1"/>
          </p:cNvSpPr>
          <p:nvPr>
            <p:ph idx="1"/>
          </p:nvPr>
        </p:nvSpPr>
        <p:spPr>
          <a:xfrm>
            <a:off x="439615" y="1433146"/>
            <a:ext cx="8449407" cy="4923207"/>
          </a:xfrm>
        </p:spPr>
        <p:txBody>
          <a:bodyPr>
            <a:normAutofit/>
          </a:bodyPr>
          <a:lstStyle/>
          <a:p>
            <a:pPr marL="0" lvl="0" indent="0" algn="just" defTabSz="685800">
              <a:lnSpc>
                <a:spcPct val="114000"/>
              </a:lnSpc>
              <a:spcBef>
                <a:spcPts val="600"/>
              </a:spcBef>
              <a:buNone/>
            </a:pPr>
            <a:r>
              <a:rPr lang="tr-TR" sz="1800" b="1" dirty="0">
                <a:solidFill>
                  <a:srgbClr val="0070C0"/>
                </a:solidFill>
                <a:latin typeface="Garamond" panose="02020404030301010803" pitchFamily="18" charset="0"/>
                <a:cs typeface="Times New Roman" panose="02020603050405020304" pitchFamily="18" charset="0"/>
              </a:rPr>
              <a:t>Süresi belirli olsun veya olmasın </a:t>
            </a:r>
            <a:r>
              <a:rPr lang="tr-TR" sz="1800" dirty="0">
                <a:solidFill>
                  <a:prstClr val="black"/>
                </a:solidFill>
                <a:latin typeface="Garamond" panose="02020404030301010803" pitchFamily="18" charset="0"/>
                <a:cs typeface="Times New Roman" panose="02020603050405020304" pitchFamily="18" charset="0"/>
              </a:rPr>
              <a:t>işçi, aşağıda yazılı hallerde iş sözleşmesini sürenin bitiminden önce veya bildirim süresini beklemeksizin feshedebilir.</a:t>
            </a:r>
            <a:endParaRPr lang="tr-TR" sz="1800" b="1" dirty="0">
              <a:solidFill>
                <a:prstClr val="black"/>
              </a:solidFill>
              <a:latin typeface="Garamond" panose="02020404030301010803" pitchFamily="18" charset="0"/>
              <a:cs typeface="Times New Roman" panose="02020603050405020304" pitchFamily="18" charset="0"/>
            </a:endParaRPr>
          </a:p>
          <a:p>
            <a:pPr marL="0" lvl="0" indent="0" algn="just" defTabSz="685800">
              <a:lnSpc>
                <a:spcPct val="114000"/>
              </a:lnSpc>
              <a:spcBef>
                <a:spcPts val="600"/>
              </a:spcBef>
              <a:buNone/>
            </a:pPr>
            <a:r>
              <a:rPr lang="tr-TR" sz="1800" b="1" dirty="0">
                <a:solidFill>
                  <a:prstClr val="black"/>
                </a:solidFill>
                <a:latin typeface="Garamond" panose="02020404030301010803" pitchFamily="18" charset="0"/>
              </a:rPr>
              <a:t>I. Sağlık sebepleri:</a:t>
            </a:r>
          </a:p>
          <a:p>
            <a:pPr marL="342900" lvl="0" indent="-342900" algn="just" defTabSz="685800">
              <a:lnSpc>
                <a:spcPct val="114000"/>
              </a:lnSpc>
              <a:spcBef>
                <a:spcPts val="600"/>
              </a:spcBef>
              <a:buFont typeface="Arial" panose="020B0604020202020204" pitchFamily="34" charset="0"/>
              <a:buAutoNum type="alphaLcParenR"/>
            </a:pPr>
            <a:r>
              <a:rPr lang="tr-TR" sz="1800" dirty="0">
                <a:solidFill>
                  <a:prstClr val="black"/>
                </a:solidFill>
                <a:latin typeface="Garamond" panose="02020404030301010803" pitchFamily="18" charset="0"/>
              </a:rPr>
              <a:t>İş sözleşmesinin konusu olan işin yapılması işin niteliğinden doğan bir sebeple işçinin sağlığı veya yaşayışı için tehlikeli olursa. </a:t>
            </a:r>
          </a:p>
          <a:p>
            <a:pPr marL="342900" lvl="0" indent="-342900" algn="just" defTabSz="685800">
              <a:lnSpc>
                <a:spcPct val="114000"/>
              </a:lnSpc>
              <a:spcBef>
                <a:spcPts val="600"/>
              </a:spcBef>
              <a:buFont typeface="Arial" panose="020B0604020202020204" pitchFamily="34" charset="0"/>
              <a:buAutoNum type="alphaLcParenR"/>
            </a:pPr>
            <a:r>
              <a:rPr lang="tr-TR" sz="1800" dirty="0">
                <a:solidFill>
                  <a:prstClr val="black"/>
                </a:solidFill>
                <a:latin typeface="Garamond" panose="02020404030301010803" pitchFamily="18" charset="0"/>
              </a:rPr>
              <a:t>İşçinin sürekli olarak yakından ve doğrudan buluşup görüştüğü işveren yahut başka bir işçi bulaşıcı veya işçinin işi ile bağdaşmayan bir hastalığa tutulursa. </a:t>
            </a:r>
          </a:p>
          <a:p>
            <a:pPr marL="0" lvl="0" indent="0" algn="just" defTabSz="685800">
              <a:lnSpc>
                <a:spcPct val="114000"/>
              </a:lnSpc>
              <a:spcBef>
                <a:spcPts val="600"/>
              </a:spcBef>
              <a:buNone/>
            </a:pPr>
            <a:r>
              <a:rPr lang="tr-TR" sz="1800" b="1" dirty="0">
                <a:solidFill>
                  <a:prstClr val="black"/>
                </a:solidFill>
                <a:latin typeface="Garamond" panose="02020404030301010803" pitchFamily="18" charset="0"/>
                <a:cs typeface="Times New Roman" panose="02020603050405020304" pitchFamily="18" charset="0"/>
              </a:rPr>
              <a:t>II. Ahlak ve </a:t>
            </a:r>
            <a:r>
              <a:rPr lang="tr-TR" sz="1800" b="1" dirty="0" err="1">
                <a:solidFill>
                  <a:prstClr val="black"/>
                </a:solidFill>
                <a:latin typeface="Garamond" panose="02020404030301010803" pitchFamily="18" charset="0"/>
                <a:cs typeface="Times New Roman" panose="02020603050405020304" pitchFamily="18" charset="0"/>
              </a:rPr>
              <a:t>iyiniyet</a:t>
            </a:r>
            <a:r>
              <a:rPr lang="tr-TR" sz="1800" b="1" dirty="0">
                <a:solidFill>
                  <a:prstClr val="black"/>
                </a:solidFill>
                <a:latin typeface="Garamond" panose="02020404030301010803" pitchFamily="18" charset="0"/>
                <a:cs typeface="Times New Roman" panose="02020603050405020304" pitchFamily="18" charset="0"/>
              </a:rPr>
              <a:t> kurallarına uymayan haller ve benzerleri: </a:t>
            </a:r>
          </a:p>
          <a:p>
            <a:pPr marL="342900" lvl="0" indent="-342900" algn="just" defTabSz="685800">
              <a:lnSpc>
                <a:spcPct val="114000"/>
              </a:lnSpc>
              <a:spcBef>
                <a:spcPts val="600"/>
              </a:spcBef>
              <a:buFont typeface="Arial" panose="020B0604020202020204" pitchFamily="34" charset="0"/>
              <a:buAutoNum type="alphaLcParenR"/>
            </a:pPr>
            <a:r>
              <a:rPr lang="tr-TR" sz="1800" dirty="0">
                <a:solidFill>
                  <a:prstClr val="black"/>
                </a:solidFill>
                <a:latin typeface="Garamond" panose="02020404030301010803" pitchFamily="18" charset="0"/>
              </a:rPr>
              <a:t>İşveren iş sözleşmesi yapıldığı sırada bu sözleşmenin esaslı noktalarından biri hakkında yanlış vasıflar veya şartlar göstermek yahut gerçeğe uygun olmayan bilgiler vermek veya sözler söylemek suretiyle işçiyi yanıltırsa. </a:t>
            </a:r>
          </a:p>
          <a:p>
            <a:pPr marL="342900" lvl="0" indent="-342900" algn="just" defTabSz="685800">
              <a:lnSpc>
                <a:spcPct val="114000"/>
              </a:lnSpc>
              <a:spcBef>
                <a:spcPts val="600"/>
              </a:spcBef>
              <a:buFont typeface="Arial" panose="020B0604020202020204" pitchFamily="34" charset="0"/>
              <a:buAutoNum type="alphaLcParenR"/>
            </a:pPr>
            <a:r>
              <a:rPr lang="tr-TR" sz="1800" dirty="0">
                <a:solidFill>
                  <a:prstClr val="black"/>
                </a:solidFill>
                <a:latin typeface="Garamond" panose="02020404030301010803" pitchFamily="18" charset="0"/>
              </a:rPr>
              <a:t>İşveren işçinin veya ailesi üyelerinden birinin şeref ve namusuna dokunacak şekilde sözler söyler, davranışlarda bulunursa veya işçiye cinsel tacizde bulunursa.</a:t>
            </a:r>
            <a:endParaRPr lang="tr-TR" sz="2200" dirty="0">
              <a:solidFill>
                <a:prstClr val="black"/>
              </a:solidFill>
              <a:latin typeface="Garamond" panose="02020404030301010803" pitchFamily="18" charset="0"/>
              <a:cs typeface="Times New Roman" panose="02020603050405020304" pitchFamily="18" charset="0"/>
            </a:endParaRPr>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68</a:t>
            </a:fld>
            <a:endParaRPr lang="tr-TR" dirty="0">
              <a:solidFill>
                <a:schemeClr val="bg1"/>
              </a:solidFill>
            </a:endParaRPr>
          </a:p>
        </p:txBody>
      </p:sp>
    </p:spTree>
    <p:extLst>
      <p:ext uri="{BB962C8B-B14F-4D97-AF65-F5344CB8AC3E}">
        <p14:creationId xmlns:p14="http://schemas.microsoft.com/office/powerpoint/2010/main" val="958381945"/>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66684" y="491613"/>
            <a:ext cx="7148666" cy="737420"/>
          </a:xfrm>
        </p:spPr>
        <p:txBody>
          <a:bodyPr/>
          <a:lstStyle/>
          <a:p>
            <a:r>
              <a:rPr lang="tr-TR" altLang="tr-TR" sz="3000" b="1" dirty="0">
                <a:solidFill>
                  <a:prstClr val="white"/>
                </a:solidFill>
                <a:latin typeface="Garamond" panose="02020404030301010803" pitchFamily="18" charset="0"/>
                <a:cs typeface="Times New Roman" panose="02020603050405020304" pitchFamily="18" charset="0"/>
              </a:rPr>
              <a:t>İşçinin Haklı Nedenle Derhal Fesih Hakkı</a:t>
            </a:r>
            <a:endParaRPr lang="tr-TR" dirty="0"/>
          </a:p>
        </p:txBody>
      </p:sp>
      <p:sp>
        <p:nvSpPr>
          <p:cNvPr id="3" name="İçerik Yer Tutucusu 2"/>
          <p:cNvSpPr>
            <a:spLocks noGrp="1"/>
          </p:cNvSpPr>
          <p:nvPr>
            <p:ph idx="1"/>
          </p:nvPr>
        </p:nvSpPr>
        <p:spPr>
          <a:xfrm>
            <a:off x="439615" y="1433146"/>
            <a:ext cx="8449407" cy="4923207"/>
          </a:xfrm>
        </p:spPr>
        <p:txBody>
          <a:bodyPr>
            <a:normAutofit/>
          </a:bodyPr>
          <a:lstStyle/>
          <a:p>
            <a:pPr marL="342900" lvl="0" indent="-342900" algn="just" defTabSz="685800">
              <a:lnSpc>
                <a:spcPct val="114000"/>
              </a:lnSpc>
              <a:spcBef>
                <a:spcPts val="600"/>
              </a:spcBef>
              <a:buFont typeface="+mj-lt"/>
              <a:buAutoNum type="alphaLcParenR" startAt="3"/>
            </a:pPr>
            <a:r>
              <a:rPr lang="tr-TR" sz="1700" dirty="0">
                <a:solidFill>
                  <a:prstClr val="black"/>
                </a:solidFill>
                <a:latin typeface="Garamond" panose="02020404030301010803" pitchFamily="18" charset="0"/>
              </a:rPr>
              <a:t>İşveren işçiye veya ailesi üyelerinden birine karşı sataşmada bulunur veya gözdağı verirse, yahut işçiyi veya ailesi üyelerinden birini kanuna karşı davranışa özendirir, kışkırtır, sürükler, yahut işçiye ve ailesi üyelerinden birine karşı hapsi gerektiren bir suç işlerse yahut işçi hakkında şeref ve haysiyet kırıcı asılsız ağır </a:t>
            </a:r>
            <a:r>
              <a:rPr lang="tr-TR" sz="1700" dirty="0" err="1">
                <a:solidFill>
                  <a:prstClr val="black"/>
                </a:solidFill>
                <a:latin typeface="Garamond" panose="02020404030301010803" pitchFamily="18" charset="0"/>
              </a:rPr>
              <a:t>isnad</a:t>
            </a:r>
            <a:r>
              <a:rPr lang="tr-TR" sz="1700" dirty="0">
                <a:solidFill>
                  <a:prstClr val="black"/>
                </a:solidFill>
                <a:latin typeface="Garamond" panose="02020404030301010803" pitchFamily="18" charset="0"/>
              </a:rPr>
              <a:t> veya ithamlarda bulunursa. </a:t>
            </a:r>
          </a:p>
          <a:p>
            <a:pPr marL="342900" lvl="0" indent="-342900" algn="just" defTabSz="685800">
              <a:lnSpc>
                <a:spcPct val="114000"/>
              </a:lnSpc>
              <a:spcBef>
                <a:spcPts val="600"/>
              </a:spcBef>
              <a:buFont typeface="+mj-lt"/>
              <a:buAutoNum type="alphaLcParenR" startAt="3"/>
            </a:pPr>
            <a:r>
              <a:rPr lang="tr-TR" sz="1700" dirty="0">
                <a:solidFill>
                  <a:prstClr val="black"/>
                </a:solidFill>
                <a:latin typeface="Garamond" panose="02020404030301010803" pitchFamily="18" charset="0"/>
              </a:rPr>
              <a:t>İşçinin diğer bir işçi veya üçüncü kişiler tarafından işyerinde cinsel tacize uğraması ve bu durumu işverene bildirmesine rağmen gerekli önlemler alınmazsa. </a:t>
            </a:r>
          </a:p>
          <a:p>
            <a:pPr marL="342900" lvl="0" indent="-342900" algn="just" defTabSz="685800">
              <a:lnSpc>
                <a:spcPct val="114000"/>
              </a:lnSpc>
              <a:spcBef>
                <a:spcPts val="600"/>
              </a:spcBef>
              <a:buFont typeface="+mj-lt"/>
              <a:buAutoNum type="alphaLcParenR" startAt="3"/>
            </a:pPr>
            <a:r>
              <a:rPr lang="tr-TR" sz="1700" dirty="0">
                <a:solidFill>
                  <a:prstClr val="black"/>
                </a:solidFill>
                <a:latin typeface="Garamond" panose="02020404030301010803" pitchFamily="18" charset="0"/>
              </a:rPr>
              <a:t>İşveren tarafından işçinin ücreti kanun hükümleri veya sözleşme şartlarına uygun olarak hesap edilmez veya ödenmezse, </a:t>
            </a:r>
          </a:p>
          <a:p>
            <a:pPr marL="342900" lvl="0" indent="-342900" algn="just" defTabSz="685800">
              <a:lnSpc>
                <a:spcPct val="114000"/>
              </a:lnSpc>
              <a:spcBef>
                <a:spcPts val="600"/>
              </a:spcBef>
              <a:buFont typeface="+mj-lt"/>
              <a:buAutoNum type="alphaLcParenR" startAt="3"/>
            </a:pPr>
            <a:r>
              <a:rPr lang="tr-TR" sz="1700" dirty="0">
                <a:solidFill>
                  <a:prstClr val="black"/>
                </a:solidFill>
                <a:latin typeface="Garamond" panose="02020404030301010803" pitchFamily="18" charset="0"/>
              </a:rPr>
              <a:t>Ücretin parça başına veya iş tutarı üzerinden ödenmesi kararlaştırılıp da işveren tarafından işçiye yapabileceği sayı ve tutardan az iş verildiği hallerde, aradaki ücret farkı zaman esasına göre ödenerek işçinin eksik aldığı ücret karşılanmazsa, yahut çalışma şartları uygulanmazsa. </a:t>
            </a:r>
          </a:p>
          <a:p>
            <a:pPr marL="0" lvl="0" indent="0" algn="just" defTabSz="685800">
              <a:lnSpc>
                <a:spcPct val="114000"/>
              </a:lnSpc>
              <a:spcBef>
                <a:spcPts val="600"/>
              </a:spcBef>
              <a:buNone/>
            </a:pPr>
            <a:r>
              <a:rPr lang="tr-TR" sz="1700" b="1" dirty="0">
                <a:solidFill>
                  <a:prstClr val="black"/>
                </a:solidFill>
                <a:latin typeface="Garamond" panose="02020404030301010803" pitchFamily="18" charset="0"/>
              </a:rPr>
              <a:t>III. Zorlayıcı sebepler: </a:t>
            </a:r>
          </a:p>
          <a:p>
            <a:pPr marL="0" lvl="0" indent="0" algn="just" defTabSz="685800">
              <a:lnSpc>
                <a:spcPct val="114000"/>
              </a:lnSpc>
              <a:spcBef>
                <a:spcPts val="600"/>
              </a:spcBef>
              <a:buNone/>
            </a:pPr>
            <a:r>
              <a:rPr lang="tr-TR" sz="1700" dirty="0">
                <a:solidFill>
                  <a:prstClr val="black"/>
                </a:solidFill>
                <a:latin typeface="Garamond" panose="02020404030301010803" pitchFamily="18" charset="0"/>
              </a:rPr>
              <a:t>İşçinin çalıştığı işyerinde bir haftadan fazla süre ile işin durmasını gerektirecek zorlayıcı sebepler ortaya çıkarsa.</a:t>
            </a:r>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69</a:t>
            </a:fld>
            <a:endParaRPr lang="tr-TR" dirty="0">
              <a:solidFill>
                <a:schemeClr val="bg1"/>
              </a:solidFill>
            </a:endParaRPr>
          </a:p>
        </p:txBody>
      </p:sp>
    </p:spTree>
    <p:extLst>
      <p:ext uri="{BB962C8B-B14F-4D97-AF65-F5344CB8AC3E}">
        <p14:creationId xmlns:p14="http://schemas.microsoft.com/office/powerpoint/2010/main" val="175763022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ayt Numarası Yer Tutucusu 3">
            <a:extLst>
              <a:ext uri="{FF2B5EF4-FFF2-40B4-BE49-F238E27FC236}">
                <a16:creationId xmlns:a16="http://schemas.microsoft.com/office/drawing/2014/main" xmlns="" id="{AD8EF929-6037-4B40-9AE9-C6A81A86112F}"/>
              </a:ext>
            </a:extLst>
          </p:cNvPr>
          <p:cNvSpPr>
            <a:spLocks noGrp="1"/>
          </p:cNvSpPr>
          <p:nvPr>
            <p:ph type="sldNum" sz="quarter" idx="12"/>
          </p:nvPr>
        </p:nvSpPr>
        <p:spPr>
          <a:noFill/>
        </p:spPr>
        <p:txBody>
          <a:bodyPr/>
          <a:lstStyle/>
          <a:p>
            <a:pPr algn="ctr"/>
            <a:r>
              <a:rPr lang="tr-TR" b="1" dirty="0" smtClean="0">
                <a:solidFill>
                  <a:schemeClr val="bg1">
                    <a:lumMod val="95000"/>
                  </a:schemeClr>
                </a:solidFill>
                <a:latin typeface="Garamond" panose="02020404030301010803" pitchFamily="18" charset="0"/>
              </a:rPr>
              <a:t>                                     </a:t>
            </a:r>
            <a:fld id="{AA2C244E-E5AC-4366-B513-6933B17218AE}" type="slidenum">
              <a:rPr lang="tr-TR" b="1" smtClean="0">
                <a:solidFill>
                  <a:schemeClr val="bg1">
                    <a:lumMod val="95000"/>
                  </a:schemeClr>
                </a:solidFill>
                <a:latin typeface="Garamond" panose="02020404030301010803" pitchFamily="18" charset="0"/>
              </a:rPr>
              <a:pPr algn="ctr"/>
              <a:t>7</a:t>
            </a:fld>
            <a:endParaRPr lang="tr-TR" b="1" dirty="0">
              <a:solidFill>
                <a:schemeClr val="bg1">
                  <a:lumMod val="95000"/>
                </a:schemeClr>
              </a:solidFill>
              <a:latin typeface="Garamond" panose="02020404030301010803" pitchFamily="18" charset="0"/>
            </a:endParaRPr>
          </a:p>
        </p:txBody>
      </p:sp>
      <p:sp>
        <p:nvSpPr>
          <p:cNvPr id="5" name="Unvan 2">
            <a:extLst>
              <a:ext uri="{FF2B5EF4-FFF2-40B4-BE49-F238E27FC236}">
                <a16:creationId xmlns:a16="http://schemas.microsoft.com/office/drawing/2014/main" xmlns="" id="{7554ECF3-B496-43D1-BCAA-3EB466CC6443}"/>
              </a:ext>
            </a:extLst>
          </p:cNvPr>
          <p:cNvSpPr txBox="1">
            <a:spLocks/>
          </p:cNvSpPr>
          <p:nvPr/>
        </p:nvSpPr>
        <p:spPr>
          <a:xfrm>
            <a:off x="1412161" y="481781"/>
            <a:ext cx="7244815" cy="727587"/>
          </a:xfrm>
          <a:prstGeom prst="rect">
            <a:avLst/>
          </a:prstGeom>
        </p:spPr>
        <p:txBody>
          <a:bodyPr vert="horz" lIns="91440" tIns="45720" rIns="91440" bIns="45720" rtlCol="0" anchor="ctr">
            <a:normAutofit fontScale="62500" lnSpcReduction="20000"/>
          </a:bodyPr>
          <a:lstStyle>
            <a:lvl1pPr algn="l" defTabSz="685800" rtl="0" eaLnBrk="1" latinLnBrk="0" hangingPunct="1">
              <a:lnSpc>
                <a:spcPct val="90000"/>
              </a:lnSpc>
              <a:spcBef>
                <a:spcPct val="0"/>
              </a:spcBef>
              <a:buNone/>
              <a:defRPr sz="3600" b="1" kern="1200" baseline="0">
                <a:solidFill>
                  <a:schemeClr val="bg1"/>
                </a:solidFill>
                <a:latin typeface="Garamond" panose="02020404030301010803" pitchFamily="18" charset="0"/>
                <a:ea typeface="+mj-ea"/>
                <a:cs typeface="Times New Roman" panose="02020603050405020304" pitchFamily="18" charset="0"/>
              </a:defRPr>
            </a:lvl1pPr>
          </a:lstStyle>
          <a:p>
            <a:pPr lvl="0">
              <a:defRPr/>
            </a:pPr>
            <a:endParaRPr lang="tr-TR" dirty="0" smtClean="0">
              <a:solidFill>
                <a:sysClr val="window" lastClr="FFFFFF"/>
              </a:solidFill>
            </a:endParaRPr>
          </a:p>
          <a:p>
            <a:pPr lvl="0">
              <a:defRPr/>
            </a:pPr>
            <a:r>
              <a:rPr lang="tr-TR" sz="5100" dirty="0" smtClean="0">
                <a:solidFill>
                  <a:sysClr val="window" lastClr="FFFFFF"/>
                </a:solidFill>
              </a:rPr>
              <a:t>4857 </a:t>
            </a:r>
            <a:r>
              <a:rPr lang="tr-TR" sz="5100" dirty="0">
                <a:solidFill>
                  <a:sysClr val="window" lastClr="FFFFFF"/>
                </a:solidFill>
              </a:rPr>
              <a:t>sayılı İş Kanununun </a:t>
            </a:r>
            <a:r>
              <a:rPr lang="tr-TR" sz="5100" dirty="0" smtClean="0">
                <a:solidFill>
                  <a:sysClr val="window" lastClr="FFFFFF"/>
                </a:solidFill>
              </a:rPr>
              <a:t>Bölümleri</a:t>
            </a:r>
            <a:endParaRPr lang="tr-TR" sz="5100" dirty="0">
              <a:solidFill>
                <a:sysClr val="window" lastClr="FFFFFF"/>
              </a:solidFill>
            </a:endParaRPr>
          </a:p>
          <a:p>
            <a:pPr marL="0" marR="0" lvl="0" indent="0" algn="l" defTabSz="685800" rtl="0" eaLnBrk="1" fontAlgn="auto" latinLnBrk="0" hangingPunct="1">
              <a:lnSpc>
                <a:spcPct val="90000"/>
              </a:lnSpc>
              <a:spcBef>
                <a:spcPct val="0"/>
              </a:spcBef>
              <a:spcAft>
                <a:spcPts val="0"/>
              </a:spcAft>
              <a:buClrTx/>
              <a:buSzTx/>
              <a:buFontTx/>
              <a:buNone/>
              <a:tabLst/>
              <a:defRPr/>
            </a:pPr>
            <a:endParaRPr kumimoji="0" lang="tr-TR" sz="3600" b="1" i="0" u="none" strike="noStrike" kern="1200" cap="none" spc="0" normalizeH="0" baseline="0" noProof="0" dirty="0">
              <a:ln>
                <a:noFill/>
              </a:ln>
              <a:solidFill>
                <a:sysClr val="window" lastClr="FFFFFF"/>
              </a:solidFill>
              <a:effectLst/>
              <a:uLnTx/>
              <a:uFillTx/>
              <a:latin typeface="Garamond" panose="02020404030301010803" pitchFamily="18" charset="0"/>
              <a:ea typeface="+mj-ea"/>
              <a:cs typeface="Times New Roman" panose="02020603050405020304" pitchFamily="18" charset="0"/>
            </a:endParaRPr>
          </a:p>
        </p:txBody>
      </p:sp>
      <p:sp>
        <p:nvSpPr>
          <p:cNvPr id="8" name="Unvan 5"/>
          <p:cNvSpPr>
            <a:spLocks noGrp="1"/>
          </p:cNvSpPr>
          <p:nvPr>
            <p:ph type="subTitle" idx="1"/>
          </p:nvPr>
        </p:nvSpPr>
        <p:spPr>
          <a:xfrm>
            <a:off x="560439" y="1425677"/>
            <a:ext cx="8200103" cy="4930676"/>
          </a:xfrm>
        </p:spPr>
        <p:txBody>
          <a:bodyPr>
            <a:normAutofit/>
          </a:bodyPr>
          <a:lstStyle/>
          <a:p>
            <a:pPr lvl="0" algn="just" defTabSz="685800">
              <a:lnSpc>
                <a:spcPct val="114000"/>
              </a:lnSpc>
              <a:spcBef>
                <a:spcPts val="750"/>
              </a:spcBef>
            </a:pPr>
            <a:r>
              <a:rPr lang="tr-TR" sz="2200" b="1" dirty="0" smtClean="0">
                <a:solidFill>
                  <a:prstClr val="black"/>
                </a:solidFill>
                <a:latin typeface="Garamond" panose="02020404030301010803" pitchFamily="18" charset="0"/>
                <a:cs typeface="Times New Roman" panose="02020603050405020304" pitchFamily="18" charset="0"/>
              </a:rPr>
              <a:t>1- </a:t>
            </a:r>
            <a:r>
              <a:rPr lang="tr-TR" sz="2200" b="1" dirty="0">
                <a:solidFill>
                  <a:prstClr val="black"/>
                </a:solidFill>
                <a:latin typeface="Garamond" panose="02020404030301010803" pitchFamily="18" charset="0"/>
                <a:cs typeface="Times New Roman" panose="02020603050405020304" pitchFamily="18" charset="0"/>
              </a:rPr>
              <a:t>Genel Hükümler </a:t>
            </a:r>
          </a:p>
          <a:p>
            <a:pPr lvl="0" algn="just" defTabSz="685800">
              <a:lnSpc>
                <a:spcPct val="114000"/>
              </a:lnSpc>
              <a:spcBef>
                <a:spcPts val="750"/>
              </a:spcBef>
            </a:pPr>
            <a:r>
              <a:rPr lang="tr-TR" sz="2200" b="1" dirty="0">
                <a:solidFill>
                  <a:prstClr val="black"/>
                </a:solidFill>
                <a:latin typeface="Garamond" panose="02020404030301010803" pitchFamily="18" charset="0"/>
                <a:cs typeface="Times New Roman" panose="02020603050405020304" pitchFamily="18" charset="0"/>
              </a:rPr>
              <a:t>2- İş Sözleşmesi, Türleri ve Feshi</a:t>
            </a:r>
          </a:p>
          <a:p>
            <a:pPr lvl="0" algn="l" defTabSz="685800">
              <a:lnSpc>
                <a:spcPct val="114000"/>
              </a:lnSpc>
              <a:spcBef>
                <a:spcPts val="750"/>
              </a:spcBef>
            </a:pPr>
            <a:r>
              <a:rPr lang="tr-TR" sz="2200" b="1" dirty="0">
                <a:solidFill>
                  <a:prstClr val="black"/>
                </a:solidFill>
                <a:latin typeface="Garamond" panose="02020404030301010803" pitchFamily="18" charset="0"/>
                <a:cs typeface="Times New Roman" panose="02020603050405020304" pitchFamily="18" charset="0"/>
              </a:rPr>
              <a:t>3- Ücret</a:t>
            </a:r>
          </a:p>
          <a:p>
            <a:pPr lvl="0" algn="l" defTabSz="685800">
              <a:lnSpc>
                <a:spcPct val="114000"/>
              </a:lnSpc>
              <a:spcBef>
                <a:spcPts val="750"/>
              </a:spcBef>
            </a:pPr>
            <a:r>
              <a:rPr lang="tr-TR" sz="2200" b="1" dirty="0">
                <a:solidFill>
                  <a:prstClr val="black"/>
                </a:solidFill>
                <a:latin typeface="Garamond" panose="02020404030301010803" pitchFamily="18" charset="0"/>
                <a:cs typeface="Times New Roman" panose="02020603050405020304" pitchFamily="18" charset="0"/>
              </a:rPr>
              <a:t>4- İşin Düzenlenmesi</a:t>
            </a:r>
          </a:p>
          <a:p>
            <a:pPr lvl="0" algn="l" defTabSz="685800">
              <a:lnSpc>
                <a:spcPct val="114000"/>
              </a:lnSpc>
              <a:spcBef>
                <a:spcPts val="750"/>
              </a:spcBef>
            </a:pPr>
            <a:r>
              <a:rPr lang="tr-TR" sz="2200" b="1" dirty="0">
                <a:solidFill>
                  <a:prstClr val="black"/>
                </a:solidFill>
                <a:latin typeface="Garamond" panose="02020404030301010803" pitchFamily="18" charset="0"/>
                <a:cs typeface="Times New Roman" panose="02020603050405020304" pitchFamily="18" charset="0"/>
              </a:rPr>
              <a:t>5- İş Sağlığı ve Güvenliği (Mülga)</a:t>
            </a:r>
          </a:p>
          <a:p>
            <a:pPr lvl="0" algn="l" defTabSz="685800">
              <a:lnSpc>
                <a:spcPct val="114000"/>
              </a:lnSpc>
              <a:spcBef>
                <a:spcPts val="750"/>
              </a:spcBef>
            </a:pPr>
            <a:r>
              <a:rPr lang="tr-TR" sz="2200" b="1" dirty="0">
                <a:solidFill>
                  <a:prstClr val="black"/>
                </a:solidFill>
                <a:latin typeface="Garamond" panose="02020404030301010803" pitchFamily="18" charset="0"/>
                <a:cs typeface="Times New Roman" panose="02020603050405020304" pitchFamily="18" charset="0"/>
              </a:rPr>
              <a:t>6- İş ve İşçi Bulma</a:t>
            </a:r>
          </a:p>
          <a:p>
            <a:pPr lvl="0" algn="l" defTabSz="685800">
              <a:lnSpc>
                <a:spcPct val="114000"/>
              </a:lnSpc>
              <a:spcBef>
                <a:spcPts val="750"/>
              </a:spcBef>
            </a:pPr>
            <a:r>
              <a:rPr lang="tr-TR" sz="2200" b="1" dirty="0">
                <a:solidFill>
                  <a:prstClr val="black"/>
                </a:solidFill>
                <a:latin typeface="Garamond" panose="02020404030301010803" pitchFamily="18" charset="0"/>
                <a:cs typeface="Times New Roman" panose="02020603050405020304" pitchFamily="18" charset="0"/>
              </a:rPr>
              <a:t>7- Çalışma Hayatının Denetimi ve Teftişi</a:t>
            </a:r>
          </a:p>
          <a:p>
            <a:pPr lvl="0" algn="l" defTabSz="685800">
              <a:lnSpc>
                <a:spcPct val="114000"/>
              </a:lnSpc>
              <a:spcBef>
                <a:spcPts val="750"/>
              </a:spcBef>
            </a:pPr>
            <a:r>
              <a:rPr lang="tr-TR" sz="2200" b="1" dirty="0">
                <a:solidFill>
                  <a:prstClr val="black"/>
                </a:solidFill>
                <a:latin typeface="Garamond" panose="02020404030301010803" pitchFamily="18" charset="0"/>
                <a:cs typeface="Times New Roman" panose="02020603050405020304" pitchFamily="18" charset="0"/>
              </a:rPr>
              <a:t>8- İdari Ceza Hükümleri</a:t>
            </a:r>
          </a:p>
          <a:p>
            <a:pPr lvl="0" algn="l" defTabSz="685800">
              <a:lnSpc>
                <a:spcPct val="114000"/>
              </a:lnSpc>
              <a:spcBef>
                <a:spcPts val="750"/>
              </a:spcBef>
            </a:pPr>
            <a:r>
              <a:rPr lang="tr-TR" sz="2200" b="1" dirty="0">
                <a:solidFill>
                  <a:prstClr val="black"/>
                </a:solidFill>
                <a:latin typeface="Garamond" panose="02020404030301010803" pitchFamily="18" charset="0"/>
                <a:cs typeface="Times New Roman" panose="02020603050405020304" pitchFamily="18" charset="0"/>
              </a:rPr>
              <a:t>9- Çeşitli, Geçici ve Son Hükümler</a:t>
            </a:r>
          </a:p>
        </p:txBody>
      </p:sp>
    </p:spTree>
    <p:extLst>
      <p:ext uri="{BB962C8B-B14F-4D97-AF65-F5344CB8AC3E}">
        <p14:creationId xmlns:p14="http://schemas.microsoft.com/office/powerpoint/2010/main" val="1094790484"/>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66684" y="491613"/>
            <a:ext cx="7522338" cy="737420"/>
          </a:xfrm>
        </p:spPr>
        <p:txBody>
          <a:bodyPr>
            <a:normAutofit/>
          </a:bodyPr>
          <a:lstStyle/>
          <a:p>
            <a:r>
              <a:rPr lang="tr-TR" altLang="tr-TR" sz="2900" b="1" dirty="0">
                <a:solidFill>
                  <a:prstClr val="white"/>
                </a:solidFill>
                <a:latin typeface="Garamond" panose="02020404030301010803" pitchFamily="18" charset="0"/>
                <a:cs typeface="Times New Roman" panose="02020603050405020304" pitchFamily="18" charset="0"/>
              </a:rPr>
              <a:t>İşverenin Haklı Nedenle Derhal Fesih Hakkı</a:t>
            </a:r>
            <a:endParaRPr lang="tr-TR" dirty="0"/>
          </a:p>
        </p:txBody>
      </p:sp>
      <p:sp>
        <p:nvSpPr>
          <p:cNvPr id="3" name="İçerik Yer Tutucusu 2"/>
          <p:cNvSpPr>
            <a:spLocks noGrp="1"/>
          </p:cNvSpPr>
          <p:nvPr>
            <p:ph idx="1"/>
          </p:nvPr>
        </p:nvSpPr>
        <p:spPr>
          <a:xfrm>
            <a:off x="439615" y="1433146"/>
            <a:ext cx="8449407" cy="4923207"/>
          </a:xfrm>
        </p:spPr>
        <p:txBody>
          <a:bodyPr>
            <a:normAutofit/>
          </a:bodyPr>
          <a:lstStyle/>
          <a:p>
            <a:pPr marL="0" lvl="0" indent="0" algn="just" defTabSz="685800">
              <a:lnSpc>
                <a:spcPct val="114000"/>
              </a:lnSpc>
              <a:spcBef>
                <a:spcPts val="600"/>
              </a:spcBef>
              <a:buNone/>
            </a:pPr>
            <a:r>
              <a:rPr lang="tr-TR" sz="2000" b="1" dirty="0">
                <a:solidFill>
                  <a:srgbClr val="0070C0"/>
                </a:solidFill>
                <a:latin typeface="Garamond" panose="02020404030301010803" pitchFamily="18" charset="0"/>
                <a:cs typeface="Times New Roman" panose="02020603050405020304" pitchFamily="18" charset="0"/>
              </a:rPr>
              <a:t>Süresi belirli olsun veya olmasın </a:t>
            </a:r>
            <a:r>
              <a:rPr lang="tr-TR" sz="2000" dirty="0">
                <a:solidFill>
                  <a:prstClr val="black"/>
                </a:solidFill>
                <a:latin typeface="Garamond" panose="02020404030301010803" pitchFamily="18" charset="0"/>
                <a:cs typeface="Times New Roman" panose="02020603050405020304" pitchFamily="18" charset="0"/>
              </a:rPr>
              <a:t>işveren, aşağıda yazılı hallerde iş sözleşmesini sürenin bitiminden önce veya bildirim süresini beklemeksizin feshedebilir:</a:t>
            </a:r>
            <a:endParaRPr lang="tr-TR" sz="2000" b="1" dirty="0">
              <a:solidFill>
                <a:prstClr val="black"/>
              </a:solidFill>
              <a:latin typeface="Garamond" panose="02020404030301010803" pitchFamily="18" charset="0"/>
              <a:cs typeface="Times New Roman" panose="02020603050405020304" pitchFamily="18" charset="0"/>
            </a:endParaRPr>
          </a:p>
          <a:p>
            <a:pPr marL="0" lvl="0" indent="0" algn="just" defTabSz="685800">
              <a:lnSpc>
                <a:spcPct val="114000"/>
              </a:lnSpc>
              <a:spcBef>
                <a:spcPts val="600"/>
              </a:spcBef>
              <a:buNone/>
            </a:pPr>
            <a:r>
              <a:rPr lang="tr-TR" sz="2000" b="1" dirty="0">
                <a:solidFill>
                  <a:prstClr val="black"/>
                </a:solidFill>
                <a:latin typeface="Garamond" panose="02020404030301010803" pitchFamily="18" charset="0"/>
                <a:cs typeface="Times New Roman" panose="02020603050405020304" pitchFamily="18" charset="0"/>
              </a:rPr>
              <a:t>I- Sağlık sebepleri: </a:t>
            </a:r>
          </a:p>
          <a:p>
            <a:pPr marL="342900" lvl="0" indent="-342900" algn="just" defTabSz="685800">
              <a:lnSpc>
                <a:spcPct val="114000"/>
              </a:lnSpc>
              <a:spcBef>
                <a:spcPts val="600"/>
              </a:spcBef>
              <a:buFont typeface="+mj-lt"/>
              <a:buAutoNum type="alphaLcParenR"/>
            </a:pPr>
            <a:r>
              <a:rPr lang="tr-TR" sz="2000" dirty="0">
                <a:solidFill>
                  <a:prstClr val="black"/>
                </a:solidFill>
                <a:latin typeface="Garamond" panose="02020404030301010803" pitchFamily="18" charset="0"/>
                <a:cs typeface="Times New Roman" panose="02020603050405020304" pitchFamily="18" charset="0"/>
              </a:rPr>
              <a:t>İşçinin kendi kastından, derli toplu olmayan yaşayışından, içkiye düşkünlüğünden hastalığa yakalanması, engelli hale gelmesi sebebiyle devamsızlığın üst üste 3 iş günü, ayda 5 iş günden fazla sürmesi.</a:t>
            </a:r>
          </a:p>
          <a:p>
            <a:pPr marL="342900" lvl="0" indent="-342900" algn="just" defTabSz="685800">
              <a:lnSpc>
                <a:spcPct val="114000"/>
              </a:lnSpc>
              <a:spcBef>
                <a:spcPts val="600"/>
              </a:spcBef>
              <a:buFont typeface="+mj-lt"/>
              <a:buAutoNum type="alphaLcParenR"/>
            </a:pPr>
            <a:r>
              <a:rPr lang="tr-TR" sz="2000" dirty="0">
                <a:solidFill>
                  <a:prstClr val="black"/>
                </a:solidFill>
                <a:latin typeface="Garamond" panose="02020404030301010803" pitchFamily="18" charset="0"/>
                <a:cs typeface="Times New Roman" panose="02020603050405020304" pitchFamily="18" charset="0"/>
              </a:rPr>
              <a:t>İşçinin tutulduğu hastalığın tedavi edilemeyecek nitelikte olduğu ve işyerinde çalışmasında sakınca bulunduğunun Sağlık Kurulunca saptanması durumunda. </a:t>
            </a:r>
          </a:p>
          <a:p>
            <a:pPr marL="0" lvl="0" indent="0" algn="just" defTabSz="685800">
              <a:lnSpc>
                <a:spcPct val="114000"/>
              </a:lnSpc>
              <a:spcBef>
                <a:spcPts val="600"/>
              </a:spcBef>
              <a:buNone/>
            </a:pPr>
            <a:r>
              <a:rPr lang="tr-TR" sz="2000" u="sng" dirty="0" smtClean="0">
                <a:solidFill>
                  <a:prstClr val="black"/>
                </a:solidFill>
                <a:latin typeface="Garamond" panose="02020404030301010803" pitchFamily="18" charset="0"/>
              </a:rPr>
              <a:t>İşverenin bildirimsiz fesih hakkı</a:t>
            </a:r>
            <a:r>
              <a:rPr lang="tr-TR" sz="2000" dirty="0" smtClean="0">
                <a:solidFill>
                  <a:prstClr val="black"/>
                </a:solidFill>
                <a:latin typeface="Garamond" panose="02020404030301010803" pitchFamily="18" charset="0"/>
              </a:rPr>
              <a:t>, (a) </a:t>
            </a:r>
            <a:r>
              <a:rPr lang="tr-TR" sz="2000" dirty="0">
                <a:solidFill>
                  <a:prstClr val="black"/>
                </a:solidFill>
                <a:latin typeface="Garamond" panose="02020404030301010803" pitchFamily="18" charset="0"/>
              </a:rPr>
              <a:t>bendinde sayılan sebepler dışında </a:t>
            </a:r>
            <a:r>
              <a:rPr lang="tr-TR" sz="2000" dirty="0" smtClean="0">
                <a:solidFill>
                  <a:prstClr val="black"/>
                </a:solidFill>
                <a:latin typeface="Garamond" panose="02020404030301010803" pitchFamily="18" charset="0"/>
              </a:rPr>
              <a:t>işçinin </a:t>
            </a:r>
            <a:r>
              <a:rPr lang="tr-TR" altLang="tr-TR" sz="2000" b="1" dirty="0" smtClean="0">
                <a:solidFill>
                  <a:prstClr val="black"/>
                </a:solidFill>
                <a:latin typeface="Garamond" panose="02020404030301010803" pitchFamily="18" charset="0"/>
                <a:ea typeface="Batang" pitchFamily="18" charset="-127"/>
                <a:cs typeface="Times New Roman" panose="02020603050405020304" pitchFamily="18" charset="0"/>
              </a:rPr>
              <a:t>hastalık</a:t>
            </a:r>
            <a:r>
              <a:rPr lang="tr-TR" altLang="tr-TR" sz="2000" b="1" dirty="0">
                <a:solidFill>
                  <a:prstClr val="black"/>
                </a:solidFill>
                <a:latin typeface="Garamond" panose="02020404030301010803" pitchFamily="18" charset="0"/>
                <a:ea typeface="Batang" pitchFamily="18" charset="-127"/>
                <a:cs typeface="Times New Roman" panose="02020603050405020304" pitchFamily="18" charset="0"/>
              </a:rPr>
              <a:t>, kaza, doğum ve gebelik gibi hallerde </a:t>
            </a:r>
            <a:r>
              <a:rPr lang="tr-TR" sz="2000" dirty="0">
                <a:solidFill>
                  <a:prstClr val="black"/>
                </a:solidFill>
                <a:latin typeface="Garamond" panose="02020404030301010803" pitchFamily="18" charset="0"/>
                <a:cs typeface="Times New Roman" panose="02020603050405020304" pitchFamily="18" charset="0"/>
              </a:rPr>
              <a:t>devamsızlığı, </a:t>
            </a:r>
            <a:r>
              <a:rPr lang="tr-TR" altLang="tr-TR" sz="2000" u="sng" dirty="0">
                <a:solidFill>
                  <a:prstClr val="black"/>
                </a:solidFill>
                <a:latin typeface="Garamond" panose="02020404030301010803" pitchFamily="18" charset="0"/>
                <a:ea typeface="Batang" pitchFamily="18" charset="-127"/>
                <a:cs typeface="Times New Roman" panose="02020603050405020304" pitchFamily="18" charset="0"/>
              </a:rPr>
              <a:t>bildirim sürelerini 6 hafta aşmasından sonra</a:t>
            </a:r>
            <a:r>
              <a:rPr lang="tr-TR" altLang="tr-TR" sz="2000" dirty="0">
                <a:solidFill>
                  <a:prstClr val="black"/>
                </a:solidFill>
                <a:latin typeface="Garamond" panose="02020404030301010803" pitchFamily="18" charset="0"/>
                <a:ea typeface="Batang" pitchFamily="18" charset="-127"/>
                <a:cs typeface="Times New Roman" panose="02020603050405020304" pitchFamily="18" charset="0"/>
              </a:rPr>
              <a:t>, </a:t>
            </a:r>
            <a:r>
              <a:rPr lang="tr-TR" altLang="tr-TR" sz="2000" dirty="0" smtClean="0">
                <a:solidFill>
                  <a:prstClr val="black"/>
                </a:solidFill>
                <a:latin typeface="Garamond" panose="02020404030301010803" pitchFamily="18" charset="0"/>
                <a:ea typeface="Batang" pitchFamily="18" charset="-127"/>
                <a:cs typeface="Times New Roman" panose="02020603050405020304" pitchFamily="18" charset="0"/>
              </a:rPr>
              <a:t>doğum </a:t>
            </a:r>
            <a:r>
              <a:rPr lang="tr-TR" altLang="tr-TR" sz="2000" dirty="0">
                <a:solidFill>
                  <a:prstClr val="black"/>
                </a:solidFill>
                <a:latin typeface="Garamond" panose="02020404030301010803" pitchFamily="18" charset="0"/>
                <a:ea typeface="Batang" pitchFamily="18" charset="-127"/>
                <a:cs typeface="Times New Roman" panose="02020603050405020304" pitchFamily="18" charset="0"/>
              </a:rPr>
              <a:t>ve gebelik hallerinde ise bu süre 74 üncü maddedeki sürenin bitiminden sonra </a:t>
            </a:r>
            <a:r>
              <a:rPr lang="tr-TR" altLang="tr-TR" sz="2000" u="sng" dirty="0">
                <a:solidFill>
                  <a:prstClr val="black"/>
                </a:solidFill>
                <a:latin typeface="Garamond" panose="02020404030301010803" pitchFamily="18" charset="0"/>
                <a:ea typeface="Batang" pitchFamily="18" charset="-127"/>
                <a:cs typeface="Times New Roman" panose="02020603050405020304" pitchFamily="18" charset="0"/>
              </a:rPr>
              <a:t>başlar</a:t>
            </a:r>
            <a:r>
              <a:rPr lang="tr-TR" altLang="tr-TR" sz="2000" dirty="0">
                <a:solidFill>
                  <a:prstClr val="black"/>
                </a:solidFill>
                <a:latin typeface="Garamond" panose="02020404030301010803" pitchFamily="18" charset="0"/>
                <a:ea typeface="Batang" pitchFamily="18" charset="-127"/>
                <a:cs typeface="Times New Roman" panose="02020603050405020304" pitchFamily="18" charset="0"/>
              </a:rPr>
              <a:t>. </a:t>
            </a:r>
            <a:r>
              <a:rPr lang="tr-TR" sz="2000" dirty="0">
                <a:solidFill>
                  <a:prstClr val="black"/>
                </a:solidFill>
                <a:latin typeface="Garamond" panose="02020404030301010803" pitchFamily="18" charset="0"/>
              </a:rPr>
              <a:t>Ancak işçinin iş sözleşmesinin askıda kalması nedeniyle işine gidemediği süreler için ücret işlemez. </a:t>
            </a:r>
          </a:p>
          <a:p>
            <a:pPr marL="342900" lvl="0" indent="-342900" algn="just" defTabSz="685800">
              <a:lnSpc>
                <a:spcPct val="114000"/>
              </a:lnSpc>
              <a:spcBef>
                <a:spcPts val="600"/>
              </a:spcBef>
              <a:buFont typeface="+mj-lt"/>
              <a:buAutoNum type="alphaLcParenR" startAt="3"/>
            </a:pPr>
            <a:endParaRPr lang="tr-TR" sz="1700" dirty="0">
              <a:solidFill>
                <a:prstClr val="black"/>
              </a:solidFill>
              <a:latin typeface="Garamond" panose="02020404030301010803" pitchFamily="18" charset="0"/>
            </a:endParaRPr>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70</a:t>
            </a:fld>
            <a:endParaRPr lang="tr-TR" dirty="0">
              <a:solidFill>
                <a:schemeClr val="bg1"/>
              </a:solidFill>
            </a:endParaRPr>
          </a:p>
        </p:txBody>
      </p:sp>
    </p:spTree>
    <p:extLst>
      <p:ext uri="{BB962C8B-B14F-4D97-AF65-F5344CB8AC3E}">
        <p14:creationId xmlns:p14="http://schemas.microsoft.com/office/powerpoint/2010/main" val="101818352"/>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66684" y="491613"/>
            <a:ext cx="7522338" cy="737420"/>
          </a:xfrm>
        </p:spPr>
        <p:txBody>
          <a:bodyPr>
            <a:normAutofit/>
          </a:bodyPr>
          <a:lstStyle/>
          <a:p>
            <a:r>
              <a:rPr lang="tr-TR" altLang="tr-TR" sz="2900" b="1" dirty="0">
                <a:solidFill>
                  <a:prstClr val="white"/>
                </a:solidFill>
                <a:latin typeface="Garamond" panose="02020404030301010803" pitchFamily="18" charset="0"/>
                <a:cs typeface="Times New Roman" panose="02020603050405020304" pitchFamily="18" charset="0"/>
              </a:rPr>
              <a:t>İşverenin Haklı Nedenle Derhal Fesih Hakkı</a:t>
            </a:r>
            <a:endParaRPr lang="tr-TR" dirty="0"/>
          </a:p>
        </p:txBody>
      </p:sp>
      <p:sp>
        <p:nvSpPr>
          <p:cNvPr id="3" name="İçerik Yer Tutucusu 2"/>
          <p:cNvSpPr>
            <a:spLocks noGrp="1"/>
          </p:cNvSpPr>
          <p:nvPr>
            <p:ph idx="1"/>
          </p:nvPr>
        </p:nvSpPr>
        <p:spPr>
          <a:xfrm>
            <a:off x="439615" y="1433146"/>
            <a:ext cx="8449407" cy="4923207"/>
          </a:xfrm>
        </p:spPr>
        <p:txBody>
          <a:bodyPr>
            <a:normAutofit lnSpcReduction="10000"/>
          </a:bodyPr>
          <a:lstStyle/>
          <a:p>
            <a:pPr marL="0" lvl="0" indent="0" defTabSz="685800">
              <a:lnSpc>
                <a:spcPct val="114000"/>
              </a:lnSpc>
              <a:spcBef>
                <a:spcPts val="600"/>
              </a:spcBef>
              <a:buNone/>
            </a:pPr>
            <a:r>
              <a:rPr lang="tr-TR" sz="1700" b="1" dirty="0">
                <a:solidFill>
                  <a:prstClr val="black"/>
                </a:solidFill>
                <a:latin typeface="Garamond" panose="02020404030301010803" pitchFamily="18" charset="0"/>
                <a:cs typeface="Times New Roman" panose="02020603050405020304" pitchFamily="18" charset="0"/>
              </a:rPr>
              <a:t>II-Ahlak ve iyi niyet kurallarına uymayan haller ve benzerleri:</a:t>
            </a:r>
          </a:p>
          <a:p>
            <a:pPr marL="457200" lvl="0" indent="-457200" algn="just" defTabSz="685800">
              <a:lnSpc>
                <a:spcPct val="114000"/>
              </a:lnSpc>
              <a:spcBef>
                <a:spcPts val="600"/>
              </a:spcBef>
              <a:buFont typeface="+mj-lt"/>
              <a:buAutoNum type="alphaLcParenR"/>
            </a:pPr>
            <a:r>
              <a:rPr lang="tr-TR" sz="1700" dirty="0">
                <a:solidFill>
                  <a:prstClr val="black"/>
                </a:solidFill>
                <a:latin typeface="Garamond" panose="02020404030301010803" pitchFamily="18" charset="0"/>
              </a:rPr>
              <a:t>İş sözleşmesi yapıldığı sırada bu sözleşmenin esaslı noktalarından biri için gerekli vasıflar veya şartlar kendisinde bulunmadığı halde bunların kendisinde bulunduğunu ileri sürerek, yahut gerçeğe uygun olmayan bilgiler veya sözler söyleyerek işçinin işvereni yanıltması. </a:t>
            </a:r>
          </a:p>
          <a:p>
            <a:pPr marL="457200" lvl="0" indent="-457200" algn="just" defTabSz="685800">
              <a:lnSpc>
                <a:spcPct val="114000"/>
              </a:lnSpc>
              <a:spcBef>
                <a:spcPts val="600"/>
              </a:spcBef>
              <a:buFont typeface="+mj-lt"/>
              <a:buAutoNum type="alphaLcParenR"/>
            </a:pPr>
            <a:r>
              <a:rPr lang="tr-TR" sz="1700" dirty="0">
                <a:solidFill>
                  <a:prstClr val="black"/>
                </a:solidFill>
                <a:latin typeface="Garamond" panose="02020404030301010803" pitchFamily="18" charset="0"/>
              </a:rPr>
              <a:t>İşçinin, işveren yahut bunların aile üyelerinden birinin şeref ve namusuna dokunacak sözler </a:t>
            </a:r>
            <a:r>
              <a:rPr lang="tr-TR" sz="1700" dirty="0" err="1">
                <a:solidFill>
                  <a:prstClr val="black"/>
                </a:solidFill>
                <a:latin typeface="Garamond" panose="02020404030301010803" pitchFamily="18" charset="0"/>
              </a:rPr>
              <a:t>sarfetmesi</a:t>
            </a:r>
            <a:r>
              <a:rPr lang="tr-TR" sz="1700" dirty="0">
                <a:solidFill>
                  <a:prstClr val="black"/>
                </a:solidFill>
                <a:latin typeface="Garamond" panose="02020404030301010803" pitchFamily="18" charset="0"/>
              </a:rPr>
              <a:t> veya davranışlarda bulunması, yahut işveren hakkında şeref ve haysiyet kırıcı asılsız ihbar ve </a:t>
            </a:r>
            <a:r>
              <a:rPr lang="tr-TR" sz="1700" dirty="0" err="1">
                <a:solidFill>
                  <a:prstClr val="black"/>
                </a:solidFill>
                <a:latin typeface="Garamond" panose="02020404030301010803" pitchFamily="18" charset="0"/>
              </a:rPr>
              <a:t>isnadlarda</a:t>
            </a:r>
            <a:r>
              <a:rPr lang="tr-TR" sz="1700" dirty="0">
                <a:solidFill>
                  <a:prstClr val="black"/>
                </a:solidFill>
                <a:latin typeface="Garamond" panose="02020404030301010803" pitchFamily="18" charset="0"/>
              </a:rPr>
              <a:t> bulunması. </a:t>
            </a:r>
          </a:p>
          <a:p>
            <a:pPr marL="457200" lvl="0" indent="-457200" algn="just" defTabSz="685800">
              <a:lnSpc>
                <a:spcPct val="114000"/>
              </a:lnSpc>
              <a:spcBef>
                <a:spcPts val="600"/>
              </a:spcBef>
              <a:buFont typeface="+mj-lt"/>
              <a:buAutoNum type="alphaLcParenR"/>
            </a:pPr>
            <a:r>
              <a:rPr lang="tr-TR" sz="1700" dirty="0">
                <a:solidFill>
                  <a:prstClr val="black"/>
                </a:solidFill>
                <a:latin typeface="Garamond" panose="02020404030301010803" pitchFamily="18" charset="0"/>
              </a:rPr>
              <a:t>İşçinin işverenin başka bir işçisine cinsel tacizde bulunması. </a:t>
            </a:r>
          </a:p>
          <a:p>
            <a:pPr marL="457200" lvl="0" indent="-457200" algn="just" defTabSz="685800">
              <a:lnSpc>
                <a:spcPct val="114000"/>
              </a:lnSpc>
              <a:spcBef>
                <a:spcPts val="600"/>
              </a:spcBef>
              <a:buFont typeface="+mj-lt"/>
              <a:buAutoNum type="alphaLcParenR"/>
            </a:pPr>
            <a:r>
              <a:rPr lang="tr-TR" sz="1700" dirty="0">
                <a:solidFill>
                  <a:prstClr val="black"/>
                </a:solidFill>
                <a:latin typeface="Garamond" panose="02020404030301010803" pitchFamily="18" charset="0"/>
              </a:rPr>
              <a:t>İşçinin işverene yahut onun ailesi üyelerinden birine yahut işverenin başka işçisine sataşması, işyerine sarhoş yahut uyuşturucu madde almış olarak gelmesi ya da işyerinde bu maddeleri kullanması. </a:t>
            </a:r>
          </a:p>
          <a:p>
            <a:pPr marL="457200" lvl="0" indent="-457200" algn="just" defTabSz="685800">
              <a:lnSpc>
                <a:spcPct val="114000"/>
              </a:lnSpc>
              <a:spcBef>
                <a:spcPts val="600"/>
              </a:spcBef>
              <a:buFont typeface="+mj-lt"/>
              <a:buAutoNum type="alphaLcParenR"/>
            </a:pPr>
            <a:r>
              <a:rPr lang="tr-TR" sz="1700" dirty="0">
                <a:solidFill>
                  <a:prstClr val="black"/>
                </a:solidFill>
                <a:latin typeface="Garamond" panose="02020404030301010803" pitchFamily="18" charset="0"/>
              </a:rPr>
              <a:t>İşçinin, işverenin güvenini kötüye kullanmak, hırsızlık yapmak, işverenin meslek sırlarını ortaya atmak gibi doğruluk ve bağlılığa uymayan davranışlarda bulunması. </a:t>
            </a:r>
          </a:p>
          <a:p>
            <a:pPr marL="457200" lvl="0" indent="-457200" algn="just" defTabSz="685800">
              <a:lnSpc>
                <a:spcPct val="114000"/>
              </a:lnSpc>
              <a:spcBef>
                <a:spcPts val="600"/>
              </a:spcBef>
              <a:buFont typeface="+mj-lt"/>
              <a:buAutoNum type="alphaLcParenR"/>
            </a:pPr>
            <a:r>
              <a:rPr lang="tr-TR" sz="1700" dirty="0">
                <a:solidFill>
                  <a:prstClr val="black"/>
                </a:solidFill>
                <a:latin typeface="Garamond" panose="02020404030301010803" pitchFamily="18" charset="0"/>
              </a:rPr>
              <a:t>İşçinin, işyerinde, 7 günden fazla hapisle cezalandırılan ve cezası ertelenmeyen bir suç işlemesi.</a:t>
            </a:r>
          </a:p>
          <a:p>
            <a:pPr marL="342900" lvl="0" indent="-342900" algn="just" defTabSz="685800">
              <a:lnSpc>
                <a:spcPct val="114000"/>
              </a:lnSpc>
              <a:spcBef>
                <a:spcPts val="600"/>
              </a:spcBef>
              <a:buFont typeface="+mj-lt"/>
              <a:buAutoNum type="alphaLcParenR" startAt="3"/>
            </a:pPr>
            <a:endParaRPr lang="tr-TR" sz="1700" dirty="0">
              <a:solidFill>
                <a:prstClr val="black"/>
              </a:solidFill>
              <a:latin typeface="Garamond" panose="02020404030301010803" pitchFamily="18" charset="0"/>
            </a:endParaRPr>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71</a:t>
            </a:fld>
            <a:endParaRPr lang="tr-TR" dirty="0">
              <a:solidFill>
                <a:schemeClr val="bg1"/>
              </a:solidFill>
            </a:endParaRPr>
          </a:p>
        </p:txBody>
      </p:sp>
    </p:spTree>
    <p:extLst>
      <p:ext uri="{BB962C8B-B14F-4D97-AF65-F5344CB8AC3E}">
        <p14:creationId xmlns:p14="http://schemas.microsoft.com/office/powerpoint/2010/main" val="282378796"/>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66684" y="491613"/>
            <a:ext cx="7522338" cy="737420"/>
          </a:xfrm>
        </p:spPr>
        <p:txBody>
          <a:bodyPr>
            <a:normAutofit/>
          </a:bodyPr>
          <a:lstStyle/>
          <a:p>
            <a:r>
              <a:rPr lang="tr-TR" altLang="tr-TR" sz="2900" b="1" dirty="0">
                <a:solidFill>
                  <a:prstClr val="white"/>
                </a:solidFill>
                <a:latin typeface="Garamond" panose="02020404030301010803" pitchFamily="18" charset="0"/>
                <a:cs typeface="Times New Roman" panose="02020603050405020304" pitchFamily="18" charset="0"/>
              </a:rPr>
              <a:t>İşverenin Haklı Nedenle Derhal Fesih Hakkı</a:t>
            </a:r>
            <a:endParaRPr lang="tr-TR" dirty="0"/>
          </a:p>
        </p:txBody>
      </p:sp>
      <p:sp>
        <p:nvSpPr>
          <p:cNvPr id="3" name="İçerik Yer Tutucusu 2"/>
          <p:cNvSpPr>
            <a:spLocks noGrp="1"/>
          </p:cNvSpPr>
          <p:nvPr>
            <p:ph idx="1"/>
          </p:nvPr>
        </p:nvSpPr>
        <p:spPr>
          <a:xfrm>
            <a:off x="439615" y="1433146"/>
            <a:ext cx="8449407" cy="4923207"/>
          </a:xfrm>
        </p:spPr>
        <p:txBody>
          <a:bodyPr>
            <a:normAutofit/>
          </a:bodyPr>
          <a:lstStyle/>
          <a:p>
            <a:pPr marL="457200" lvl="0" indent="-457200" algn="just" defTabSz="685800">
              <a:lnSpc>
                <a:spcPct val="114000"/>
              </a:lnSpc>
              <a:spcBef>
                <a:spcPts val="600"/>
              </a:spcBef>
              <a:buFont typeface="+mj-lt"/>
              <a:buAutoNum type="alphaLcParenR" startAt="7"/>
            </a:pPr>
            <a:r>
              <a:rPr lang="tr-TR" sz="1700" dirty="0">
                <a:solidFill>
                  <a:prstClr val="black"/>
                </a:solidFill>
                <a:latin typeface="Garamond" panose="02020404030301010803" pitchFamily="18" charset="0"/>
              </a:rPr>
              <a:t>İşçinin işverenden izin almaksızın veya haklı bir sebebe dayanmaksızın </a:t>
            </a:r>
            <a:r>
              <a:rPr lang="tr-TR" sz="1700" b="1" dirty="0">
                <a:solidFill>
                  <a:prstClr val="black"/>
                </a:solidFill>
                <a:latin typeface="Garamond" panose="02020404030301010803" pitchFamily="18" charset="0"/>
              </a:rPr>
              <a:t>ardı ardına iki işgünü </a:t>
            </a:r>
            <a:r>
              <a:rPr lang="tr-TR" sz="1700" dirty="0">
                <a:solidFill>
                  <a:prstClr val="black"/>
                </a:solidFill>
                <a:latin typeface="Garamond" panose="02020404030301010803" pitchFamily="18" charset="0"/>
              </a:rPr>
              <a:t>veya bir ay içinde iki defa herhangi bir tatil gününden sonraki iş günü, yahut </a:t>
            </a:r>
            <a:r>
              <a:rPr lang="tr-TR" sz="1700" b="1" dirty="0">
                <a:solidFill>
                  <a:prstClr val="black"/>
                </a:solidFill>
                <a:latin typeface="Garamond" panose="02020404030301010803" pitchFamily="18" charset="0"/>
              </a:rPr>
              <a:t>bir ayda üç işgünü</a:t>
            </a:r>
            <a:r>
              <a:rPr lang="tr-TR" sz="1700" dirty="0">
                <a:solidFill>
                  <a:prstClr val="black"/>
                </a:solidFill>
                <a:latin typeface="Garamond" panose="02020404030301010803" pitchFamily="18" charset="0"/>
              </a:rPr>
              <a:t> işine devam etmemesi. </a:t>
            </a:r>
          </a:p>
          <a:p>
            <a:pPr marL="457200" lvl="0" indent="-457200" algn="just" defTabSz="685800">
              <a:lnSpc>
                <a:spcPct val="114000"/>
              </a:lnSpc>
              <a:spcBef>
                <a:spcPts val="600"/>
              </a:spcBef>
              <a:buFont typeface="+mj-lt"/>
              <a:buAutoNum type="alphaLcParenR" startAt="7"/>
            </a:pPr>
            <a:r>
              <a:rPr lang="tr-TR" sz="1700" dirty="0">
                <a:solidFill>
                  <a:prstClr val="black"/>
                </a:solidFill>
                <a:latin typeface="Garamond" panose="02020404030301010803" pitchFamily="18" charset="0"/>
              </a:rPr>
              <a:t>İşçinin yapmakla ödevli bulunduğu görevleri kendisine hatırlatıldığı halde yapmamakta ısrar etmesi. </a:t>
            </a:r>
          </a:p>
          <a:p>
            <a:pPr marL="457200" lvl="0" indent="-457200" algn="just" defTabSz="685800">
              <a:lnSpc>
                <a:spcPct val="114000"/>
              </a:lnSpc>
              <a:spcBef>
                <a:spcPts val="600"/>
              </a:spcBef>
              <a:buFont typeface="+mj-lt"/>
              <a:buAutoNum type="alphaLcParenR" startAt="7"/>
            </a:pPr>
            <a:r>
              <a:rPr lang="tr-TR" sz="1700" dirty="0">
                <a:solidFill>
                  <a:prstClr val="black"/>
                </a:solidFill>
                <a:latin typeface="Garamond" panose="02020404030301010803" pitchFamily="18" charset="0"/>
              </a:rPr>
              <a:t>İşçinin kendi isteği veya savsaması yüzünden işin güvenliğini tehlikeye düşürmesi, işyerinin malı olan veya malı olmayıp da eli altında bulunan makineleri, tesisatı veya başka eşya ve maddeleri </a:t>
            </a:r>
            <a:r>
              <a:rPr lang="tr-TR" sz="1700" b="1" dirty="0">
                <a:solidFill>
                  <a:prstClr val="black"/>
                </a:solidFill>
                <a:latin typeface="Garamond" panose="02020404030301010803" pitchFamily="18" charset="0"/>
              </a:rPr>
              <a:t>otuz günlük ücretinin tutarıyla ödeyemeyecek derecede hasara </a:t>
            </a:r>
            <a:r>
              <a:rPr lang="tr-TR" sz="1700" dirty="0">
                <a:solidFill>
                  <a:prstClr val="black"/>
                </a:solidFill>
                <a:latin typeface="Garamond" panose="02020404030301010803" pitchFamily="18" charset="0"/>
              </a:rPr>
              <a:t>ve kayba uğratması. </a:t>
            </a:r>
          </a:p>
          <a:p>
            <a:pPr marL="0" lvl="0" indent="0" algn="just" defTabSz="685800">
              <a:lnSpc>
                <a:spcPct val="114000"/>
              </a:lnSpc>
              <a:spcBef>
                <a:spcPts val="600"/>
              </a:spcBef>
              <a:buNone/>
            </a:pPr>
            <a:r>
              <a:rPr lang="tr-TR" sz="1700" b="1" dirty="0">
                <a:solidFill>
                  <a:prstClr val="black"/>
                </a:solidFill>
                <a:latin typeface="Garamond" panose="02020404030301010803" pitchFamily="18" charset="0"/>
              </a:rPr>
              <a:t>III- Zorlayıcı sebepler: </a:t>
            </a:r>
            <a:r>
              <a:rPr lang="tr-TR" sz="1700" dirty="0">
                <a:solidFill>
                  <a:prstClr val="black"/>
                </a:solidFill>
                <a:latin typeface="Garamond" panose="02020404030301010803" pitchFamily="18" charset="0"/>
              </a:rPr>
              <a:t>İşçiyi işyerinde bir haftadan fazla süre ile çalışmaktan alıkoyan zorlayıcı bir sebebin ortaya çıkması. </a:t>
            </a:r>
          </a:p>
          <a:p>
            <a:pPr marL="0" lvl="0" indent="0" algn="just" defTabSz="685800">
              <a:lnSpc>
                <a:spcPct val="114000"/>
              </a:lnSpc>
              <a:spcBef>
                <a:spcPts val="600"/>
              </a:spcBef>
              <a:buNone/>
            </a:pPr>
            <a:r>
              <a:rPr lang="tr-TR" sz="1700" b="1" dirty="0">
                <a:solidFill>
                  <a:prstClr val="black"/>
                </a:solidFill>
                <a:latin typeface="Garamond" panose="02020404030301010803" pitchFamily="18" charset="0"/>
              </a:rPr>
              <a:t>IV-</a:t>
            </a:r>
            <a:r>
              <a:rPr lang="tr-TR" sz="1700" dirty="0">
                <a:solidFill>
                  <a:prstClr val="black"/>
                </a:solidFill>
                <a:latin typeface="Garamond" panose="02020404030301010803" pitchFamily="18" charset="0"/>
              </a:rPr>
              <a:t> İşçinin gözaltına alınması veya tutuklanması halinde devamsızlığın 17’nci maddedeki bildirim süresini aşması</a:t>
            </a:r>
            <a:r>
              <a:rPr lang="tr-TR" sz="1700" dirty="0" smtClean="0">
                <a:solidFill>
                  <a:prstClr val="black"/>
                </a:solidFill>
                <a:latin typeface="Garamond" panose="02020404030301010803" pitchFamily="18" charset="0"/>
              </a:rPr>
              <a:t>. </a:t>
            </a:r>
            <a:r>
              <a:rPr lang="tr-TR" sz="1700" b="1" dirty="0" smtClean="0">
                <a:solidFill>
                  <a:prstClr val="black"/>
                </a:solidFill>
                <a:latin typeface="Garamond" panose="02020404030301010803" pitchFamily="18" charset="0"/>
              </a:rPr>
              <a:t>(*</a:t>
            </a:r>
            <a:r>
              <a:rPr lang="tr-TR" sz="1700" b="1" dirty="0" err="1" smtClean="0">
                <a:solidFill>
                  <a:prstClr val="black"/>
                </a:solidFill>
                <a:latin typeface="Garamond" panose="02020404030301010803" pitchFamily="18" charset="0"/>
              </a:rPr>
              <a:t>TİS’in</a:t>
            </a:r>
            <a:r>
              <a:rPr lang="tr-TR" sz="1700" b="1" dirty="0" smtClean="0">
                <a:solidFill>
                  <a:prstClr val="black"/>
                </a:solidFill>
                <a:latin typeface="Garamond" panose="02020404030301010803" pitchFamily="18" charset="0"/>
              </a:rPr>
              <a:t> 6 </a:t>
            </a:r>
            <a:r>
              <a:rPr lang="tr-TR" sz="1700" b="1" dirty="0" err="1" smtClean="0">
                <a:solidFill>
                  <a:prstClr val="black"/>
                </a:solidFill>
                <a:latin typeface="Garamond" panose="02020404030301010803" pitchFamily="18" charset="0"/>
              </a:rPr>
              <a:t>ıncı</a:t>
            </a:r>
            <a:r>
              <a:rPr lang="tr-TR" sz="1700" b="1" dirty="0" smtClean="0">
                <a:solidFill>
                  <a:prstClr val="black"/>
                </a:solidFill>
                <a:latin typeface="Garamond" panose="02020404030301010803" pitchFamily="18" charset="0"/>
              </a:rPr>
              <a:t> maddesinde bu durum ayrıntılı bir şekilde anlatılmıştır.)</a:t>
            </a:r>
            <a:endParaRPr lang="tr-TR" sz="1700" b="1" dirty="0">
              <a:solidFill>
                <a:prstClr val="black"/>
              </a:solidFill>
              <a:latin typeface="Garamond" panose="02020404030301010803" pitchFamily="18" charset="0"/>
            </a:endParaRPr>
          </a:p>
          <a:p>
            <a:pPr marL="0" lvl="0" indent="0" algn="just" defTabSz="685800">
              <a:lnSpc>
                <a:spcPct val="114000"/>
              </a:lnSpc>
              <a:spcBef>
                <a:spcPts val="600"/>
              </a:spcBef>
              <a:buNone/>
            </a:pPr>
            <a:r>
              <a:rPr lang="tr-TR" altLang="tr-TR" sz="1700" dirty="0">
                <a:solidFill>
                  <a:prstClr val="black"/>
                </a:solidFill>
                <a:latin typeface="Garamond" panose="02020404030301010803" pitchFamily="18" charset="0"/>
                <a:ea typeface="Batang" pitchFamily="18" charset="-127"/>
                <a:cs typeface="Times New Roman" panose="02020603050405020304" pitchFamily="18" charset="0"/>
              </a:rPr>
              <a:t>İşçi, feshin yukarıdaki bentlerde öngörülen sebeplere uygun olmadığı iddiası ile </a:t>
            </a:r>
            <a:r>
              <a:rPr lang="tr-TR" altLang="tr-TR" sz="1700" u="sng" dirty="0">
                <a:solidFill>
                  <a:prstClr val="black"/>
                </a:solidFill>
                <a:latin typeface="Garamond" panose="02020404030301010803" pitchFamily="18" charset="0"/>
                <a:ea typeface="Batang" pitchFamily="18" charset="-127"/>
                <a:cs typeface="Times New Roman" panose="02020603050405020304" pitchFamily="18" charset="0"/>
              </a:rPr>
              <a:t>18, 20 ve 21 inci madde hükümleri çerçevesinde yargı yoluna başvurabilir</a:t>
            </a:r>
            <a:r>
              <a:rPr lang="tr-TR" altLang="tr-TR" sz="1700" dirty="0">
                <a:solidFill>
                  <a:prstClr val="black"/>
                </a:solidFill>
                <a:latin typeface="Garamond" panose="02020404030301010803" pitchFamily="18" charset="0"/>
                <a:ea typeface="Batang" pitchFamily="18" charset="-127"/>
                <a:cs typeface="Times New Roman" panose="02020603050405020304" pitchFamily="18" charset="0"/>
              </a:rPr>
              <a:t>.</a:t>
            </a:r>
          </a:p>
          <a:p>
            <a:pPr marL="0" lvl="0" indent="0" algn="just" defTabSz="685800">
              <a:lnSpc>
                <a:spcPct val="114000"/>
              </a:lnSpc>
              <a:spcBef>
                <a:spcPts val="600"/>
              </a:spcBef>
              <a:buNone/>
            </a:pPr>
            <a:endParaRPr lang="tr-TR" sz="1700" dirty="0">
              <a:solidFill>
                <a:prstClr val="black"/>
              </a:solidFill>
              <a:latin typeface="Garamond" panose="02020404030301010803" pitchFamily="18" charset="0"/>
            </a:endParaRPr>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72</a:t>
            </a:fld>
            <a:endParaRPr lang="tr-TR" dirty="0">
              <a:solidFill>
                <a:schemeClr val="bg1"/>
              </a:solidFill>
            </a:endParaRPr>
          </a:p>
        </p:txBody>
      </p:sp>
    </p:spTree>
    <p:extLst>
      <p:ext uri="{BB962C8B-B14F-4D97-AF65-F5344CB8AC3E}">
        <p14:creationId xmlns:p14="http://schemas.microsoft.com/office/powerpoint/2010/main" val="1795458100"/>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66684" y="491613"/>
            <a:ext cx="7522338" cy="737420"/>
          </a:xfrm>
        </p:spPr>
        <p:txBody>
          <a:bodyPr>
            <a:normAutofit/>
          </a:bodyPr>
          <a:lstStyle/>
          <a:p>
            <a:r>
              <a:rPr lang="tr-TR" altLang="tr-TR" sz="3100" b="1" dirty="0">
                <a:solidFill>
                  <a:prstClr val="white"/>
                </a:solidFill>
                <a:latin typeface="Garamond" panose="02020404030301010803" pitchFamily="18" charset="0"/>
                <a:ea typeface="Batang" pitchFamily="18" charset="-127"/>
                <a:cs typeface="Times New Roman" panose="02020603050405020304" pitchFamily="18" charset="0"/>
              </a:rPr>
              <a:t>Derhal Fesih Hakkını Kullanma Süresi</a:t>
            </a:r>
            <a:endParaRPr lang="tr-TR" dirty="0"/>
          </a:p>
        </p:txBody>
      </p:sp>
      <p:sp>
        <p:nvSpPr>
          <p:cNvPr id="3" name="İçerik Yer Tutucusu 2"/>
          <p:cNvSpPr>
            <a:spLocks noGrp="1"/>
          </p:cNvSpPr>
          <p:nvPr>
            <p:ph idx="1"/>
          </p:nvPr>
        </p:nvSpPr>
        <p:spPr>
          <a:xfrm>
            <a:off x="439615" y="1433146"/>
            <a:ext cx="8449407" cy="4923207"/>
          </a:xfrm>
        </p:spPr>
        <p:txBody>
          <a:bodyPr>
            <a:normAutofit/>
          </a:bodyPr>
          <a:lstStyle/>
          <a:p>
            <a:pPr marL="0" lvl="0" indent="0" algn="just" defTabSz="685800">
              <a:lnSpc>
                <a:spcPct val="114000"/>
              </a:lnSpc>
              <a:spcBef>
                <a:spcPts val="600"/>
              </a:spcBef>
              <a:buNone/>
            </a:pPr>
            <a:r>
              <a:rPr lang="tr-TR" sz="2400" dirty="0">
                <a:solidFill>
                  <a:prstClr val="black"/>
                </a:solidFill>
                <a:latin typeface="Garamond" panose="02020404030301010803" pitchFamily="18" charset="0"/>
              </a:rPr>
              <a:t>24 ve 25 inci maddelerde gösterilen ahlak ve </a:t>
            </a:r>
            <a:r>
              <a:rPr lang="tr-TR" sz="2400" dirty="0" err="1">
                <a:solidFill>
                  <a:prstClr val="black"/>
                </a:solidFill>
                <a:latin typeface="Garamond" panose="02020404030301010803" pitchFamily="18" charset="0"/>
              </a:rPr>
              <a:t>iyiniyet</a:t>
            </a:r>
            <a:r>
              <a:rPr lang="tr-TR" sz="2400" dirty="0">
                <a:solidFill>
                  <a:prstClr val="black"/>
                </a:solidFill>
                <a:latin typeface="Garamond" panose="02020404030301010803" pitchFamily="18" charset="0"/>
              </a:rPr>
              <a:t> kurallarına uymayan hallere dayanarak işçi veya işveren için tanınmış olan sözleşmeyi fesih yetkisi, iki taraftan birinin bu çeşit davranışlarda bulunduğunu diğer tarafın </a:t>
            </a:r>
            <a:r>
              <a:rPr lang="tr-TR" sz="2400" u="sng" dirty="0">
                <a:solidFill>
                  <a:prstClr val="black"/>
                </a:solidFill>
                <a:latin typeface="Garamond" panose="02020404030301010803" pitchFamily="18" charset="0"/>
              </a:rPr>
              <a:t>öğrendiği günden başlayarak </a:t>
            </a:r>
            <a:r>
              <a:rPr lang="tr-TR" sz="2400" b="1" dirty="0">
                <a:solidFill>
                  <a:prstClr val="black"/>
                </a:solidFill>
                <a:latin typeface="Garamond" panose="02020404030301010803" pitchFamily="18" charset="0"/>
              </a:rPr>
              <a:t>6 iş günü </a:t>
            </a:r>
            <a:r>
              <a:rPr lang="tr-TR" sz="2400" dirty="0">
                <a:solidFill>
                  <a:prstClr val="black"/>
                </a:solidFill>
                <a:latin typeface="Garamond" panose="02020404030301010803" pitchFamily="18" charset="0"/>
              </a:rPr>
              <a:t>geçtikten ve </a:t>
            </a:r>
            <a:r>
              <a:rPr lang="tr-TR" sz="2400" u="sng" dirty="0">
                <a:solidFill>
                  <a:prstClr val="black"/>
                </a:solidFill>
                <a:latin typeface="Garamond" panose="02020404030301010803" pitchFamily="18" charset="0"/>
              </a:rPr>
              <a:t>her halde fiilin gerçekleşmesinden itibaren </a:t>
            </a:r>
            <a:r>
              <a:rPr lang="tr-TR" sz="2400" b="1" dirty="0">
                <a:solidFill>
                  <a:prstClr val="black"/>
                </a:solidFill>
                <a:latin typeface="Garamond" panose="02020404030301010803" pitchFamily="18" charset="0"/>
              </a:rPr>
              <a:t>1 yı</a:t>
            </a:r>
            <a:r>
              <a:rPr lang="tr-TR" sz="2400" dirty="0">
                <a:solidFill>
                  <a:prstClr val="black"/>
                </a:solidFill>
                <a:latin typeface="Garamond" panose="02020404030301010803" pitchFamily="18" charset="0"/>
              </a:rPr>
              <a:t>l sonra kullanılamaz. </a:t>
            </a:r>
          </a:p>
          <a:p>
            <a:pPr marL="0" lvl="0" indent="0" algn="just" defTabSz="685800">
              <a:lnSpc>
                <a:spcPct val="114000"/>
              </a:lnSpc>
              <a:spcBef>
                <a:spcPts val="600"/>
              </a:spcBef>
              <a:buNone/>
            </a:pPr>
            <a:r>
              <a:rPr lang="tr-TR" sz="2400" u="sng" dirty="0">
                <a:solidFill>
                  <a:prstClr val="black"/>
                </a:solidFill>
                <a:latin typeface="Garamond" panose="02020404030301010803" pitchFamily="18" charset="0"/>
              </a:rPr>
              <a:t>Ancak işçinin olayda maddi çıkar sağlaması halinde bir yıllık süre uygulanma</a:t>
            </a:r>
            <a:r>
              <a:rPr lang="tr-TR" sz="2400" dirty="0">
                <a:solidFill>
                  <a:prstClr val="black"/>
                </a:solidFill>
                <a:latin typeface="Garamond" panose="02020404030301010803" pitchFamily="18" charset="0"/>
              </a:rPr>
              <a:t>z. </a:t>
            </a:r>
          </a:p>
          <a:p>
            <a:pPr marL="0" lvl="0" indent="0" algn="just" defTabSz="685800">
              <a:lnSpc>
                <a:spcPct val="114000"/>
              </a:lnSpc>
              <a:spcBef>
                <a:spcPts val="600"/>
              </a:spcBef>
              <a:buNone/>
            </a:pPr>
            <a:r>
              <a:rPr lang="tr-TR" sz="2400" dirty="0">
                <a:solidFill>
                  <a:prstClr val="black"/>
                </a:solidFill>
                <a:latin typeface="Garamond" panose="02020404030301010803" pitchFamily="18" charset="0"/>
              </a:rPr>
              <a:t>Bu haller sebebiyle işçi yahut işverenden iş sözleşmesini yukarıdaki fıkrada öngörülen süre içinde feshedenlerin diğer taraftan tazminat hakları saklıdır. </a:t>
            </a:r>
          </a:p>
          <a:p>
            <a:pPr marL="0" lvl="0" indent="0" algn="just" defTabSz="685800">
              <a:lnSpc>
                <a:spcPct val="114000"/>
              </a:lnSpc>
              <a:spcBef>
                <a:spcPts val="600"/>
              </a:spcBef>
              <a:buNone/>
            </a:pPr>
            <a:endParaRPr lang="tr-TR" sz="1700" dirty="0">
              <a:solidFill>
                <a:prstClr val="black"/>
              </a:solidFill>
              <a:latin typeface="Garamond" panose="02020404030301010803" pitchFamily="18" charset="0"/>
            </a:endParaRPr>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73</a:t>
            </a:fld>
            <a:endParaRPr lang="tr-TR" dirty="0">
              <a:solidFill>
                <a:schemeClr val="bg1"/>
              </a:solidFill>
            </a:endParaRPr>
          </a:p>
        </p:txBody>
      </p:sp>
    </p:spTree>
    <p:extLst>
      <p:ext uri="{BB962C8B-B14F-4D97-AF65-F5344CB8AC3E}">
        <p14:creationId xmlns:p14="http://schemas.microsoft.com/office/powerpoint/2010/main" val="4155845267"/>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66684" y="491613"/>
            <a:ext cx="7522338" cy="737420"/>
          </a:xfrm>
        </p:spPr>
        <p:txBody>
          <a:bodyPr>
            <a:normAutofit/>
          </a:bodyPr>
          <a:lstStyle/>
          <a:p>
            <a:r>
              <a:rPr lang="tr-TR" altLang="tr-TR" sz="3600" b="1" dirty="0">
                <a:solidFill>
                  <a:prstClr val="white"/>
                </a:solidFill>
                <a:latin typeface="Garamond" panose="02020404030301010803" pitchFamily="18" charset="0"/>
                <a:ea typeface="Batang" pitchFamily="18" charset="-127"/>
                <a:cs typeface="Times New Roman" panose="02020603050405020304" pitchFamily="18" charset="0"/>
              </a:rPr>
              <a:t>Geçerli ve Haklı Sebep Ayırımı</a:t>
            </a:r>
            <a:endParaRPr lang="tr-TR" dirty="0">
              <a:latin typeface="Garamond" panose="02020404030301010803" pitchFamily="18" charset="0"/>
            </a:endParaRPr>
          </a:p>
        </p:txBody>
      </p:sp>
      <p:pic>
        <p:nvPicPr>
          <p:cNvPr id="5" name="İçerik Yer Tutucusu 4"/>
          <p:cNvPicPr>
            <a:picLocks noGrp="1" noChangeAspect="1"/>
          </p:cNvPicPr>
          <p:nvPr>
            <p:ph idx="1"/>
          </p:nvPr>
        </p:nvPicPr>
        <p:blipFill>
          <a:blip r:embed="rId2"/>
          <a:stretch>
            <a:fillRect/>
          </a:stretch>
        </p:blipFill>
        <p:spPr>
          <a:xfrm>
            <a:off x="499458" y="1781797"/>
            <a:ext cx="8309568" cy="4206605"/>
          </a:xfrm>
          <a:prstGeom prst="rect">
            <a:avLst/>
          </a:prstGeom>
        </p:spPr>
      </p:pic>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74</a:t>
            </a:fld>
            <a:endParaRPr lang="tr-TR" dirty="0">
              <a:solidFill>
                <a:schemeClr val="bg1"/>
              </a:solidFill>
            </a:endParaRPr>
          </a:p>
        </p:txBody>
      </p:sp>
    </p:spTree>
    <p:extLst>
      <p:ext uri="{BB962C8B-B14F-4D97-AF65-F5344CB8AC3E}">
        <p14:creationId xmlns:p14="http://schemas.microsoft.com/office/powerpoint/2010/main" val="2746811054"/>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10055" y="491613"/>
            <a:ext cx="7833946" cy="737420"/>
          </a:xfrm>
        </p:spPr>
        <p:txBody>
          <a:bodyPr>
            <a:noAutofit/>
          </a:bodyPr>
          <a:lstStyle/>
          <a:p>
            <a:r>
              <a:rPr lang="tr-TR" sz="2400" b="1" dirty="0">
                <a:solidFill>
                  <a:prstClr val="white"/>
                </a:solidFill>
                <a:latin typeface="Garamond" panose="02020404030301010803" pitchFamily="18" charset="0"/>
                <a:cs typeface="Times New Roman" panose="02020603050405020304" pitchFamily="18" charset="0"/>
              </a:rPr>
              <a:t>Çalışma Koşullarında Değişiklik ve </a:t>
            </a:r>
            <a:r>
              <a:rPr lang="tr-TR" sz="2400" b="1" dirty="0" smtClean="0">
                <a:solidFill>
                  <a:prstClr val="white"/>
                </a:solidFill>
                <a:latin typeface="Garamond" panose="02020404030301010803" pitchFamily="18" charset="0"/>
                <a:cs typeface="Times New Roman" panose="02020603050405020304" pitchFamily="18" charset="0"/>
              </a:rPr>
              <a:t>İş </a:t>
            </a:r>
            <a:r>
              <a:rPr lang="tr-TR" sz="2400" b="1" dirty="0">
                <a:solidFill>
                  <a:prstClr val="white"/>
                </a:solidFill>
                <a:latin typeface="Garamond" panose="02020404030301010803" pitchFamily="18" charset="0"/>
                <a:cs typeface="Times New Roman" panose="02020603050405020304" pitchFamily="18" charset="0"/>
              </a:rPr>
              <a:t>Sözleşmesinin Feshi</a:t>
            </a:r>
            <a:endParaRPr lang="tr-TR" sz="2400"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75</a:t>
            </a:fld>
            <a:endParaRPr lang="tr-TR" dirty="0">
              <a:solidFill>
                <a:schemeClr val="bg1"/>
              </a:solidFill>
            </a:endParaRPr>
          </a:p>
        </p:txBody>
      </p:sp>
      <p:sp>
        <p:nvSpPr>
          <p:cNvPr id="3" name="İçerik Yer Tutucusu 2"/>
          <p:cNvSpPr>
            <a:spLocks noGrp="1"/>
          </p:cNvSpPr>
          <p:nvPr>
            <p:ph idx="1"/>
          </p:nvPr>
        </p:nvSpPr>
        <p:spPr>
          <a:xfrm>
            <a:off x="439615" y="1362808"/>
            <a:ext cx="8449408" cy="4864255"/>
          </a:xfrm>
        </p:spPr>
        <p:txBody>
          <a:bodyPr>
            <a:normAutofit fontScale="92500"/>
          </a:bodyPr>
          <a:lstStyle/>
          <a:p>
            <a:pPr marL="0" lvl="0" indent="-171450" algn="just" defTabSz="685800">
              <a:lnSpc>
                <a:spcPct val="114000"/>
              </a:lnSpc>
              <a:spcBef>
                <a:spcPts val="600"/>
              </a:spcBef>
              <a:buNone/>
            </a:pPr>
            <a:r>
              <a:rPr lang="tr-TR" sz="2100" b="1" dirty="0">
                <a:solidFill>
                  <a:prstClr val="black"/>
                </a:solidFill>
                <a:latin typeface="Garamond" panose="02020404030301010803" pitchFamily="18" charset="0"/>
                <a:cs typeface="Times New Roman" panose="02020603050405020304" pitchFamily="18" charset="0"/>
              </a:rPr>
              <a:t>İşveren</a:t>
            </a:r>
            <a:r>
              <a:rPr lang="tr-TR" sz="2100" dirty="0">
                <a:solidFill>
                  <a:prstClr val="black"/>
                </a:solidFill>
                <a:latin typeface="Garamond" panose="02020404030301010803" pitchFamily="18" charset="0"/>
                <a:cs typeface="Times New Roman" panose="02020603050405020304" pitchFamily="18" charset="0"/>
              </a:rPr>
              <a:t>, iş sözleşmesiyle veya iş sözleşmesinin eki niteliğindeki personel yönetmeliği ve benzeri kaynaklar ya da işyeri uygulamasıyla oluşan </a:t>
            </a:r>
            <a:r>
              <a:rPr lang="tr-TR" sz="2100" b="1" dirty="0">
                <a:solidFill>
                  <a:prstClr val="black"/>
                </a:solidFill>
                <a:latin typeface="Garamond" panose="02020404030301010803" pitchFamily="18" charset="0"/>
                <a:cs typeface="Times New Roman" panose="02020603050405020304" pitchFamily="18" charset="0"/>
              </a:rPr>
              <a:t>çalışma koşullarında esaslı bir değişikliği</a:t>
            </a:r>
            <a:r>
              <a:rPr lang="tr-TR" sz="2100" dirty="0">
                <a:solidFill>
                  <a:prstClr val="black"/>
                </a:solidFill>
                <a:latin typeface="Garamond" panose="02020404030301010803" pitchFamily="18" charset="0"/>
                <a:cs typeface="Times New Roman" panose="02020603050405020304" pitchFamily="18" charset="0"/>
              </a:rPr>
              <a:t> ancak durumu işçiye </a:t>
            </a:r>
            <a:r>
              <a:rPr lang="tr-TR" sz="2100" b="1" dirty="0">
                <a:solidFill>
                  <a:prstClr val="black"/>
                </a:solidFill>
                <a:latin typeface="Garamond" panose="02020404030301010803" pitchFamily="18" charset="0"/>
                <a:cs typeface="Times New Roman" panose="02020603050405020304" pitchFamily="18" charset="0"/>
              </a:rPr>
              <a:t>yazılı</a:t>
            </a:r>
            <a:r>
              <a:rPr lang="tr-TR" sz="2100" dirty="0">
                <a:solidFill>
                  <a:prstClr val="black"/>
                </a:solidFill>
                <a:latin typeface="Garamond" panose="02020404030301010803" pitchFamily="18" charset="0"/>
                <a:cs typeface="Times New Roman" panose="02020603050405020304" pitchFamily="18" charset="0"/>
              </a:rPr>
              <a:t> olarak bildirmek suretiyle yapabilir. Bu şekle uygun olarak yapılmayan ve işçi tarafından </a:t>
            </a:r>
            <a:r>
              <a:rPr lang="tr-TR" sz="2100" b="1" dirty="0">
                <a:solidFill>
                  <a:prstClr val="black"/>
                </a:solidFill>
                <a:latin typeface="Garamond" panose="02020404030301010803" pitchFamily="18" charset="0"/>
                <a:cs typeface="Times New Roman" panose="02020603050405020304" pitchFamily="18" charset="0"/>
              </a:rPr>
              <a:t>6 işgünü içinde yazılı olarak kabul edilmeyen değişiklikler işçiyi bağlamaz</a:t>
            </a:r>
            <a:r>
              <a:rPr lang="tr-TR" sz="2100" dirty="0">
                <a:solidFill>
                  <a:prstClr val="black"/>
                </a:solidFill>
                <a:latin typeface="Garamond" panose="02020404030301010803" pitchFamily="18" charset="0"/>
                <a:cs typeface="Times New Roman" panose="02020603050405020304" pitchFamily="18" charset="0"/>
              </a:rPr>
              <a:t>. </a:t>
            </a:r>
          </a:p>
          <a:p>
            <a:pPr marL="0" lvl="0" indent="-171450" algn="just" defTabSz="685800">
              <a:lnSpc>
                <a:spcPct val="114000"/>
              </a:lnSpc>
              <a:spcBef>
                <a:spcPts val="600"/>
              </a:spcBef>
              <a:buNone/>
            </a:pPr>
            <a:r>
              <a:rPr lang="tr-TR" sz="2100" dirty="0">
                <a:solidFill>
                  <a:prstClr val="black"/>
                </a:solidFill>
                <a:latin typeface="Garamond" panose="02020404030301010803" pitchFamily="18" charset="0"/>
                <a:cs typeface="Times New Roman" panose="02020603050405020304" pitchFamily="18" charset="0"/>
              </a:rPr>
              <a:t>İşçi değişiklik önerisini bu süre içinde </a:t>
            </a:r>
            <a:r>
              <a:rPr lang="tr-TR" sz="2100" b="1" dirty="0">
                <a:solidFill>
                  <a:prstClr val="black"/>
                </a:solidFill>
                <a:latin typeface="Garamond" panose="02020404030301010803" pitchFamily="18" charset="0"/>
                <a:cs typeface="Times New Roman" panose="02020603050405020304" pitchFamily="18" charset="0"/>
              </a:rPr>
              <a:t>kabul etmezse</a:t>
            </a:r>
            <a:r>
              <a:rPr lang="tr-TR" sz="2100" dirty="0">
                <a:solidFill>
                  <a:prstClr val="black"/>
                </a:solidFill>
                <a:latin typeface="Garamond" panose="02020404030301010803" pitchFamily="18" charset="0"/>
                <a:cs typeface="Times New Roman" panose="02020603050405020304" pitchFamily="18" charset="0"/>
              </a:rPr>
              <a:t>, </a:t>
            </a:r>
            <a:r>
              <a:rPr lang="tr-TR" sz="2100" b="1" dirty="0">
                <a:solidFill>
                  <a:prstClr val="black"/>
                </a:solidFill>
                <a:latin typeface="Garamond" panose="02020404030301010803" pitchFamily="18" charset="0"/>
                <a:cs typeface="Times New Roman" panose="02020603050405020304" pitchFamily="18" charset="0"/>
              </a:rPr>
              <a:t>işveren</a:t>
            </a:r>
            <a:r>
              <a:rPr lang="tr-TR" sz="2100" dirty="0">
                <a:solidFill>
                  <a:prstClr val="black"/>
                </a:solidFill>
                <a:latin typeface="Garamond" panose="02020404030301010803" pitchFamily="18" charset="0"/>
                <a:cs typeface="Times New Roman" panose="02020603050405020304" pitchFamily="18" charset="0"/>
              </a:rPr>
              <a:t> değişikliğin </a:t>
            </a:r>
            <a:r>
              <a:rPr lang="tr-TR" sz="2100" b="1" dirty="0">
                <a:solidFill>
                  <a:prstClr val="black"/>
                </a:solidFill>
                <a:latin typeface="Garamond" panose="02020404030301010803" pitchFamily="18" charset="0"/>
                <a:cs typeface="Times New Roman" panose="02020603050405020304" pitchFamily="18" charset="0"/>
              </a:rPr>
              <a:t>geçerli bir nedene dayandığını</a:t>
            </a:r>
            <a:r>
              <a:rPr lang="tr-TR" sz="2100" dirty="0">
                <a:solidFill>
                  <a:prstClr val="black"/>
                </a:solidFill>
                <a:latin typeface="Garamond" panose="02020404030301010803" pitchFamily="18" charset="0"/>
                <a:cs typeface="Times New Roman" panose="02020603050405020304" pitchFamily="18" charset="0"/>
              </a:rPr>
              <a:t> veya fesih için başka bir geçerli nedenin bulunduğunu </a:t>
            </a:r>
            <a:r>
              <a:rPr lang="tr-TR" sz="2100" b="1" dirty="0">
                <a:solidFill>
                  <a:prstClr val="black"/>
                </a:solidFill>
                <a:latin typeface="Garamond" panose="02020404030301010803" pitchFamily="18" charset="0"/>
                <a:cs typeface="Times New Roman" panose="02020603050405020304" pitchFamily="18" charset="0"/>
              </a:rPr>
              <a:t>yazılı</a:t>
            </a:r>
            <a:r>
              <a:rPr lang="tr-TR" sz="2100" dirty="0">
                <a:solidFill>
                  <a:prstClr val="black"/>
                </a:solidFill>
                <a:latin typeface="Garamond" panose="02020404030301010803" pitchFamily="18" charset="0"/>
                <a:cs typeface="Times New Roman" panose="02020603050405020304" pitchFamily="18" charset="0"/>
              </a:rPr>
              <a:t> </a:t>
            </a:r>
            <a:r>
              <a:rPr lang="tr-TR" sz="2100" b="1" dirty="0" smtClean="0">
                <a:solidFill>
                  <a:prstClr val="black"/>
                </a:solidFill>
                <a:latin typeface="Garamond" panose="02020404030301010803" pitchFamily="18" charset="0"/>
                <a:cs typeface="Times New Roman" panose="02020603050405020304" pitchFamily="18" charset="0"/>
              </a:rPr>
              <a:t>açıklamak </a:t>
            </a:r>
            <a:r>
              <a:rPr lang="tr-TR" sz="2100" b="1" dirty="0">
                <a:solidFill>
                  <a:prstClr val="black"/>
                </a:solidFill>
                <a:latin typeface="Garamond" panose="02020404030301010803" pitchFamily="18" charset="0"/>
                <a:cs typeface="Times New Roman" panose="02020603050405020304" pitchFamily="18" charset="0"/>
              </a:rPr>
              <a:t>ve bildirim süresine uymak suretiyle</a:t>
            </a:r>
            <a:r>
              <a:rPr lang="tr-TR" sz="2100" dirty="0">
                <a:solidFill>
                  <a:prstClr val="black"/>
                </a:solidFill>
                <a:latin typeface="Garamond" panose="02020404030301010803" pitchFamily="18" charset="0"/>
                <a:cs typeface="Times New Roman" panose="02020603050405020304" pitchFamily="18" charset="0"/>
              </a:rPr>
              <a:t> iş sözleşmesini feshedebilir. İşçi bu olarak durumda 17 ila 21 inci madde hükümlerine göre dava açabilir. </a:t>
            </a:r>
          </a:p>
          <a:p>
            <a:pPr marL="0" lvl="0" indent="-171450" algn="just" defTabSz="685800">
              <a:lnSpc>
                <a:spcPct val="114000"/>
              </a:lnSpc>
              <a:spcBef>
                <a:spcPts val="600"/>
              </a:spcBef>
              <a:buNone/>
            </a:pPr>
            <a:r>
              <a:rPr lang="tr-TR" sz="2100" dirty="0">
                <a:solidFill>
                  <a:prstClr val="black"/>
                </a:solidFill>
                <a:latin typeface="Garamond" panose="02020404030301010803" pitchFamily="18" charset="0"/>
                <a:cs typeface="Times New Roman" panose="02020603050405020304" pitchFamily="18" charset="0"/>
              </a:rPr>
              <a:t>Taraflar aralarında anlaşarak çalışma koşullarını her zaman değiştirebilir. Çalışma koşullarında değişiklik </a:t>
            </a:r>
            <a:r>
              <a:rPr lang="tr-TR" sz="2100" u="sng" dirty="0">
                <a:solidFill>
                  <a:prstClr val="black"/>
                </a:solidFill>
                <a:latin typeface="Garamond" panose="02020404030301010803" pitchFamily="18" charset="0"/>
                <a:cs typeface="Times New Roman" panose="02020603050405020304" pitchFamily="18" charset="0"/>
              </a:rPr>
              <a:t>geçmişe etkili olarak yürürlüğe konulamaz</a:t>
            </a:r>
            <a:r>
              <a:rPr lang="tr-TR" sz="2100" dirty="0" smtClean="0">
                <a:solidFill>
                  <a:prstClr val="black"/>
                </a:solidFill>
                <a:latin typeface="Garamond" panose="02020404030301010803" pitchFamily="18" charset="0"/>
                <a:cs typeface="Times New Roman" panose="02020603050405020304" pitchFamily="18" charset="0"/>
              </a:rPr>
              <a:t>.</a:t>
            </a:r>
          </a:p>
          <a:p>
            <a:pPr marL="0" lvl="0" indent="-171450" algn="just" defTabSz="685800">
              <a:lnSpc>
                <a:spcPct val="114000"/>
              </a:lnSpc>
              <a:spcBef>
                <a:spcPts val="600"/>
              </a:spcBef>
              <a:buNone/>
            </a:pPr>
            <a:endParaRPr lang="tr-TR" sz="2100" dirty="0" smtClean="0">
              <a:solidFill>
                <a:prstClr val="black"/>
              </a:solidFill>
              <a:latin typeface="Garamond" panose="02020404030301010803" pitchFamily="18" charset="0"/>
              <a:cs typeface="Times New Roman" panose="02020603050405020304" pitchFamily="18" charset="0"/>
            </a:endParaRPr>
          </a:p>
          <a:p>
            <a:pPr marL="0" lvl="0" indent="-171450" algn="just" defTabSz="685800">
              <a:lnSpc>
                <a:spcPct val="114000"/>
              </a:lnSpc>
              <a:spcBef>
                <a:spcPts val="600"/>
              </a:spcBef>
              <a:buNone/>
            </a:pPr>
            <a:r>
              <a:rPr lang="tr-TR" altLang="tr-TR" sz="2100" dirty="0" smtClean="0">
                <a:solidFill>
                  <a:prstClr val="black"/>
                </a:solidFill>
                <a:latin typeface="Garamond" panose="02020404030301010803" pitchFamily="18" charset="0"/>
                <a:ea typeface="Batang" pitchFamily="18" charset="-127"/>
                <a:cs typeface="Times New Roman" panose="02020603050405020304" pitchFamily="18" charset="0"/>
              </a:rPr>
              <a:t>*</a:t>
            </a:r>
            <a:r>
              <a:rPr lang="tr-TR" altLang="tr-TR" sz="2100" b="1" dirty="0" err="1" smtClean="0">
                <a:solidFill>
                  <a:prstClr val="black"/>
                </a:solidFill>
                <a:latin typeface="Garamond" panose="02020404030301010803" pitchFamily="18" charset="0"/>
                <a:ea typeface="Batang" pitchFamily="18" charset="-127"/>
                <a:cs typeface="Times New Roman" panose="02020603050405020304" pitchFamily="18" charset="0"/>
              </a:rPr>
              <a:t>TİS’in</a:t>
            </a:r>
            <a:r>
              <a:rPr lang="tr-TR" altLang="tr-TR" sz="2100" b="1" dirty="0" smtClean="0">
                <a:solidFill>
                  <a:prstClr val="black"/>
                </a:solidFill>
                <a:latin typeface="Garamond" panose="02020404030301010803" pitchFamily="18" charset="0"/>
                <a:ea typeface="Batang" pitchFamily="18" charset="-127"/>
                <a:cs typeface="Times New Roman" panose="02020603050405020304" pitchFamily="18" charset="0"/>
              </a:rPr>
              <a:t> 8 inci maddesinde iş değişikliğine ilişkin durumlar düzenlenmiştir.</a:t>
            </a:r>
            <a:endParaRPr lang="tr-TR" altLang="tr-TR" sz="2100" b="1" dirty="0">
              <a:solidFill>
                <a:prstClr val="black"/>
              </a:solidFill>
              <a:latin typeface="Garamond" panose="02020404030301010803" pitchFamily="18" charset="0"/>
              <a:ea typeface="Batang" pitchFamily="18" charset="-127"/>
              <a:cs typeface="Times New Roman" panose="02020603050405020304" pitchFamily="18" charset="0"/>
            </a:endParaRPr>
          </a:p>
          <a:p>
            <a:endParaRPr lang="tr-TR" dirty="0"/>
          </a:p>
        </p:txBody>
      </p:sp>
    </p:spTree>
    <p:extLst>
      <p:ext uri="{BB962C8B-B14F-4D97-AF65-F5344CB8AC3E}">
        <p14:creationId xmlns:p14="http://schemas.microsoft.com/office/powerpoint/2010/main" val="448490740"/>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10055" y="491613"/>
            <a:ext cx="7833946" cy="737420"/>
          </a:xfrm>
        </p:spPr>
        <p:txBody>
          <a:bodyPr>
            <a:noAutofit/>
          </a:bodyPr>
          <a:lstStyle/>
          <a:p>
            <a:r>
              <a:rPr lang="tr-TR" sz="3600" b="1" dirty="0">
                <a:solidFill>
                  <a:prstClr val="white"/>
                </a:solidFill>
                <a:latin typeface="Garamond" panose="02020404030301010803" pitchFamily="18" charset="0"/>
                <a:cs typeface="Times New Roman" panose="02020603050405020304" pitchFamily="18" charset="0"/>
              </a:rPr>
              <a:t>Çalışma Belgesi</a:t>
            </a:r>
            <a:endParaRPr lang="tr-TR" sz="3600"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76</a:t>
            </a:fld>
            <a:endParaRPr lang="tr-TR" dirty="0">
              <a:solidFill>
                <a:schemeClr val="bg1"/>
              </a:solidFill>
            </a:endParaRPr>
          </a:p>
        </p:txBody>
      </p:sp>
      <p:sp>
        <p:nvSpPr>
          <p:cNvPr id="3" name="İçerik Yer Tutucusu 2"/>
          <p:cNvSpPr>
            <a:spLocks noGrp="1"/>
          </p:cNvSpPr>
          <p:nvPr>
            <p:ph idx="1"/>
          </p:nvPr>
        </p:nvSpPr>
        <p:spPr>
          <a:xfrm>
            <a:off x="439615" y="1459523"/>
            <a:ext cx="8449408" cy="4896830"/>
          </a:xfrm>
        </p:spPr>
        <p:txBody>
          <a:bodyPr>
            <a:normAutofit/>
          </a:bodyPr>
          <a:lstStyle/>
          <a:p>
            <a:pPr marL="0" indent="0" algn="just">
              <a:lnSpc>
                <a:spcPct val="114000"/>
              </a:lnSpc>
              <a:spcBef>
                <a:spcPts val="600"/>
              </a:spcBef>
              <a:buNone/>
            </a:pPr>
            <a:r>
              <a:rPr lang="tr-TR" b="1" dirty="0">
                <a:latin typeface="Garamond" panose="02020404030301010803" pitchFamily="18" charset="0"/>
              </a:rPr>
              <a:t>İşten ayrılan işçiye</a:t>
            </a:r>
            <a:r>
              <a:rPr lang="tr-TR" dirty="0">
                <a:latin typeface="Garamond" panose="02020404030301010803" pitchFamily="18" charset="0"/>
              </a:rPr>
              <a:t>, işveren tarafından </a:t>
            </a:r>
            <a:r>
              <a:rPr lang="tr-TR" u="sng" dirty="0">
                <a:latin typeface="Garamond" panose="02020404030301010803" pitchFamily="18" charset="0"/>
              </a:rPr>
              <a:t>işinin çeşidinin ne olduğunu</a:t>
            </a:r>
            <a:r>
              <a:rPr lang="tr-TR" dirty="0">
                <a:latin typeface="Garamond" panose="02020404030301010803" pitchFamily="18" charset="0"/>
              </a:rPr>
              <a:t> ve </a:t>
            </a:r>
            <a:r>
              <a:rPr lang="tr-TR" u="sng" dirty="0">
                <a:latin typeface="Garamond" panose="02020404030301010803" pitchFamily="18" charset="0"/>
              </a:rPr>
              <a:t>süresini gösteren </a:t>
            </a:r>
            <a:r>
              <a:rPr lang="tr-TR" dirty="0">
                <a:latin typeface="Garamond" panose="02020404030301010803" pitchFamily="18" charset="0"/>
              </a:rPr>
              <a:t>bir </a:t>
            </a:r>
            <a:r>
              <a:rPr lang="tr-TR" b="1" dirty="0">
                <a:latin typeface="Garamond" panose="02020404030301010803" pitchFamily="18" charset="0"/>
              </a:rPr>
              <a:t>belge</a:t>
            </a:r>
            <a:r>
              <a:rPr lang="tr-TR" dirty="0">
                <a:latin typeface="Garamond" panose="02020404030301010803" pitchFamily="18" charset="0"/>
              </a:rPr>
              <a:t> </a:t>
            </a:r>
            <a:r>
              <a:rPr lang="tr-TR" b="1" dirty="0">
                <a:latin typeface="Garamond" panose="02020404030301010803" pitchFamily="18" charset="0"/>
              </a:rPr>
              <a:t>verilir</a:t>
            </a:r>
            <a:r>
              <a:rPr lang="tr-TR" dirty="0">
                <a:latin typeface="Garamond" panose="02020404030301010803" pitchFamily="18" charset="0"/>
              </a:rPr>
              <a:t>. </a:t>
            </a:r>
          </a:p>
          <a:p>
            <a:pPr marL="0" indent="0" algn="just">
              <a:lnSpc>
                <a:spcPct val="114000"/>
              </a:lnSpc>
              <a:spcBef>
                <a:spcPts val="600"/>
              </a:spcBef>
              <a:buNone/>
            </a:pPr>
            <a:r>
              <a:rPr lang="tr-TR" dirty="0">
                <a:latin typeface="Garamond" panose="02020404030301010803" pitchFamily="18" charset="0"/>
              </a:rPr>
              <a:t>Belgenin vaktinde verilmemesinden veya belgede doğru olmayan bilgiler bulunmasından zarar gören işçi veyahut işçiyi işine alan yeni işveren eski işverenden tazminat isteyebilir. </a:t>
            </a:r>
          </a:p>
          <a:p>
            <a:pPr marL="0" indent="0" algn="just">
              <a:lnSpc>
                <a:spcPct val="114000"/>
              </a:lnSpc>
              <a:spcBef>
                <a:spcPts val="600"/>
              </a:spcBef>
              <a:buNone/>
            </a:pPr>
            <a:r>
              <a:rPr lang="tr-TR" dirty="0">
                <a:latin typeface="Garamond" panose="02020404030301010803" pitchFamily="18" charset="0"/>
              </a:rPr>
              <a:t>Bu belgeler her türlü resim ve harçtan muaftır.</a:t>
            </a:r>
          </a:p>
          <a:p>
            <a:endParaRPr lang="tr-TR" dirty="0"/>
          </a:p>
        </p:txBody>
      </p:sp>
    </p:spTree>
    <p:extLst>
      <p:ext uri="{BB962C8B-B14F-4D97-AF65-F5344CB8AC3E}">
        <p14:creationId xmlns:p14="http://schemas.microsoft.com/office/powerpoint/2010/main" val="3606261029"/>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10055" y="491613"/>
            <a:ext cx="7833946" cy="737420"/>
          </a:xfrm>
        </p:spPr>
        <p:txBody>
          <a:bodyPr>
            <a:noAutofit/>
          </a:bodyPr>
          <a:lstStyle/>
          <a:p>
            <a:r>
              <a:rPr lang="tr-TR" sz="3600" b="1" dirty="0">
                <a:solidFill>
                  <a:prstClr val="white"/>
                </a:solidFill>
                <a:latin typeface="Garamond" panose="02020404030301010803" pitchFamily="18" charset="0"/>
                <a:cs typeface="Times New Roman" panose="02020603050405020304" pitchFamily="18" charset="0"/>
              </a:rPr>
              <a:t>Toplu İşçi Çıkarma</a:t>
            </a:r>
            <a:endParaRPr lang="tr-TR" sz="3600"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77</a:t>
            </a:fld>
            <a:endParaRPr lang="tr-TR" dirty="0">
              <a:solidFill>
                <a:schemeClr val="bg1"/>
              </a:solidFill>
            </a:endParaRPr>
          </a:p>
        </p:txBody>
      </p:sp>
      <p:sp>
        <p:nvSpPr>
          <p:cNvPr id="3" name="İçerik Yer Tutucusu 2"/>
          <p:cNvSpPr>
            <a:spLocks noGrp="1"/>
          </p:cNvSpPr>
          <p:nvPr>
            <p:ph idx="1"/>
          </p:nvPr>
        </p:nvSpPr>
        <p:spPr>
          <a:xfrm>
            <a:off x="439615" y="1415562"/>
            <a:ext cx="8449408" cy="5029200"/>
          </a:xfrm>
        </p:spPr>
        <p:txBody>
          <a:bodyPr>
            <a:normAutofit/>
          </a:bodyPr>
          <a:lstStyle/>
          <a:p>
            <a:pPr marL="0" lvl="0" indent="0" algn="just" defTabSz="685800">
              <a:lnSpc>
                <a:spcPct val="114000"/>
              </a:lnSpc>
              <a:spcBef>
                <a:spcPts val="600"/>
              </a:spcBef>
              <a:buNone/>
            </a:pPr>
            <a:r>
              <a:rPr lang="tr-TR" sz="2100" b="1" dirty="0">
                <a:solidFill>
                  <a:prstClr val="black"/>
                </a:solidFill>
                <a:latin typeface="Garamond" panose="02020404030301010803" pitchFamily="18" charset="0"/>
              </a:rPr>
              <a:t>İşveren</a:t>
            </a:r>
            <a:r>
              <a:rPr lang="tr-TR" sz="2100" dirty="0">
                <a:solidFill>
                  <a:prstClr val="black"/>
                </a:solidFill>
                <a:latin typeface="Garamond" panose="02020404030301010803" pitchFamily="18" charset="0"/>
              </a:rPr>
              <a:t>; </a:t>
            </a:r>
            <a:r>
              <a:rPr lang="tr-TR" sz="2100" u="sng" dirty="0">
                <a:solidFill>
                  <a:prstClr val="black"/>
                </a:solidFill>
                <a:latin typeface="Garamond" panose="02020404030301010803" pitchFamily="18" charset="0"/>
              </a:rPr>
              <a:t>ekonomik</a:t>
            </a:r>
            <a:r>
              <a:rPr lang="tr-TR" sz="2100" dirty="0">
                <a:solidFill>
                  <a:prstClr val="black"/>
                </a:solidFill>
                <a:latin typeface="Garamond" panose="02020404030301010803" pitchFamily="18" charset="0"/>
              </a:rPr>
              <a:t>, </a:t>
            </a:r>
            <a:r>
              <a:rPr lang="tr-TR" sz="2100" u="sng" dirty="0">
                <a:solidFill>
                  <a:prstClr val="black"/>
                </a:solidFill>
                <a:latin typeface="Garamond" panose="02020404030301010803" pitchFamily="18" charset="0"/>
              </a:rPr>
              <a:t>teknolojik</a:t>
            </a:r>
            <a:r>
              <a:rPr lang="tr-TR" sz="2100" dirty="0">
                <a:solidFill>
                  <a:prstClr val="black"/>
                </a:solidFill>
                <a:latin typeface="Garamond" panose="02020404030301010803" pitchFamily="18" charset="0"/>
              </a:rPr>
              <a:t>, yapısal ve benzeri </a:t>
            </a:r>
            <a:r>
              <a:rPr lang="tr-TR" sz="2100" u="sng" dirty="0">
                <a:solidFill>
                  <a:prstClr val="black"/>
                </a:solidFill>
                <a:latin typeface="Garamond" panose="02020404030301010803" pitchFamily="18" charset="0"/>
              </a:rPr>
              <a:t>işletme, işyeri veya işin gerekleri sonucu</a:t>
            </a:r>
            <a:r>
              <a:rPr lang="tr-TR" sz="2100" dirty="0">
                <a:solidFill>
                  <a:prstClr val="black"/>
                </a:solidFill>
                <a:latin typeface="Garamond" panose="02020404030301010803" pitchFamily="18" charset="0"/>
              </a:rPr>
              <a:t> </a:t>
            </a:r>
            <a:r>
              <a:rPr lang="tr-TR" sz="2100" b="1" dirty="0">
                <a:solidFill>
                  <a:prstClr val="black"/>
                </a:solidFill>
                <a:latin typeface="Garamond" panose="02020404030301010803" pitchFamily="18" charset="0"/>
              </a:rPr>
              <a:t>toplu işçi çıkarmak istediğinde</a:t>
            </a:r>
            <a:r>
              <a:rPr lang="tr-TR" sz="2100" dirty="0">
                <a:solidFill>
                  <a:prstClr val="black"/>
                </a:solidFill>
                <a:latin typeface="Garamond" panose="02020404030301010803" pitchFamily="18" charset="0"/>
              </a:rPr>
              <a:t>, bunu </a:t>
            </a:r>
            <a:r>
              <a:rPr lang="tr-TR" sz="2100" b="1" dirty="0">
                <a:solidFill>
                  <a:prstClr val="black"/>
                </a:solidFill>
                <a:latin typeface="Garamond" panose="02020404030301010803" pitchFamily="18" charset="0"/>
              </a:rPr>
              <a:t>en az 30 gün önceden </a:t>
            </a:r>
            <a:r>
              <a:rPr lang="tr-TR" sz="2100" dirty="0">
                <a:solidFill>
                  <a:prstClr val="black"/>
                </a:solidFill>
                <a:latin typeface="Garamond" panose="02020404030301010803" pitchFamily="18" charset="0"/>
              </a:rPr>
              <a:t>bir yazı ile, işyeri sendika temsilcilerine, </a:t>
            </a:r>
            <a:r>
              <a:rPr lang="tr-TR" sz="2100" b="1" dirty="0">
                <a:solidFill>
                  <a:prstClr val="black"/>
                </a:solidFill>
                <a:latin typeface="Garamond" panose="02020404030301010803" pitchFamily="18" charset="0"/>
              </a:rPr>
              <a:t>ilgili </a:t>
            </a:r>
            <a:r>
              <a:rPr lang="tr-TR" sz="2100" b="1" dirty="0" err="1">
                <a:solidFill>
                  <a:prstClr val="black"/>
                </a:solidFill>
                <a:latin typeface="Garamond" panose="02020404030301010803" pitchFamily="18" charset="0"/>
              </a:rPr>
              <a:t>ÇİİM’ne</a:t>
            </a:r>
            <a:r>
              <a:rPr lang="tr-TR" sz="2100" b="1" dirty="0">
                <a:solidFill>
                  <a:prstClr val="black"/>
                </a:solidFill>
                <a:latin typeface="Garamond" panose="02020404030301010803" pitchFamily="18" charset="0"/>
              </a:rPr>
              <a:t> bildirir</a:t>
            </a:r>
            <a:r>
              <a:rPr lang="tr-TR" sz="2100" dirty="0">
                <a:solidFill>
                  <a:prstClr val="black"/>
                </a:solidFill>
                <a:latin typeface="Garamond" panose="02020404030301010803" pitchFamily="18" charset="0"/>
              </a:rPr>
              <a:t>. İşyerinde çalışan işçi sayısı: </a:t>
            </a:r>
          </a:p>
          <a:p>
            <a:pPr marL="457200" lvl="0" indent="-457200" algn="just" defTabSz="685800">
              <a:lnSpc>
                <a:spcPct val="114000"/>
              </a:lnSpc>
              <a:spcBef>
                <a:spcPts val="600"/>
              </a:spcBef>
              <a:buFont typeface="Arial" panose="020B0604020202020204" pitchFamily="34" charset="0"/>
              <a:buAutoNum type="alphaLcParenR"/>
            </a:pPr>
            <a:r>
              <a:rPr lang="tr-TR" sz="2100" dirty="0">
                <a:solidFill>
                  <a:prstClr val="black"/>
                </a:solidFill>
                <a:latin typeface="Garamond" panose="02020404030301010803" pitchFamily="18" charset="0"/>
              </a:rPr>
              <a:t>20 ile 100 işçi arasında ise, </a:t>
            </a:r>
            <a:r>
              <a:rPr lang="tr-TR" sz="2100" b="1" dirty="0">
                <a:solidFill>
                  <a:prstClr val="black"/>
                </a:solidFill>
                <a:latin typeface="Garamond" panose="02020404030301010803" pitchFamily="18" charset="0"/>
              </a:rPr>
              <a:t>en az 10 işçinin</a:t>
            </a:r>
            <a:r>
              <a:rPr lang="tr-TR" sz="2100" dirty="0">
                <a:solidFill>
                  <a:prstClr val="black"/>
                </a:solidFill>
                <a:latin typeface="Garamond" panose="02020404030301010803" pitchFamily="18" charset="0"/>
              </a:rPr>
              <a:t>, </a:t>
            </a:r>
          </a:p>
          <a:p>
            <a:pPr marL="457200" lvl="0" indent="-457200" algn="just" defTabSz="685800">
              <a:lnSpc>
                <a:spcPct val="114000"/>
              </a:lnSpc>
              <a:spcBef>
                <a:spcPts val="600"/>
              </a:spcBef>
              <a:buFont typeface="Arial" panose="020B0604020202020204" pitchFamily="34" charset="0"/>
              <a:buAutoNum type="alphaLcParenR"/>
            </a:pPr>
            <a:r>
              <a:rPr lang="tr-TR" sz="2100" dirty="0">
                <a:solidFill>
                  <a:prstClr val="black"/>
                </a:solidFill>
                <a:latin typeface="Garamond" panose="02020404030301010803" pitchFamily="18" charset="0"/>
              </a:rPr>
              <a:t>101 ile 300 işçi arasında ise, </a:t>
            </a:r>
            <a:r>
              <a:rPr lang="tr-TR" sz="2100" b="1" dirty="0">
                <a:solidFill>
                  <a:prstClr val="black"/>
                </a:solidFill>
                <a:latin typeface="Garamond" panose="02020404030301010803" pitchFamily="18" charset="0"/>
              </a:rPr>
              <a:t>en az %10 oranında işçinin</a:t>
            </a:r>
            <a:r>
              <a:rPr lang="tr-TR" sz="2100" dirty="0">
                <a:solidFill>
                  <a:prstClr val="black"/>
                </a:solidFill>
                <a:latin typeface="Garamond" panose="02020404030301010803" pitchFamily="18" charset="0"/>
              </a:rPr>
              <a:t>, </a:t>
            </a:r>
          </a:p>
          <a:p>
            <a:pPr marL="457200" lvl="0" indent="-457200" algn="just" defTabSz="685800">
              <a:lnSpc>
                <a:spcPct val="114000"/>
              </a:lnSpc>
              <a:spcBef>
                <a:spcPts val="600"/>
              </a:spcBef>
              <a:buFont typeface="Arial" panose="020B0604020202020204" pitchFamily="34" charset="0"/>
              <a:buAutoNum type="alphaLcParenR"/>
            </a:pPr>
            <a:r>
              <a:rPr lang="tr-TR" sz="2100" dirty="0">
                <a:solidFill>
                  <a:prstClr val="black"/>
                </a:solidFill>
                <a:latin typeface="Garamond" panose="02020404030301010803" pitchFamily="18" charset="0"/>
              </a:rPr>
              <a:t>301 ve daha fazla ise, </a:t>
            </a:r>
            <a:r>
              <a:rPr lang="tr-TR" sz="2100" b="1" dirty="0">
                <a:solidFill>
                  <a:prstClr val="black"/>
                </a:solidFill>
                <a:latin typeface="Garamond" panose="02020404030301010803" pitchFamily="18" charset="0"/>
              </a:rPr>
              <a:t>en az 30 işçinin,</a:t>
            </a:r>
            <a:r>
              <a:rPr lang="tr-TR" sz="2100" dirty="0">
                <a:solidFill>
                  <a:prstClr val="black"/>
                </a:solidFill>
                <a:latin typeface="Garamond" panose="02020404030301010803" pitchFamily="18" charset="0"/>
              </a:rPr>
              <a:t> </a:t>
            </a:r>
          </a:p>
          <a:p>
            <a:pPr marL="0" lvl="0" indent="0" algn="just" defTabSz="685800">
              <a:lnSpc>
                <a:spcPct val="114000"/>
              </a:lnSpc>
              <a:spcBef>
                <a:spcPts val="600"/>
              </a:spcBef>
              <a:buNone/>
            </a:pPr>
            <a:r>
              <a:rPr lang="tr-TR" sz="2100" b="1" dirty="0">
                <a:solidFill>
                  <a:prstClr val="black"/>
                </a:solidFill>
                <a:latin typeface="Garamond" panose="02020404030301010803" pitchFamily="18" charset="0"/>
              </a:rPr>
              <a:t>İşine</a:t>
            </a:r>
            <a:r>
              <a:rPr lang="tr-TR" sz="2100" dirty="0">
                <a:solidFill>
                  <a:prstClr val="black"/>
                </a:solidFill>
                <a:latin typeface="Garamond" panose="02020404030301010803" pitchFamily="18" charset="0"/>
              </a:rPr>
              <a:t> </a:t>
            </a:r>
            <a:r>
              <a:rPr lang="tr-TR" sz="2100" b="1" dirty="0">
                <a:solidFill>
                  <a:prstClr val="black"/>
                </a:solidFill>
                <a:latin typeface="Garamond" panose="02020404030301010803" pitchFamily="18" charset="0"/>
              </a:rPr>
              <a:t>17 </a:t>
            </a:r>
            <a:r>
              <a:rPr lang="tr-TR" sz="2100" b="1" dirty="0" err="1">
                <a:solidFill>
                  <a:prstClr val="black"/>
                </a:solidFill>
                <a:latin typeface="Garamond" panose="02020404030301010803" pitchFamily="18" charset="0"/>
              </a:rPr>
              <a:t>nci</a:t>
            </a:r>
            <a:r>
              <a:rPr lang="tr-TR" sz="2100" b="1" dirty="0">
                <a:solidFill>
                  <a:prstClr val="black"/>
                </a:solidFill>
                <a:latin typeface="Garamond" panose="02020404030301010803" pitchFamily="18" charset="0"/>
              </a:rPr>
              <a:t> madde uyarınca</a:t>
            </a:r>
            <a:r>
              <a:rPr lang="tr-TR" sz="2100" dirty="0">
                <a:solidFill>
                  <a:prstClr val="black"/>
                </a:solidFill>
                <a:latin typeface="Garamond" panose="02020404030301010803" pitchFamily="18" charset="0"/>
              </a:rPr>
              <a:t> ve </a:t>
            </a:r>
            <a:r>
              <a:rPr lang="tr-TR" sz="2100" b="1" u="sng" dirty="0">
                <a:solidFill>
                  <a:prstClr val="black"/>
                </a:solidFill>
                <a:latin typeface="Garamond" panose="02020404030301010803" pitchFamily="18" charset="0"/>
              </a:rPr>
              <a:t>bir aylık süre içinde</a:t>
            </a:r>
            <a:r>
              <a:rPr lang="tr-TR" sz="2100" u="sng" dirty="0">
                <a:solidFill>
                  <a:prstClr val="black"/>
                </a:solidFill>
                <a:latin typeface="Garamond" panose="02020404030301010803" pitchFamily="18" charset="0"/>
              </a:rPr>
              <a:t> </a:t>
            </a:r>
            <a:r>
              <a:rPr lang="tr-TR" sz="2100" dirty="0">
                <a:solidFill>
                  <a:prstClr val="black"/>
                </a:solidFill>
                <a:latin typeface="Garamond" panose="02020404030301010803" pitchFamily="18" charset="0"/>
              </a:rPr>
              <a:t>aynı tarihte veya farklı tarihlerde </a:t>
            </a:r>
            <a:r>
              <a:rPr lang="tr-TR" sz="2100" b="1" dirty="0">
                <a:solidFill>
                  <a:prstClr val="black"/>
                </a:solidFill>
                <a:latin typeface="Garamond" panose="02020404030301010803" pitchFamily="18" charset="0"/>
              </a:rPr>
              <a:t>son verilmesi toplu işçi çıkarma sayılır</a:t>
            </a:r>
            <a:r>
              <a:rPr lang="tr-TR" sz="2100" dirty="0">
                <a:solidFill>
                  <a:prstClr val="black"/>
                </a:solidFill>
                <a:latin typeface="Garamond" panose="02020404030301010803" pitchFamily="18" charset="0"/>
              </a:rPr>
              <a:t>. </a:t>
            </a:r>
          </a:p>
          <a:p>
            <a:pPr marL="0" lvl="0" indent="0" algn="just" defTabSz="685800">
              <a:lnSpc>
                <a:spcPct val="114000"/>
              </a:lnSpc>
              <a:spcBef>
                <a:spcPts val="600"/>
              </a:spcBef>
              <a:buNone/>
            </a:pPr>
            <a:r>
              <a:rPr lang="tr-TR" sz="2100" dirty="0">
                <a:solidFill>
                  <a:prstClr val="black"/>
                </a:solidFill>
                <a:latin typeface="Garamond" panose="02020404030301010803" pitchFamily="18" charset="0"/>
              </a:rPr>
              <a:t>Yapılacak bildirimde işçi çıkarmanın sebepleri, bundan etkilenecek işçi sayısı ve grupları ile işe son verme işlemlerinin hangi zaman diliminde gerçekleşeceğine ilişkin bilgilerin bulunması zorunludur</a:t>
            </a:r>
            <a:r>
              <a:rPr lang="tr-TR" sz="2100" dirty="0" smtClean="0">
                <a:solidFill>
                  <a:prstClr val="black"/>
                </a:solidFill>
                <a:latin typeface="Garamond" panose="02020404030301010803" pitchFamily="18" charset="0"/>
              </a:rPr>
              <a:t>.</a:t>
            </a:r>
            <a:endParaRPr lang="tr-TR" b="1" dirty="0"/>
          </a:p>
        </p:txBody>
      </p:sp>
    </p:spTree>
    <p:extLst>
      <p:ext uri="{BB962C8B-B14F-4D97-AF65-F5344CB8AC3E}">
        <p14:creationId xmlns:p14="http://schemas.microsoft.com/office/powerpoint/2010/main" val="1080894178"/>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10055" y="491613"/>
            <a:ext cx="7833946" cy="737420"/>
          </a:xfrm>
        </p:spPr>
        <p:txBody>
          <a:bodyPr>
            <a:noAutofit/>
          </a:bodyPr>
          <a:lstStyle/>
          <a:p>
            <a:r>
              <a:rPr lang="tr-TR" sz="3200" b="1" dirty="0">
                <a:solidFill>
                  <a:prstClr val="white"/>
                </a:solidFill>
                <a:latin typeface="Times New Roman" panose="02020603050405020304" pitchFamily="18" charset="0"/>
                <a:cs typeface="Times New Roman" panose="02020603050405020304" pitchFamily="18" charset="0"/>
              </a:rPr>
              <a:t>Askerlik ve Kanundan Doğan Çalışma</a:t>
            </a:r>
            <a:endParaRPr lang="tr-TR" sz="3600"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78</a:t>
            </a:fld>
            <a:endParaRPr lang="tr-TR" dirty="0">
              <a:solidFill>
                <a:schemeClr val="bg1"/>
              </a:solidFill>
            </a:endParaRPr>
          </a:p>
        </p:txBody>
      </p:sp>
      <p:sp>
        <p:nvSpPr>
          <p:cNvPr id="3" name="İçerik Yer Tutucusu 2"/>
          <p:cNvSpPr>
            <a:spLocks noGrp="1"/>
          </p:cNvSpPr>
          <p:nvPr>
            <p:ph idx="1"/>
          </p:nvPr>
        </p:nvSpPr>
        <p:spPr>
          <a:xfrm>
            <a:off x="439615" y="1415561"/>
            <a:ext cx="8449408" cy="4940791"/>
          </a:xfrm>
        </p:spPr>
        <p:txBody>
          <a:bodyPr>
            <a:normAutofit lnSpcReduction="10000"/>
          </a:bodyPr>
          <a:lstStyle/>
          <a:p>
            <a:pPr marL="0" lvl="0" indent="0" algn="just" defTabSz="685800">
              <a:lnSpc>
                <a:spcPct val="114000"/>
              </a:lnSpc>
              <a:spcBef>
                <a:spcPts val="600"/>
              </a:spcBef>
              <a:buNone/>
            </a:pPr>
            <a:r>
              <a:rPr lang="tr-TR" sz="1900" b="1" u="sng" dirty="0">
                <a:solidFill>
                  <a:prstClr val="black"/>
                </a:solidFill>
                <a:latin typeface="Garamond" panose="02020404030301010803" pitchFamily="18" charset="0"/>
                <a:cs typeface="Times New Roman" panose="02020603050405020304" pitchFamily="18" charset="0"/>
              </a:rPr>
              <a:t>Muvazzaf askerlik ödevi dışında </a:t>
            </a:r>
            <a:r>
              <a:rPr lang="tr-TR" sz="1900" dirty="0">
                <a:solidFill>
                  <a:prstClr val="black"/>
                </a:solidFill>
                <a:latin typeface="Garamond" panose="02020404030301010803" pitchFamily="18" charset="0"/>
                <a:cs typeface="Times New Roman" panose="02020603050405020304" pitchFamily="18" charset="0"/>
              </a:rPr>
              <a:t>manevra veya herhangi bir sebeple </a:t>
            </a:r>
            <a:r>
              <a:rPr lang="tr-TR" sz="1900" b="1" dirty="0">
                <a:solidFill>
                  <a:prstClr val="black"/>
                </a:solidFill>
                <a:latin typeface="Garamond" panose="02020404030301010803" pitchFamily="18" charset="0"/>
                <a:cs typeface="Times New Roman" panose="02020603050405020304" pitchFamily="18" charset="0"/>
              </a:rPr>
              <a:t>silah altına alınan </a:t>
            </a:r>
            <a:r>
              <a:rPr lang="tr-TR" sz="1900" dirty="0">
                <a:solidFill>
                  <a:prstClr val="black"/>
                </a:solidFill>
                <a:latin typeface="Garamond" panose="02020404030301010803" pitchFamily="18" charset="0"/>
                <a:cs typeface="Times New Roman" panose="02020603050405020304" pitchFamily="18" charset="0"/>
              </a:rPr>
              <a:t>veyahut </a:t>
            </a:r>
            <a:r>
              <a:rPr lang="tr-TR" sz="1900" b="1" dirty="0">
                <a:solidFill>
                  <a:prstClr val="black"/>
                </a:solidFill>
                <a:latin typeface="Garamond" panose="02020404030301010803" pitchFamily="18" charset="0"/>
                <a:cs typeface="Times New Roman" panose="02020603050405020304" pitchFamily="18" charset="0"/>
              </a:rPr>
              <a:t>herhangi bir kanundan doğan çalışma ödevi yüzünden işinden ayrılan işçinin iş sözleşmesi</a:t>
            </a:r>
            <a:r>
              <a:rPr lang="tr-TR" sz="1900" dirty="0">
                <a:solidFill>
                  <a:prstClr val="black"/>
                </a:solidFill>
                <a:latin typeface="Garamond" panose="02020404030301010803" pitchFamily="18" charset="0"/>
                <a:cs typeface="Times New Roman" panose="02020603050405020304" pitchFamily="18" charset="0"/>
              </a:rPr>
              <a:t> işinden ayrıldığı günden başlayarak </a:t>
            </a:r>
            <a:r>
              <a:rPr lang="tr-TR" sz="1900" b="1" dirty="0">
                <a:solidFill>
                  <a:prstClr val="black"/>
                </a:solidFill>
                <a:latin typeface="Garamond" panose="02020404030301010803" pitchFamily="18" charset="0"/>
                <a:cs typeface="Times New Roman" panose="02020603050405020304" pitchFamily="18" charset="0"/>
              </a:rPr>
              <a:t>2 ay sonra işverence feshedilmiş sayılır</a:t>
            </a:r>
            <a:r>
              <a:rPr lang="tr-TR" sz="1900" dirty="0">
                <a:solidFill>
                  <a:prstClr val="black"/>
                </a:solidFill>
                <a:latin typeface="Garamond" panose="02020404030301010803" pitchFamily="18" charset="0"/>
                <a:cs typeface="Times New Roman" panose="02020603050405020304" pitchFamily="18" charset="0"/>
              </a:rPr>
              <a:t>. </a:t>
            </a:r>
          </a:p>
          <a:p>
            <a:pPr marL="0" lvl="0" indent="0" algn="just" defTabSz="685800">
              <a:lnSpc>
                <a:spcPct val="114000"/>
              </a:lnSpc>
              <a:spcBef>
                <a:spcPts val="600"/>
              </a:spcBef>
              <a:buNone/>
            </a:pPr>
            <a:r>
              <a:rPr lang="tr-TR" sz="1900" dirty="0">
                <a:solidFill>
                  <a:prstClr val="black"/>
                </a:solidFill>
                <a:latin typeface="Garamond" panose="02020404030301010803" pitchFamily="18" charset="0"/>
                <a:cs typeface="Times New Roman" panose="02020603050405020304" pitchFamily="18" charset="0"/>
              </a:rPr>
              <a:t>İşçinin bu haktan faydalanabilmesi için o işte </a:t>
            </a:r>
            <a:r>
              <a:rPr lang="tr-TR" sz="1900" b="1" u="sng" dirty="0">
                <a:solidFill>
                  <a:srgbClr val="0070C0"/>
                </a:solidFill>
                <a:latin typeface="Garamond" panose="02020404030301010803" pitchFamily="18" charset="0"/>
                <a:cs typeface="Times New Roman" panose="02020603050405020304" pitchFamily="18" charset="0"/>
              </a:rPr>
              <a:t>en az 1 yıl </a:t>
            </a:r>
            <a:r>
              <a:rPr lang="tr-TR" sz="1900" b="1" u="sng" dirty="0">
                <a:solidFill>
                  <a:prstClr val="black"/>
                </a:solidFill>
                <a:latin typeface="Garamond" panose="02020404030301010803" pitchFamily="18" charset="0"/>
                <a:cs typeface="Times New Roman" panose="02020603050405020304" pitchFamily="18" charset="0"/>
              </a:rPr>
              <a:t>çalışmış olması şarttır</a:t>
            </a:r>
            <a:r>
              <a:rPr lang="tr-TR" sz="1900" dirty="0">
                <a:solidFill>
                  <a:prstClr val="black"/>
                </a:solidFill>
                <a:latin typeface="Garamond" panose="02020404030301010803" pitchFamily="18" charset="0"/>
                <a:cs typeface="Times New Roman" panose="02020603050405020304" pitchFamily="18" charset="0"/>
              </a:rPr>
              <a:t>. Bir yıldan çok çalışmaya karşılık </a:t>
            </a:r>
            <a:r>
              <a:rPr lang="tr-TR" sz="1900" b="1" dirty="0">
                <a:solidFill>
                  <a:prstClr val="black"/>
                </a:solidFill>
                <a:latin typeface="Garamond" panose="02020404030301010803" pitchFamily="18" charset="0"/>
                <a:cs typeface="Times New Roman" panose="02020603050405020304" pitchFamily="18" charset="0"/>
              </a:rPr>
              <a:t>her fazla yıl için</a:t>
            </a:r>
            <a:r>
              <a:rPr lang="tr-TR" sz="1900" dirty="0">
                <a:solidFill>
                  <a:prstClr val="black"/>
                </a:solidFill>
                <a:latin typeface="Garamond" panose="02020404030301010803" pitchFamily="18" charset="0"/>
                <a:cs typeface="Times New Roman" panose="02020603050405020304" pitchFamily="18" charset="0"/>
              </a:rPr>
              <a:t>, ayrıca </a:t>
            </a:r>
            <a:r>
              <a:rPr lang="tr-TR" sz="1900" b="1" dirty="0">
                <a:solidFill>
                  <a:srgbClr val="0070C0"/>
                </a:solidFill>
                <a:latin typeface="Garamond" panose="02020404030301010803" pitchFamily="18" charset="0"/>
                <a:cs typeface="Times New Roman" panose="02020603050405020304" pitchFamily="18" charset="0"/>
              </a:rPr>
              <a:t>2 gün</a:t>
            </a:r>
            <a:r>
              <a:rPr lang="tr-TR" sz="1900" dirty="0">
                <a:solidFill>
                  <a:prstClr val="black"/>
                </a:solidFill>
                <a:latin typeface="Garamond" panose="02020404030301010803" pitchFamily="18" charset="0"/>
                <a:cs typeface="Times New Roman" panose="02020603050405020304" pitchFamily="18" charset="0"/>
              </a:rPr>
              <a:t> </a:t>
            </a:r>
            <a:r>
              <a:rPr lang="tr-TR" sz="1900" b="1" dirty="0">
                <a:solidFill>
                  <a:srgbClr val="0070C0"/>
                </a:solidFill>
                <a:latin typeface="Garamond" panose="02020404030301010803" pitchFamily="18" charset="0"/>
                <a:cs typeface="Times New Roman" panose="02020603050405020304" pitchFamily="18" charset="0"/>
              </a:rPr>
              <a:t>eklenir</a:t>
            </a:r>
            <a:r>
              <a:rPr lang="tr-TR" sz="1900" dirty="0">
                <a:solidFill>
                  <a:prstClr val="black"/>
                </a:solidFill>
                <a:latin typeface="Garamond" panose="02020404030301010803" pitchFamily="18" charset="0"/>
                <a:cs typeface="Times New Roman" panose="02020603050405020304" pitchFamily="18" charset="0"/>
              </a:rPr>
              <a:t>. Şu kadar ki bu sürenin </a:t>
            </a:r>
            <a:r>
              <a:rPr lang="tr-TR" sz="1900" b="1" dirty="0">
                <a:solidFill>
                  <a:prstClr val="black"/>
                </a:solidFill>
                <a:latin typeface="Garamond" panose="02020404030301010803" pitchFamily="18" charset="0"/>
                <a:cs typeface="Times New Roman" panose="02020603050405020304" pitchFamily="18" charset="0"/>
              </a:rPr>
              <a:t>tamamı</a:t>
            </a:r>
            <a:r>
              <a:rPr lang="tr-TR" sz="1900" dirty="0">
                <a:solidFill>
                  <a:prstClr val="black"/>
                </a:solidFill>
                <a:latin typeface="Garamond" panose="02020404030301010803" pitchFamily="18" charset="0"/>
                <a:cs typeface="Times New Roman" panose="02020603050405020304" pitchFamily="18" charset="0"/>
              </a:rPr>
              <a:t> </a:t>
            </a:r>
            <a:r>
              <a:rPr lang="tr-TR" sz="1900" b="1" dirty="0">
                <a:solidFill>
                  <a:prstClr val="black"/>
                </a:solidFill>
                <a:latin typeface="Garamond" panose="02020404030301010803" pitchFamily="18" charset="0"/>
                <a:cs typeface="Times New Roman" panose="02020603050405020304" pitchFamily="18" charset="0"/>
              </a:rPr>
              <a:t>90 günü geçemez</a:t>
            </a:r>
            <a:r>
              <a:rPr lang="tr-TR" sz="1900" dirty="0">
                <a:solidFill>
                  <a:prstClr val="black"/>
                </a:solidFill>
                <a:latin typeface="Garamond" panose="02020404030301010803" pitchFamily="18" charset="0"/>
                <a:cs typeface="Times New Roman" panose="02020603050405020304" pitchFamily="18" charset="0"/>
              </a:rPr>
              <a:t>. </a:t>
            </a:r>
          </a:p>
          <a:p>
            <a:pPr marL="0" lvl="0" indent="0" algn="just" defTabSz="685800">
              <a:lnSpc>
                <a:spcPct val="114000"/>
              </a:lnSpc>
              <a:spcBef>
                <a:spcPts val="600"/>
              </a:spcBef>
              <a:buNone/>
            </a:pPr>
            <a:r>
              <a:rPr lang="tr-TR" sz="1900" dirty="0">
                <a:solidFill>
                  <a:prstClr val="black"/>
                </a:solidFill>
                <a:latin typeface="Garamond" panose="02020404030301010803" pitchFamily="18" charset="0"/>
                <a:cs typeface="Times New Roman" panose="02020603050405020304" pitchFamily="18" charset="0"/>
              </a:rPr>
              <a:t>İş sözleşmesinin feshedilmiş sayılabilmesi için beklenilmesi gereken süre içinde işçinin </a:t>
            </a:r>
            <a:r>
              <a:rPr lang="tr-TR" sz="1900" b="1" dirty="0">
                <a:solidFill>
                  <a:prstClr val="black"/>
                </a:solidFill>
                <a:latin typeface="Garamond" panose="02020404030301010803" pitchFamily="18" charset="0"/>
                <a:cs typeface="Times New Roman" panose="02020603050405020304" pitchFamily="18" charset="0"/>
              </a:rPr>
              <a:t>ücreti işlemez</a:t>
            </a:r>
            <a:r>
              <a:rPr lang="tr-TR" sz="1900" dirty="0">
                <a:solidFill>
                  <a:prstClr val="black"/>
                </a:solidFill>
                <a:latin typeface="Garamond" panose="02020404030301010803" pitchFamily="18" charset="0"/>
                <a:cs typeface="Times New Roman" panose="02020603050405020304" pitchFamily="18" charset="0"/>
              </a:rPr>
              <a:t>. Ancak özel kanunların bu husustaki hükümleri saklıdır. </a:t>
            </a:r>
          </a:p>
          <a:p>
            <a:pPr marL="0" lvl="0" indent="0" algn="just" defTabSz="685800">
              <a:lnSpc>
                <a:spcPct val="114000"/>
              </a:lnSpc>
              <a:spcBef>
                <a:spcPts val="600"/>
              </a:spcBef>
              <a:buNone/>
            </a:pPr>
            <a:r>
              <a:rPr lang="tr-TR" sz="1900" dirty="0">
                <a:solidFill>
                  <a:prstClr val="black"/>
                </a:solidFill>
                <a:latin typeface="Garamond" panose="02020404030301010803" pitchFamily="18" charset="0"/>
                <a:cs typeface="Times New Roman" panose="02020603050405020304" pitchFamily="18" charset="0"/>
              </a:rPr>
              <a:t>Bu süre içinde iş sözleşmesinin Kanundan doğan başka bir sebebe dayanılarak işveren veya işçi tarafından feshedildiği öteki tarafa bildirilmiş olsa bile, fesih için Kanunun gösterdiği süre bu sürenin bitiminden sonra işlemeye başlar. </a:t>
            </a:r>
          </a:p>
          <a:p>
            <a:pPr marL="0" lvl="0" indent="0" algn="just" defTabSz="685800">
              <a:lnSpc>
                <a:spcPct val="114000"/>
              </a:lnSpc>
              <a:spcBef>
                <a:spcPts val="600"/>
              </a:spcBef>
              <a:buNone/>
            </a:pPr>
            <a:r>
              <a:rPr lang="tr-TR" sz="1900" dirty="0">
                <a:solidFill>
                  <a:prstClr val="black"/>
                </a:solidFill>
                <a:latin typeface="Garamond" panose="02020404030301010803" pitchFamily="18" charset="0"/>
                <a:cs typeface="Times New Roman" panose="02020603050405020304" pitchFamily="18" charset="0"/>
              </a:rPr>
              <a:t>Ancak iş sözleşmesi belirli süreli olarak yapılmış ve sözleşme yukarıda yazılı süre içinde kendiliğinden sona eriyorsa bu madde hükümleri uygulanmaz.</a:t>
            </a:r>
          </a:p>
          <a:p>
            <a:pPr marL="0" lvl="0" indent="0" algn="just" defTabSz="685800">
              <a:lnSpc>
                <a:spcPct val="114000"/>
              </a:lnSpc>
              <a:spcBef>
                <a:spcPts val="600"/>
              </a:spcBef>
              <a:buNone/>
            </a:pPr>
            <a:endParaRPr lang="tr-TR" b="1" dirty="0"/>
          </a:p>
        </p:txBody>
      </p:sp>
    </p:spTree>
    <p:extLst>
      <p:ext uri="{BB962C8B-B14F-4D97-AF65-F5344CB8AC3E}">
        <p14:creationId xmlns:p14="http://schemas.microsoft.com/office/powerpoint/2010/main" val="140296712"/>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10055" y="491613"/>
            <a:ext cx="7833946" cy="737420"/>
          </a:xfrm>
        </p:spPr>
        <p:txBody>
          <a:bodyPr>
            <a:noAutofit/>
          </a:bodyPr>
          <a:lstStyle/>
          <a:p>
            <a:r>
              <a:rPr lang="tr-TR" sz="3200" b="1" dirty="0">
                <a:solidFill>
                  <a:prstClr val="white"/>
                </a:solidFill>
                <a:latin typeface="Times New Roman" panose="02020603050405020304" pitchFamily="18" charset="0"/>
                <a:cs typeface="Times New Roman" panose="02020603050405020304" pitchFamily="18" charset="0"/>
              </a:rPr>
              <a:t>Askerlik ve Kanundan Doğan Çalışma</a:t>
            </a:r>
            <a:endParaRPr lang="tr-TR" sz="3600"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79</a:t>
            </a:fld>
            <a:endParaRPr lang="tr-TR" dirty="0">
              <a:solidFill>
                <a:schemeClr val="bg1"/>
              </a:solidFill>
            </a:endParaRPr>
          </a:p>
        </p:txBody>
      </p:sp>
      <p:sp>
        <p:nvSpPr>
          <p:cNvPr id="3" name="İçerik Yer Tutucusu 2"/>
          <p:cNvSpPr>
            <a:spLocks noGrp="1"/>
          </p:cNvSpPr>
          <p:nvPr>
            <p:ph idx="1"/>
          </p:nvPr>
        </p:nvSpPr>
        <p:spPr>
          <a:xfrm>
            <a:off x="439615" y="1415562"/>
            <a:ext cx="8449408" cy="5029200"/>
          </a:xfrm>
        </p:spPr>
        <p:txBody>
          <a:bodyPr>
            <a:normAutofit/>
          </a:bodyPr>
          <a:lstStyle/>
          <a:p>
            <a:pPr marL="0" lvl="0" indent="0" algn="just" defTabSz="685800">
              <a:lnSpc>
                <a:spcPct val="114000"/>
              </a:lnSpc>
              <a:spcBef>
                <a:spcPts val="600"/>
              </a:spcBef>
              <a:buNone/>
            </a:pPr>
            <a:r>
              <a:rPr lang="tr-TR" sz="2400" b="1" u="sng" dirty="0">
                <a:solidFill>
                  <a:prstClr val="black"/>
                </a:solidFill>
                <a:latin typeface="Garamond" panose="02020404030301010803" pitchFamily="18" charset="0"/>
                <a:cs typeface="Times New Roman" panose="02020603050405020304" pitchFamily="18" charset="0"/>
              </a:rPr>
              <a:t>Herhangi bir askeri ve kanuni ödev dolayısıyla </a:t>
            </a:r>
            <a:r>
              <a:rPr lang="tr-TR" sz="2400" dirty="0">
                <a:solidFill>
                  <a:prstClr val="black"/>
                </a:solidFill>
                <a:latin typeface="Garamond" panose="02020404030301010803" pitchFamily="18" charset="0"/>
                <a:cs typeface="Times New Roman" panose="02020603050405020304" pitchFamily="18" charset="0"/>
              </a:rPr>
              <a:t>işinden ayrılan işçiler </a:t>
            </a:r>
            <a:r>
              <a:rPr lang="tr-TR" sz="2400" b="1" dirty="0">
                <a:solidFill>
                  <a:prstClr val="black"/>
                </a:solidFill>
                <a:latin typeface="Garamond" panose="02020404030301010803" pitchFamily="18" charset="0"/>
                <a:cs typeface="Times New Roman" panose="02020603050405020304" pitchFamily="18" charset="0"/>
              </a:rPr>
              <a:t>bu ödevin sona ermesinden başlayarak </a:t>
            </a:r>
            <a:r>
              <a:rPr lang="tr-TR" sz="2400" b="1" dirty="0">
                <a:solidFill>
                  <a:srgbClr val="0070C0"/>
                </a:solidFill>
                <a:latin typeface="Garamond" panose="02020404030301010803" pitchFamily="18" charset="0"/>
                <a:cs typeface="Times New Roman" panose="02020603050405020304" pitchFamily="18" charset="0"/>
              </a:rPr>
              <a:t>2 ay </a:t>
            </a:r>
            <a:r>
              <a:rPr lang="tr-TR" sz="2400" dirty="0">
                <a:solidFill>
                  <a:prstClr val="black"/>
                </a:solidFill>
                <a:latin typeface="Garamond" panose="02020404030301010803" pitchFamily="18" charset="0"/>
                <a:cs typeface="Times New Roman" panose="02020603050405020304" pitchFamily="18" charset="0"/>
              </a:rPr>
              <a:t>içinde </a:t>
            </a:r>
            <a:r>
              <a:rPr lang="tr-TR" sz="2400" b="1" dirty="0">
                <a:solidFill>
                  <a:srgbClr val="0070C0"/>
                </a:solidFill>
                <a:latin typeface="Garamond" panose="02020404030301010803" pitchFamily="18" charset="0"/>
                <a:cs typeface="Times New Roman" panose="02020603050405020304" pitchFamily="18" charset="0"/>
              </a:rPr>
              <a:t>işe girmek istedikleri takdirde</a:t>
            </a:r>
            <a:r>
              <a:rPr lang="tr-TR" sz="2400" dirty="0">
                <a:solidFill>
                  <a:prstClr val="black"/>
                </a:solidFill>
                <a:latin typeface="Garamond" panose="02020404030301010803" pitchFamily="18" charset="0"/>
                <a:cs typeface="Times New Roman" panose="02020603050405020304" pitchFamily="18" charset="0"/>
              </a:rPr>
              <a:t> işveren bunları eski işleri veya benzeri işlerde </a:t>
            </a:r>
            <a:r>
              <a:rPr lang="tr-TR" sz="2400" b="1" dirty="0">
                <a:solidFill>
                  <a:prstClr val="black"/>
                </a:solidFill>
                <a:latin typeface="Garamond" panose="02020404030301010803" pitchFamily="18" charset="0"/>
                <a:cs typeface="Times New Roman" panose="02020603050405020304" pitchFamily="18" charset="0"/>
              </a:rPr>
              <a:t>boş yer varsa derhal</a:t>
            </a:r>
            <a:r>
              <a:rPr lang="tr-TR" sz="2400" dirty="0" smtClean="0">
                <a:solidFill>
                  <a:prstClr val="black"/>
                </a:solidFill>
                <a:latin typeface="Garamond" panose="02020404030301010803" pitchFamily="18" charset="0"/>
                <a:cs typeface="Times New Roman" panose="02020603050405020304" pitchFamily="18" charset="0"/>
              </a:rPr>
              <a:t>, </a:t>
            </a:r>
            <a:r>
              <a:rPr lang="tr-TR" sz="2400" dirty="0">
                <a:solidFill>
                  <a:prstClr val="black"/>
                </a:solidFill>
                <a:latin typeface="Garamond" panose="02020404030301010803" pitchFamily="18" charset="0"/>
                <a:cs typeface="Times New Roman" panose="02020603050405020304" pitchFamily="18" charset="0"/>
              </a:rPr>
              <a:t>yoksa </a:t>
            </a:r>
            <a:r>
              <a:rPr lang="tr-TR" sz="2400" b="1" dirty="0">
                <a:solidFill>
                  <a:prstClr val="black"/>
                </a:solidFill>
                <a:latin typeface="Garamond" panose="02020404030301010803" pitchFamily="18" charset="0"/>
                <a:cs typeface="Times New Roman" panose="02020603050405020304" pitchFamily="18" charset="0"/>
              </a:rPr>
              <a:t>boşalacak ilk işe </a:t>
            </a:r>
            <a:r>
              <a:rPr lang="tr-TR" sz="2400" dirty="0">
                <a:solidFill>
                  <a:prstClr val="black"/>
                </a:solidFill>
                <a:latin typeface="Garamond" panose="02020404030301010803" pitchFamily="18" charset="0"/>
                <a:cs typeface="Times New Roman" panose="02020603050405020304" pitchFamily="18" charset="0"/>
              </a:rPr>
              <a:t>başka isteklilere tercih ederek</a:t>
            </a:r>
            <a:r>
              <a:rPr lang="tr-TR" sz="2400" dirty="0" smtClean="0">
                <a:solidFill>
                  <a:prstClr val="black"/>
                </a:solidFill>
                <a:latin typeface="Garamond" panose="02020404030301010803" pitchFamily="18" charset="0"/>
                <a:cs typeface="Times New Roman" panose="02020603050405020304" pitchFamily="18" charset="0"/>
              </a:rPr>
              <a:t>, o andaki şartlarla </a:t>
            </a:r>
            <a:r>
              <a:rPr lang="tr-TR" sz="2400" b="1" dirty="0" smtClean="0">
                <a:solidFill>
                  <a:prstClr val="black"/>
                </a:solidFill>
                <a:latin typeface="Garamond" panose="02020404030301010803" pitchFamily="18" charset="0"/>
                <a:cs typeface="Times New Roman" panose="02020603050405020304" pitchFamily="18" charset="0"/>
              </a:rPr>
              <a:t>işe almak zorundadır</a:t>
            </a:r>
            <a:r>
              <a:rPr lang="tr-TR" sz="2400" dirty="0" smtClean="0">
                <a:solidFill>
                  <a:prstClr val="black"/>
                </a:solidFill>
                <a:latin typeface="Garamond" panose="02020404030301010803" pitchFamily="18" charset="0"/>
                <a:cs typeface="Times New Roman" panose="02020603050405020304" pitchFamily="18" charset="0"/>
              </a:rPr>
              <a:t>. </a:t>
            </a:r>
            <a:endParaRPr lang="tr-TR" sz="2400" dirty="0">
              <a:solidFill>
                <a:prstClr val="black"/>
              </a:solidFill>
              <a:latin typeface="Garamond" panose="02020404030301010803" pitchFamily="18" charset="0"/>
              <a:cs typeface="Times New Roman" panose="02020603050405020304" pitchFamily="18" charset="0"/>
            </a:endParaRPr>
          </a:p>
          <a:p>
            <a:pPr marL="0" lvl="0" indent="0" algn="just" defTabSz="685800">
              <a:lnSpc>
                <a:spcPct val="114000"/>
              </a:lnSpc>
              <a:spcBef>
                <a:spcPts val="600"/>
              </a:spcBef>
              <a:buNone/>
            </a:pPr>
            <a:r>
              <a:rPr lang="tr-TR" sz="2400" dirty="0">
                <a:solidFill>
                  <a:prstClr val="black"/>
                </a:solidFill>
                <a:latin typeface="Garamond" panose="02020404030301010803" pitchFamily="18" charset="0"/>
                <a:cs typeface="Times New Roman" panose="02020603050405020304" pitchFamily="18" charset="0"/>
              </a:rPr>
              <a:t>Aranan şartlar bulunduğu halde işveren iş sözleşmesi yapma yükümlülüğünü yerine getirmezse, işe alınma isteğinde bulunan eski işçiye </a:t>
            </a:r>
            <a:r>
              <a:rPr lang="tr-TR" sz="2400" b="1" u="sng" dirty="0">
                <a:solidFill>
                  <a:prstClr val="black"/>
                </a:solidFill>
                <a:latin typeface="Garamond" panose="02020404030301010803" pitchFamily="18" charset="0"/>
                <a:cs typeface="Times New Roman" panose="02020603050405020304" pitchFamily="18" charset="0"/>
              </a:rPr>
              <a:t>3 aylık ücret tutarında </a:t>
            </a:r>
            <a:r>
              <a:rPr lang="tr-TR" sz="2400" b="1" u="sng" dirty="0">
                <a:solidFill>
                  <a:srgbClr val="0070C0"/>
                </a:solidFill>
                <a:latin typeface="Garamond" panose="02020404030301010803" pitchFamily="18" charset="0"/>
                <a:cs typeface="Times New Roman" panose="02020603050405020304" pitchFamily="18" charset="0"/>
              </a:rPr>
              <a:t>tazminat</a:t>
            </a:r>
            <a:r>
              <a:rPr lang="tr-TR" sz="2400" u="sng" dirty="0">
                <a:solidFill>
                  <a:prstClr val="black"/>
                </a:solidFill>
                <a:latin typeface="Garamond" panose="02020404030301010803" pitchFamily="18" charset="0"/>
                <a:cs typeface="Times New Roman" panose="02020603050405020304" pitchFamily="18" charset="0"/>
              </a:rPr>
              <a:t> öder</a:t>
            </a:r>
            <a:r>
              <a:rPr lang="tr-TR" sz="2400" dirty="0">
                <a:solidFill>
                  <a:prstClr val="black"/>
                </a:solidFill>
                <a:latin typeface="Garamond" panose="02020404030301010803" pitchFamily="18" charset="0"/>
                <a:cs typeface="Times New Roman" panose="02020603050405020304" pitchFamily="18" charset="0"/>
              </a:rPr>
              <a:t>.</a:t>
            </a:r>
          </a:p>
          <a:p>
            <a:pPr marL="0" lvl="0" indent="0" algn="just" defTabSz="685800">
              <a:lnSpc>
                <a:spcPct val="114000"/>
              </a:lnSpc>
              <a:spcBef>
                <a:spcPts val="600"/>
              </a:spcBef>
              <a:buNone/>
            </a:pPr>
            <a:endParaRPr lang="tr-TR" b="1" dirty="0"/>
          </a:p>
        </p:txBody>
      </p:sp>
    </p:spTree>
    <p:extLst>
      <p:ext uri="{BB962C8B-B14F-4D97-AF65-F5344CB8AC3E}">
        <p14:creationId xmlns:p14="http://schemas.microsoft.com/office/powerpoint/2010/main" val="299337190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ayt Numarası Yer Tutucusu 3">
            <a:extLst>
              <a:ext uri="{FF2B5EF4-FFF2-40B4-BE49-F238E27FC236}">
                <a16:creationId xmlns:a16="http://schemas.microsoft.com/office/drawing/2014/main" xmlns="" id="{AD8EF929-6037-4B40-9AE9-C6A81A86112F}"/>
              </a:ext>
            </a:extLst>
          </p:cNvPr>
          <p:cNvSpPr>
            <a:spLocks noGrp="1"/>
          </p:cNvSpPr>
          <p:nvPr>
            <p:ph type="sldNum" sz="quarter" idx="12"/>
          </p:nvPr>
        </p:nvSpPr>
        <p:spPr>
          <a:noFill/>
        </p:spPr>
        <p:txBody>
          <a:bodyPr/>
          <a:lstStyle/>
          <a:p>
            <a:pPr algn="ctr"/>
            <a:r>
              <a:rPr lang="tr-TR" b="1" dirty="0" smtClean="0">
                <a:solidFill>
                  <a:schemeClr val="bg1">
                    <a:lumMod val="95000"/>
                  </a:schemeClr>
                </a:solidFill>
                <a:latin typeface="Garamond" panose="02020404030301010803" pitchFamily="18" charset="0"/>
              </a:rPr>
              <a:t>                                    </a:t>
            </a:r>
            <a:fld id="{AA2C244E-E5AC-4366-B513-6933B17218AE}" type="slidenum">
              <a:rPr lang="tr-TR" b="1" smtClean="0">
                <a:solidFill>
                  <a:schemeClr val="bg1">
                    <a:lumMod val="95000"/>
                  </a:schemeClr>
                </a:solidFill>
                <a:latin typeface="Garamond" panose="02020404030301010803" pitchFamily="18" charset="0"/>
              </a:rPr>
              <a:pPr algn="ctr"/>
              <a:t>8</a:t>
            </a:fld>
            <a:endParaRPr lang="tr-TR" b="1" dirty="0">
              <a:solidFill>
                <a:schemeClr val="bg1">
                  <a:lumMod val="95000"/>
                </a:schemeClr>
              </a:solidFill>
              <a:latin typeface="Garamond" panose="02020404030301010803" pitchFamily="18" charset="0"/>
            </a:endParaRPr>
          </a:p>
        </p:txBody>
      </p:sp>
      <p:sp>
        <p:nvSpPr>
          <p:cNvPr id="5" name="Unvan 2">
            <a:extLst>
              <a:ext uri="{FF2B5EF4-FFF2-40B4-BE49-F238E27FC236}">
                <a16:creationId xmlns:a16="http://schemas.microsoft.com/office/drawing/2014/main" xmlns="" id="{7554ECF3-B496-43D1-BCAA-3EB466CC6443}"/>
              </a:ext>
            </a:extLst>
          </p:cNvPr>
          <p:cNvSpPr txBox="1">
            <a:spLocks/>
          </p:cNvSpPr>
          <p:nvPr/>
        </p:nvSpPr>
        <p:spPr>
          <a:xfrm>
            <a:off x="1412161" y="481781"/>
            <a:ext cx="7244815" cy="727587"/>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600" b="1" kern="1200" baseline="0">
                <a:solidFill>
                  <a:schemeClr val="bg1"/>
                </a:solidFill>
                <a:latin typeface="Garamond" panose="02020404030301010803" pitchFamily="18" charset="0"/>
                <a:ea typeface="+mj-ea"/>
                <a:cs typeface="Times New Roman" panose="02020603050405020304" pitchFamily="18" charset="0"/>
              </a:defRPr>
            </a:lvl1pPr>
          </a:lstStyle>
          <a:p>
            <a:pPr marL="0" marR="0" lvl="0" indent="0" algn="l" defTabSz="685800" rtl="0" eaLnBrk="1" fontAlgn="auto" latinLnBrk="0" hangingPunct="1">
              <a:lnSpc>
                <a:spcPct val="90000"/>
              </a:lnSpc>
              <a:spcBef>
                <a:spcPct val="0"/>
              </a:spcBef>
              <a:spcAft>
                <a:spcPts val="0"/>
              </a:spcAft>
              <a:buClrTx/>
              <a:buSzTx/>
              <a:buFontTx/>
              <a:buNone/>
              <a:tabLst/>
              <a:defRPr/>
            </a:pPr>
            <a:r>
              <a:rPr kumimoji="0" lang="tr-TR" altLang="tr-TR" sz="3600" b="1" i="0" u="none" strike="noStrike" kern="1200" cap="none" spc="0" normalizeH="0" baseline="0" noProof="0" dirty="0" smtClean="0">
                <a:ln>
                  <a:noFill/>
                </a:ln>
                <a:solidFill>
                  <a:sysClr val="window" lastClr="FFFFFF"/>
                </a:solidFill>
                <a:effectLst/>
                <a:uLnTx/>
                <a:uFillTx/>
                <a:latin typeface="Garamond" panose="02020404030301010803" pitchFamily="18" charset="0"/>
                <a:ea typeface="+mj-ea"/>
                <a:cs typeface="Times New Roman" panose="02020603050405020304" pitchFamily="18" charset="0"/>
              </a:rPr>
              <a:t>Anlatım Planı</a:t>
            </a:r>
            <a:endParaRPr kumimoji="0" lang="tr-TR" sz="3600" b="1" i="0" u="none" strike="noStrike" kern="1200" cap="none" spc="0" normalizeH="0" baseline="0" noProof="0" dirty="0">
              <a:ln>
                <a:noFill/>
              </a:ln>
              <a:solidFill>
                <a:sysClr val="window" lastClr="FFFFFF"/>
              </a:solidFill>
              <a:effectLst/>
              <a:uLnTx/>
              <a:uFillTx/>
              <a:latin typeface="Garamond" panose="02020404030301010803" pitchFamily="18" charset="0"/>
              <a:ea typeface="+mj-ea"/>
              <a:cs typeface="Times New Roman" panose="02020603050405020304" pitchFamily="18" charset="0"/>
            </a:endParaRPr>
          </a:p>
        </p:txBody>
      </p:sp>
      <p:sp>
        <p:nvSpPr>
          <p:cNvPr id="8" name="Unvan 5"/>
          <p:cNvSpPr>
            <a:spLocks noGrp="1"/>
          </p:cNvSpPr>
          <p:nvPr>
            <p:ph type="subTitle" idx="1"/>
          </p:nvPr>
        </p:nvSpPr>
        <p:spPr>
          <a:xfrm>
            <a:off x="560439" y="1612489"/>
            <a:ext cx="8200103" cy="4743863"/>
          </a:xfrm>
        </p:spPr>
        <p:txBody>
          <a:bodyPr>
            <a:normAutofit/>
          </a:bodyPr>
          <a:lstStyle/>
          <a:p>
            <a:pPr marL="171450" lvl="0" indent="-171450" algn="l" defTabSz="685800">
              <a:lnSpc>
                <a:spcPct val="114000"/>
              </a:lnSpc>
              <a:spcBef>
                <a:spcPts val="600"/>
              </a:spcBef>
              <a:buFont typeface="Wingdings" panose="05000000000000000000" pitchFamily="2" charset="2"/>
              <a:buChar char="Ø"/>
            </a:pPr>
            <a:r>
              <a:rPr lang="tr-TR" b="1" dirty="0">
                <a:solidFill>
                  <a:prstClr val="black"/>
                </a:solidFill>
                <a:latin typeface="Garamond" panose="02020404030301010803" pitchFamily="18" charset="0"/>
                <a:cs typeface="Times New Roman" panose="02020603050405020304" pitchFamily="18" charset="0"/>
              </a:rPr>
              <a:t>Genel </a:t>
            </a:r>
            <a:r>
              <a:rPr lang="tr-TR" b="1" dirty="0" smtClean="0">
                <a:solidFill>
                  <a:prstClr val="black"/>
                </a:solidFill>
                <a:latin typeface="Garamond" panose="02020404030301010803" pitchFamily="18" charset="0"/>
                <a:cs typeface="Times New Roman" panose="02020603050405020304" pitchFamily="18" charset="0"/>
              </a:rPr>
              <a:t>Hükümler</a:t>
            </a:r>
            <a:endParaRPr lang="tr-TR" b="1" dirty="0">
              <a:solidFill>
                <a:prstClr val="black"/>
              </a:solidFill>
              <a:latin typeface="Garamond" panose="02020404030301010803" pitchFamily="18" charset="0"/>
              <a:cs typeface="Times New Roman" panose="02020603050405020304" pitchFamily="18" charset="0"/>
            </a:endParaRPr>
          </a:p>
          <a:p>
            <a:pPr marL="171450" lvl="0" indent="-171450" algn="l" defTabSz="685800">
              <a:lnSpc>
                <a:spcPct val="114000"/>
              </a:lnSpc>
              <a:spcBef>
                <a:spcPts val="600"/>
              </a:spcBef>
              <a:buFont typeface="Wingdings" panose="05000000000000000000" pitchFamily="2" charset="2"/>
              <a:buChar char="Ø"/>
            </a:pPr>
            <a:r>
              <a:rPr lang="tr-TR" b="1" dirty="0" smtClean="0">
                <a:solidFill>
                  <a:prstClr val="black"/>
                </a:solidFill>
                <a:latin typeface="Garamond" panose="02020404030301010803" pitchFamily="18" charset="0"/>
                <a:cs typeface="Times New Roman" panose="02020603050405020304" pitchFamily="18" charset="0"/>
              </a:rPr>
              <a:t>İş </a:t>
            </a:r>
            <a:r>
              <a:rPr lang="tr-TR" b="1" dirty="0">
                <a:solidFill>
                  <a:prstClr val="black"/>
                </a:solidFill>
                <a:latin typeface="Garamond" panose="02020404030301010803" pitchFamily="18" charset="0"/>
                <a:cs typeface="Times New Roman" panose="02020603050405020304" pitchFamily="18" charset="0"/>
              </a:rPr>
              <a:t>Sözleşmesi, Türleri ve Feshi</a:t>
            </a:r>
          </a:p>
          <a:p>
            <a:pPr marL="171450" lvl="0" indent="-171450" algn="l" defTabSz="685800">
              <a:lnSpc>
                <a:spcPct val="114000"/>
              </a:lnSpc>
              <a:spcBef>
                <a:spcPts val="600"/>
              </a:spcBef>
              <a:buFont typeface="Wingdings" panose="05000000000000000000" pitchFamily="2" charset="2"/>
              <a:buChar char="Ø"/>
            </a:pPr>
            <a:r>
              <a:rPr lang="tr-TR" b="1" dirty="0" smtClean="0">
                <a:solidFill>
                  <a:prstClr val="black"/>
                </a:solidFill>
                <a:latin typeface="Garamond" panose="02020404030301010803" pitchFamily="18" charset="0"/>
                <a:cs typeface="Times New Roman" panose="02020603050405020304" pitchFamily="18" charset="0"/>
              </a:rPr>
              <a:t>İhbar </a:t>
            </a:r>
            <a:r>
              <a:rPr lang="tr-TR" b="1" dirty="0">
                <a:solidFill>
                  <a:prstClr val="black"/>
                </a:solidFill>
                <a:latin typeface="Garamond" panose="02020404030301010803" pitchFamily="18" charset="0"/>
                <a:cs typeface="Times New Roman" panose="02020603050405020304" pitchFamily="18" charset="0"/>
              </a:rPr>
              <a:t>Tazminatı/Kıdem Tazminatı ve Hak Kazanma Şartları </a:t>
            </a:r>
          </a:p>
          <a:p>
            <a:pPr marL="171450" lvl="0" indent="-171450" algn="l" defTabSz="685800">
              <a:lnSpc>
                <a:spcPct val="114000"/>
              </a:lnSpc>
              <a:spcBef>
                <a:spcPts val="600"/>
              </a:spcBef>
              <a:buFont typeface="Wingdings" panose="05000000000000000000" pitchFamily="2" charset="2"/>
              <a:buChar char="Ø"/>
            </a:pPr>
            <a:r>
              <a:rPr lang="tr-TR" b="1" dirty="0">
                <a:solidFill>
                  <a:prstClr val="black"/>
                </a:solidFill>
                <a:latin typeface="Garamond" panose="02020404030301010803" pitchFamily="18" charset="0"/>
                <a:cs typeface="Times New Roman" panose="02020603050405020304" pitchFamily="18" charset="0"/>
              </a:rPr>
              <a:t>Ücret</a:t>
            </a:r>
          </a:p>
          <a:p>
            <a:pPr marL="171450" lvl="0" indent="-171450" algn="l" defTabSz="685800">
              <a:lnSpc>
                <a:spcPct val="114000"/>
              </a:lnSpc>
              <a:spcBef>
                <a:spcPts val="600"/>
              </a:spcBef>
              <a:buFont typeface="Wingdings" panose="05000000000000000000" pitchFamily="2" charset="2"/>
              <a:buChar char="Ø"/>
            </a:pPr>
            <a:r>
              <a:rPr lang="tr-TR" b="1" dirty="0">
                <a:solidFill>
                  <a:prstClr val="black"/>
                </a:solidFill>
                <a:latin typeface="Garamond" panose="02020404030301010803" pitchFamily="18" charset="0"/>
                <a:cs typeface="Times New Roman" panose="02020603050405020304" pitchFamily="18" charset="0"/>
              </a:rPr>
              <a:t>Yıllık </a:t>
            </a:r>
            <a:r>
              <a:rPr lang="tr-TR" b="1" dirty="0" smtClean="0">
                <a:solidFill>
                  <a:prstClr val="black"/>
                </a:solidFill>
                <a:latin typeface="Garamond" panose="02020404030301010803" pitchFamily="18" charset="0"/>
                <a:cs typeface="Times New Roman" panose="02020603050405020304" pitchFamily="18" charset="0"/>
              </a:rPr>
              <a:t>Ücretli İzin Hakkı ve İzin Süreleri</a:t>
            </a:r>
            <a:endParaRPr lang="tr-TR" b="1" dirty="0">
              <a:solidFill>
                <a:prstClr val="black"/>
              </a:solidFill>
              <a:latin typeface="Garamond" panose="02020404030301010803" pitchFamily="18" charset="0"/>
              <a:cs typeface="Times New Roman" panose="02020603050405020304" pitchFamily="18" charset="0"/>
            </a:endParaRPr>
          </a:p>
          <a:p>
            <a:pPr marL="171450" lvl="0" indent="-171450" algn="l" defTabSz="685800">
              <a:lnSpc>
                <a:spcPct val="114000"/>
              </a:lnSpc>
              <a:spcBef>
                <a:spcPts val="600"/>
              </a:spcBef>
              <a:buFont typeface="Wingdings" panose="05000000000000000000" pitchFamily="2" charset="2"/>
              <a:buChar char="Ø"/>
            </a:pPr>
            <a:r>
              <a:rPr lang="tr-TR" b="1" dirty="0">
                <a:solidFill>
                  <a:prstClr val="black"/>
                </a:solidFill>
                <a:latin typeface="Garamond" panose="02020404030301010803" pitchFamily="18" charset="0"/>
                <a:cs typeface="Times New Roman" panose="02020603050405020304" pitchFamily="18" charset="0"/>
              </a:rPr>
              <a:t>İşin </a:t>
            </a:r>
            <a:r>
              <a:rPr lang="tr-TR" b="1" dirty="0" smtClean="0">
                <a:solidFill>
                  <a:prstClr val="black"/>
                </a:solidFill>
                <a:latin typeface="Garamond" panose="02020404030301010803" pitchFamily="18" charset="0"/>
                <a:cs typeface="Times New Roman" panose="02020603050405020304" pitchFamily="18" charset="0"/>
              </a:rPr>
              <a:t>Düzenlenmesi</a:t>
            </a:r>
            <a:endParaRPr lang="tr-TR" b="1" dirty="0">
              <a:solidFill>
                <a:prstClr val="black"/>
              </a:solidFill>
              <a:latin typeface="Garamond" panose="02020404030301010803" pitchFamily="18" charset="0"/>
              <a:cs typeface="Times New Roman" panose="02020603050405020304" pitchFamily="18" charset="0"/>
            </a:endParaRPr>
          </a:p>
          <a:p>
            <a:pPr marL="171450" lvl="0" indent="-171450" algn="l" defTabSz="685800">
              <a:lnSpc>
                <a:spcPct val="114000"/>
              </a:lnSpc>
              <a:spcBef>
                <a:spcPts val="600"/>
              </a:spcBef>
              <a:buFont typeface="Wingdings" panose="05000000000000000000" pitchFamily="2" charset="2"/>
              <a:buChar char="Ø"/>
            </a:pPr>
            <a:r>
              <a:rPr lang="tr-TR" b="1" dirty="0">
                <a:solidFill>
                  <a:prstClr val="black"/>
                </a:solidFill>
                <a:latin typeface="Garamond" panose="02020404030301010803" pitchFamily="18" charset="0"/>
                <a:cs typeface="Times New Roman" panose="02020603050405020304" pitchFamily="18" charset="0"/>
              </a:rPr>
              <a:t>Denkleştirme </a:t>
            </a:r>
            <a:r>
              <a:rPr lang="tr-TR" b="1" dirty="0" smtClean="0">
                <a:solidFill>
                  <a:prstClr val="black"/>
                </a:solidFill>
                <a:latin typeface="Garamond" panose="02020404030301010803" pitchFamily="18" charset="0"/>
                <a:cs typeface="Times New Roman" panose="02020603050405020304" pitchFamily="18" charset="0"/>
              </a:rPr>
              <a:t>Uygulaması</a:t>
            </a:r>
            <a:endParaRPr lang="tr-TR" b="1" dirty="0">
              <a:solidFill>
                <a:prstClr val="black"/>
              </a:solidFill>
              <a:latin typeface="Garamond" panose="02020404030301010803" pitchFamily="18" charset="0"/>
              <a:cs typeface="Times New Roman" panose="02020603050405020304" pitchFamily="18" charset="0"/>
            </a:endParaRPr>
          </a:p>
          <a:p>
            <a:pPr marL="171450" lvl="0" indent="-171450" algn="l" defTabSz="685800">
              <a:lnSpc>
                <a:spcPct val="114000"/>
              </a:lnSpc>
              <a:spcBef>
                <a:spcPts val="600"/>
              </a:spcBef>
              <a:buFont typeface="Wingdings" panose="05000000000000000000" pitchFamily="2" charset="2"/>
              <a:buChar char="Ø"/>
            </a:pPr>
            <a:endParaRPr lang="tr-TR" b="1" dirty="0">
              <a:solidFill>
                <a:prstClr val="black"/>
              </a:solidFill>
              <a:latin typeface="Garamond" panose="02020404030301010803" pitchFamily="18" charset="0"/>
              <a:cs typeface="Times New Roman" panose="02020603050405020304" pitchFamily="18" charset="0"/>
            </a:endParaRPr>
          </a:p>
        </p:txBody>
      </p:sp>
    </p:spTree>
    <p:extLst>
      <p:ext uri="{BB962C8B-B14F-4D97-AF65-F5344CB8AC3E}">
        <p14:creationId xmlns:p14="http://schemas.microsoft.com/office/powerpoint/2010/main" val="724292520"/>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10055" y="491613"/>
            <a:ext cx="7833946" cy="737420"/>
          </a:xfrm>
        </p:spPr>
        <p:txBody>
          <a:bodyPr>
            <a:noAutofit/>
          </a:bodyPr>
          <a:lstStyle/>
          <a:p>
            <a:r>
              <a:rPr lang="tr-TR" sz="3600" b="1" dirty="0">
                <a:solidFill>
                  <a:prstClr val="white"/>
                </a:solidFill>
                <a:latin typeface="Garamond" panose="02020404030301010803" pitchFamily="18" charset="0"/>
                <a:cs typeface="Times New Roman" panose="02020603050405020304" pitchFamily="18" charset="0"/>
              </a:rPr>
              <a:t>İhbar Tazminatı</a:t>
            </a:r>
            <a:endParaRPr lang="tr-TR" sz="3600"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80</a:t>
            </a:fld>
            <a:endParaRPr lang="tr-TR" dirty="0">
              <a:solidFill>
                <a:schemeClr val="bg1"/>
              </a:solidFill>
            </a:endParaRPr>
          </a:p>
        </p:txBody>
      </p:sp>
      <p:sp>
        <p:nvSpPr>
          <p:cNvPr id="3" name="İçerik Yer Tutucusu 2"/>
          <p:cNvSpPr>
            <a:spLocks noGrp="1"/>
          </p:cNvSpPr>
          <p:nvPr>
            <p:ph idx="1"/>
          </p:nvPr>
        </p:nvSpPr>
        <p:spPr>
          <a:xfrm>
            <a:off x="439615" y="1229033"/>
            <a:ext cx="8449408" cy="5062039"/>
          </a:xfrm>
        </p:spPr>
        <p:txBody>
          <a:bodyPr>
            <a:noAutofit/>
          </a:bodyPr>
          <a:lstStyle/>
          <a:p>
            <a:pPr marL="0" indent="0" algn="just">
              <a:lnSpc>
                <a:spcPct val="114000"/>
              </a:lnSpc>
              <a:spcBef>
                <a:spcPts val="600"/>
              </a:spcBef>
              <a:buNone/>
            </a:pPr>
            <a:r>
              <a:rPr lang="tr-TR" sz="1800" b="1" u="sng" dirty="0" smtClean="0">
                <a:latin typeface="Garamond" panose="02020404030301010803" pitchFamily="18" charset="0"/>
              </a:rPr>
              <a:t>Belirsiz</a:t>
            </a:r>
            <a:r>
              <a:rPr lang="tr-TR" sz="1800" b="1" dirty="0" smtClean="0">
                <a:latin typeface="Garamond" panose="02020404030301010803" pitchFamily="18" charset="0"/>
              </a:rPr>
              <a:t> </a:t>
            </a:r>
            <a:r>
              <a:rPr lang="tr-TR" sz="1800" b="1" dirty="0">
                <a:latin typeface="Garamond" panose="02020404030301010803" pitchFamily="18" charset="0"/>
              </a:rPr>
              <a:t>süreli iş sözleşmesini </a:t>
            </a:r>
            <a:r>
              <a:rPr lang="tr-TR" sz="1800" dirty="0">
                <a:latin typeface="Garamond" panose="02020404030301010803" pitchFamily="18" charset="0"/>
              </a:rPr>
              <a:t>feshetmek isteyen taraf (işçi/işveren) fesihten önce durumu diğer tarafa bildirilmesi gerekir. Bildirim süresi İş Kanununun 17 </a:t>
            </a:r>
            <a:r>
              <a:rPr lang="tr-TR" sz="1800" dirty="0" err="1">
                <a:latin typeface="Garamond" panose="02020404030301010803" pitchFamily="18" charset="0"/>
              </a:rPr>
              <a:t>nci</a:t>
            </a:r>
            <a:r>
              <a:rPr lang="tr-TR" sz="1800" dirty="0">
                <a:latin typeface="Garamond" panose="02020404030301010803" pitchFamily="18" charset="0"/>
              </a:rPr>
              <a:t> maddesinde düzenlenmiş olup </a:t>
            </a:r>
            <a:r>
              <a:rPr lang="tr-TR" sz="1800" b="1" dirty="0">
                <a:latin typeface="Garamond" panose="02020404030301010803" pitchFamily="18" charset="0"/>
              </a:rPr>
              <a:t>bildirim şartına uymayan taraf </a:t>
            </a:r>
            <a:r>
              <a:rPr lang="tr-TR" sz="1800" dirty="0">
                <a:latin typeface="Garamond" panose="02020404030301010803" pitchFamily="18" charset="0"/>
              </a:rPr>
              <a:t>(işçi/işveren), </a:t>
            </a:r>
            <a:r>
              <a:rPr lang="tr-TR" sz="1800" b="1" dirty="0">
                <a:latin typeface="Garamond" panose="02020404030301010803" pitchFamily="18" charset="0"/>
              </a:rPr>
              <a:t>bildirim süresine ilişkin ücret tutarında tazminat ödemek zorundadır</a:t>
            </a:r>
            <a:r>
              <a:rPr lang="tr-TR" sz="1800" dirty="0">
                <a:latin typeface="Garamond" panose="02020404030301010803" pitchFamily="18" charset="0"/>
              </a:rPr>
              <a:t>. Ödenecek olan </a:t>
            </a:r>
            <a:r>
              <a:rPr lang="tr-TR" sz="1800" b="1" dirty="0">
                <a:latin typeface="Garamond" panose="02020404030301010803" pitchFamily="18" charset="0"/>
              </a:rPr>
              <a:t>bu tazminata İhbar tazminatı denilmektedir. </a:t>
            </a:r>
          </a:p>
          <a:p>
            <a:pPr marL="0" indent="0" algn="just">
              <a:lnSpc>
                <a:spcPct val="114000"/>
              </a:lnSpc>
              <a:spcBef>
                <a:spcPts val="600"/>
              </a:spcBef>
              <a:buNone/>
            </a:pPr>
            <a:r>
              <a:rPr lang="tr-TR" sz="1800" dirty="0">
                <a:latin typeface="Garamond" panose="02020404030301010803" pitchFamily="18" charset="0"/>
              </a:rPr>
              <a:t>İhbar tazminatı, kıdem tazminatının aksine, hem işveren hem işçi için getirilen bir düzenlemedir. Yani, şayet işçi iş sözleşmesini bildirim süresine uymadan feshederse işverene ihbar tazminatı ödemek zorundadır. </a:t>
            </a:r>
          </a:p>
          <a:p>
            <a:pPr marL="0" indent="0" algn="just">
              <a:lnSpc>
                <a:spcPct val="114000"/>
              </a:lnSpc>
              <a:spcBef>
                <a:spcPts val="600"/>
              </a:spcBef>
              <a:buNone/>
            </a:pPr>
            <a:r>
              <a:rPr lang="tr-TR" sz="1800" dirty="0">
                <a:latin typeface="Garamond" panose="02020404030301010803" pitchFamily="18" charset="0"/>
              </a:rPr>
              <a:t>İhbar tazminatı, </a:t>
            </a:r>
            <a:r>
              <a:rPr lang="tr-TR" sz="1800" b="1" dirty="0">
                <a:latin typeface="Garamond" panose="02020404030301010803" pitchFamily="18" charset="0"/>
              </a:rPr>
              <a:t>giydirilmiş brüt ücret üzerinden hesaplanır</a:t>
            </a:r>
            <a:r>
              <a:rPr lang="tr-TR" sz="1800" dirty="0">
                <a:latin typeface="Garamond" panose="02020404030301010803" pitchFamily="18" charset="0"/>
              </a:rPr>
              <a:t>. (</a:t>
            </a:r>
            <a:r>
              <a:rPr lang="tr-TR" sz="1800" i="1" dirty="0">
                <a:latin typeface="Garamond" panose="02020404030301010803" pitchFamily="18" charset="0"/>
              </a:rPr>
              <a:t>Yargıtay kararlarında; </a:t>
            </a:r>
            <a:r>
              <a:rPr lang="tr-TR" altLang="tr-TR" sz="1800" i="1" dirty="0">
                <a:latin typeface="Garamond" panose="02020404030301010803" pitchFamily="18" charset="0"/>
                <a:cs typeface="Times New Roman" panose="02020603050405020304" pitchFamily="18" charset="0"/>
              </a:rPr>
              <a:t>ücret dışında kalan parasal hakların hesabında, işçiye 1 yılda yapılan ödemeler toplamının 365’e bölünmesi suretiyle bir günlük ücret bulunur</a:t>
            </a:r>
            <a:r>
              <a:rPr lang="tr-TR" altLang="tr-TR" sz="1800" dirty="0">
                <a:latin typeface="Garamond" panose="02020404030301010803" pitchFamily="18" charset="0"/>
                <a:cs typeface="Times New Roman" panose="02020603050405020304" pitchFamily="18" charset="0"/>
              </a:rPr>
              <a:t>.)</a:t>
            </a:r>
            <a:endParaRPr lang="tr-TR" sz="1800" dirty="0">
              <a:latin typeface="Garamond" panose="02020404030301010803" pitchFamily="18" charset="0"/>
            </a:endParaRPr>
          </a:p>
          <a:p>
            <a:pPr marL="0" indent="0" algn="just">
              <a:lnSpc>
                <a:spcPct val="114000"/>
              </a:lnSpc>
              <a:spcBef>
                <a:spcPts val="600"/>
              </a:spcBef>
              <a:buNone/>
            </a:pPr>
            <a:r>
              <a:rPr lang="tr-TR" sz="1800" dirty="0">
                <a:latin typeface="Garamond" panose="02020404030301010803" pitchFamily="18" charset="0"/>
                <a:cs typeface="Times New Roman" panose="02020603050405020304" pitchFamily="18" charset="0"/>
              </a:rPr>
              <a:t>İhbar tazminatından gelir ve damga vergisi kesilir. İhbar tazminatında, kıdem tazminatının aksine, bir üst sınır yoktur.</a:t>
            </a:r>
          </a:p>
          <a:p>
            <a:pPr marL="0" indent="0" algn="just">
              <a:lnSpc>
                <a:spcPct val="114000"/>
              </a:lnSpc>
              <a:spcBef>
                <a:spcPts val="600"/>
              </a:spcBef>
              <a:buNone/>
            </a:pPr>
            <a:r>
              <a:rPr lang="tr-TR" sz="1800" b="1" dirty="0">
                <a:latin typeface="Garamond" panose="02020404030301010803" pitchFamily="18" charset="0"/>
                <a:cs typeface="Times New Roman" panose="02020603050405020304" pitchFamily="18" charset="0"/>
              </a:rPr>
              <a:t>**</a:t>
            </a:r>
            <a:r>
              <a:rPr lang="tr-TR" sz="1800" dirty="0">
                <a:latin typeface="Garamond" panose="02020404030301010803" pitchFamily="18" charset="0"/>
                <a:cs typeface="Times New Roman" panose="02020603050405020304" pitchFamily="18" charset="0"/>
              </a:rPr>
              <a:t>Belirli süreli iş sözleşmelerinde sözleşmenin bitim tarihi taraflarca bilindiğinden, tarafların ihbar tazminatı talebi hukuken mümkün değildir. </a:t>
            </a:r>
          </a:p>
          <a:p>
            <a:pPr marL="0" lvl="0" indent="0" algn="just" defTabSz="685800">
              <a:lnSpc>
                <a:spcPct val="114000"/>
              </a:lnSpc>
              <a:spcBef>
                <a:spcPts val="600"/>
              </a:spcBef>
              <a:buNone/>
            </a:pPr>
            <a:endParaRPr lang="tr-TR" sz="1800" b="1" dirty="0"/>
          </a:p>
        </p:txBody>
      </p:sp>
    </p:spTree>
    <p:extLst>
      <p:ext uri="{BB962C8B-B14F-4D97-AF65-F5344CB8AC3E}">
        <p14:creationId xmlns:p14="http://schemas.microsoft.com/office/powerpoint/2010/main" val="4033930698"/>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10055" y="491613"/>
            <a:ext cx="7833946" cy="737420"/>
          </a:xfrm>
        </p:spPr>
        <p:txBody>
          <a:bodyPr>
            <a:noAutofit/>
          </a:bodyPr>
          <a:lstStyle/>
          <a:p>
            <a:r>
              <a:rPr lang="tr-TR" sz="3600" b="1" dirty="0" err="1">
                <a:solidFill>
                  <a:prstClr val="white"/>
                </a:solidFill>
                <a:latin typeface="Garamond" panose="02020404030301010803" pitchFamily="18" charset="0"/>
                <a:cs typeface="Times New Roman" panose="02020603050405020304" pitchFamily="18" charset="0"/>
              </a:rPr>
              <a:t>Kötüniyet</a:t>
            </a:r>
            <a:r>
              <a:rPr lang="tr-TR" sz="3600" b="1" dirty="0">
                <a:solidFill>
                  <a:prstClr val="white"/>
                </a:solidFill>
                <a:latin typeface="Garamond" panose="02020404030301010803" pitchFamily="18" charset="0"/>
                <a:cs typeface="Times New Roman" panose="02020603050405020304" pitchFamily="18" charset="0"/>
              </a:rPr>
              <a:t> Tazminatı</a:t>
            </a:r>
            <a:endParaRPr lang="tr-TR" sz="3600"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81</a:t>
            </a:fld>
            <a:endParaRPr lang="tr-TR" dirty="0">
              <a:solidFill>
                <a:schemeClr val="bg1"/>
              </a:solidFill>
            </a:endParaRPr>
          </a:p>
        </p:txBody>
      </p:sp>
      <p:sp>
        <p:nvSpPr>
          <p:cNvPr id="3" name="İçerik Yer Tutucusu 2"/>
          <p:cNvSpPr>
            <a:spLocks noGrp="1"/>
          </p:cNvSpPr>
          <p:nvPr>
            <p:ph idx="1"/>
          </p:nvPr>
        </p:nvSpPr>
        <p:spPr>
          <a:xfrm>
            <a:off x="439615" y="1345223"/>
            <a:ext cx="8449408" cy="5117123"/>
          </a:xfrm>
        </p:spPr>
        <p:txBody>
          <a:bodyPr>
            <a:noAutofit/>
          </a:bodyPr>
          <a:lstStyle/>
          <a:p>
            <a:pPr marL="0" lvl="0" indent="0" algn="just" defTabSz="685800">
              <a:lnSpc>
                <a:spcPct val="114000"/>
              </a:lnSpc>
              <a:spcBef>
                <a:spcPts val="600"/>
              </a:spcBef>
              <a:buNone/>
            </a:pPr>
            <a:r>
              <a:rPr lang="tr-TR" sz="2400" u="sng" dirty="0">
                <a:solidFill>
                  <a:prstClr val="black"/>
                </a:solidFill>
                <a:latin typeface="Garamond" panose="02020404030301010803" pitchFamily="18" charset="0"/>
              </a:rPr>
              <a:t>İş güvencesi hükümlerinin uygulanma alanı dışında kalan işçilerin </a:t>
            </a:r>
            <a:r>
              <a:rPr lang="tr-TR" sz="2400" dirty="0">
                <a:solidFill>
                  <a:prstClr val="black"/>
                </a:solidFill>
                <a:latin typeface="Garamond" panose="02020404030301010803" pitchFamily="18" charset="0"/>
              </a:rPr>
              <a:t>iş </a:t>
            </a:r>
            <a:r>
              <a:rPr lang="tr-TR" sz="2400" u="sng" dirty="0">
                <a:solidFill>
                  <a:prstClr val="black"/>
                </a:solidFill>
                <a:latin typeface="Garamond" panose="02020404030301010803" pitchFamily="18" charset="0"/>
              </a:rPr>
              <a:t>sözleşmesinin</a:t>
            </a:r>
            <a:r>
              <a:rPr lang="tr-TR" sz="2400" dirty="0">
                <a:solidFill>
                  <a:prstClr val="black"/>
                </a:solidFill>
                <a:latin typeface="Garamond" panose="02020404030301010803" pitchFamily="18" charset="0"/>
              </a:rPr>
              <a:t>, </a:t>
            </a:r>
            <a:r>
              <a:rPr lang="tr-TR" sz="2400" b="1" dirty="0">
                <a:solidFill>
                  <a:prstClr val="black"/>
                </a:solidFill>
                <a:latin typeface="Garamond" panose="02020404030301010803" pitchFamily="18" charset="0"/>
              </a:rPr>
              <a:t>fesih hakkının kötüye kullanılarak sona erdirildiği durumlarda işveren</a:t>
            </a:r>
            <a:r>
              <a:rPr lang="tr-TR" sz="2400" dirty="0">
                <a:solidFill>
                  <a:prstClr val="black"/>
                </a:solidFill>
                <a:latin typeface="Garamond" panose="02020404030301010803" pitchFamily="18" charset="0"/>
              </a:rPr>
              <a:t>, işçiye bildirim süresinin </a:t>
            </a:r>
            <a:r>
              <a:rPr lang="tr-TR" sz="2400" b="1" dirty="0">
                <a:solidFill>
                  <a:srgbClr val="0070C0"/>
                </a:solidFill>
                <a:latin typeface="Garamond" panose="02020404030301010803" pitchFamily="18" charset="0"/>
              </a:rPr>
              <a:t>3 katı tutarında tazminat</a:t>
            </a:r>
            <a:r>
              <a:rPr lang="tr-TR" sz="2400" b="1" dirty="0">
                <a:solidFill>
                  <a:prstClr val="black"/>
                </a:solidFill>
                <a:latin typeface="Garamond" panose="02020404030301010803" pitchFamily="18" charset="0"/>
              </a:rPr>
              <a:t> </a:t>
            </a:r>
            <a:r>
              <a:rPr lang="tr-TR" sz="2400" dirty="0">
                <a:solidFill>
                  <a:prstClr val="black"/>
                </a:solidFill>
                <a:latin typeface="Garamond" panose="02020404030301010803" pitchFamily="18" charset="0"/>
              </a:rPr>
              <a:t>ödeyecektir. Uygulamada bu tazminata </a:t>
            </a:r>
            <a:r>
              <a:rPr lang="tr-TR" sz="2400" dirty="0" err="1">
                <a:solidFill>
                  <a:prstClr val="black"/>
                </a:solidFill>
                <a:latin typeface="Garamond" panose="02020404030301010803" pitchFamily="18" charset="0"/>
              </a:rPr>
              <a:t>Kötüniyet</a:t>
            </a:r>
            <a:r>
              <a:rPr lang="tr-TR" sz="2400" dirty="0">
                <a:solidFill>
                  <a:prstClr val="black"/>
                </a:solidFill>
                <a:latin typeface="Garamond" panose="02020404030301010803" pitchFamily="18" charset="0"/>
              </a:rPr>
              <a:t> Tazminatı denilmektedir. </a:t>
            </a:r>
          </a:p>
          <a:p>
            <a:pPr marL="0" lvl="0" indent="0" algn="just" defTabSz="685800">
              <a:lnSpc>
                <a:spcPct val="114000"/>
              </a:lnSpc>
              <a:spcBef>
                <a:spcPts val="600"/>
              </a:spcBef>
              <a:buNone/>
            </a:pPr>
            <a:r>
              <a:rPr lang="tr-TR" sz="2400" dirty="0">
                <a:solidFill>
                  <a:prstClr val="black"/>
                </a:solidFill>
                <a:latin typeface="Garamond" panose="02020404030301010803" pitchFamily="18" charset="0"/>
              </a:rPr>
              <a:t>Eğer işveren, hem fesih hakkını kötüye kullanmış hem de bildirim şartına da uymamış ise </a:t>
            </a:r>
            <a:r>
              <a:rPr lang="tr-TR" sz="2400" dirty="0" err="1">
                <a:solidFill>
                  <a:prstClr val="black"/>
                </a:solidFill>
                <a:latin typeface="Garamond" panose="02020404030301010803" pitchFamily="18" charset="0"/>
              </a:rPr>
              <a:t>kötüniyet</a:t>
            </a:r>
            <a:r>
              <a:rPr lang="tr-TR" sz="2400" dirty="0">
                <a:solidFill>
                  <a:prstClr val="black"/>
                </a:solidFill>
                <a:latin typeface="Garamond" panose="02020404030301010803" pitchFamily="18" charset="0"/>
              </a:rPr>
              <a:t> tazminatı ile  ihbar tazminatını ayrı ayrı ödeyecektir. </a:t>
            </a:r>
            <a:r>
              <a:rPr lang="tr-TR" sz="2400" dirty="0">
                <a:solidFill>
                  <a:prstClr val="black"/>
                </a:solidFill>
                <a:latin typeface="Garamond" panose="02020404030301010803" pitchFamily="18" charset="0"/>
                <a:cs typeface="Times New Roman" panose="02020603050405020304" pitchFamily="18" charset="0"/>
              </a:rPr>
              <a:t>	</a:t>
            </a:r>
          </a:p>
          <a:p>
            <a:pPr marL="0" lvl="0" indent="0" algn="just" defTabSz="685800">
              <a:lnSpc>
                <a:spcPct val="114000"/>
              </a:lnSpc>
              <a:spcBef>
                <a:spcPts val="600"/>
              </a:spcBef>
              <a:buNone/>
            </a:pPr>
            <a:r>
              <a:rPr lang="tr-TR" sz="2400" dirty="0" err="1">
                <a:solidFill>
                  <a:prstClr val="black"/>
                </a:solidFill>
                <a:latin typeface="Garamond" panose="02020404030301010803" pitchFamily="18" charset="0"/>
                <a:cs typeface="Times New Roman" panose="02020603050405020304" pitchFamily="18" charset="0"/>
              </a:rPr>
              <a:t>Kötüniyet</a:t>
            </a:r>
            <a:r>
              <a:rPr lang="tr-TR" sz="2400" dirty="0">
                <a:solidFill>
                  <a:prstClr val="black"/>
                </a:solidFill>
                <a:latin typeface="Garamond" panose="02020404030301010803" pitchFamily="18" charset="0"/>
                <a:cs typeface="Times New Roman" panose="02020603050405020304" pitchFamily="18" charset="0"/>
              </a:rPr>
              <a:t> tazminatı da </a:t>
            </a:r>
            <a:r>
              <a:rPr lang="tr-TR" sz="2400" b="1" dirty="0">
                <a:solidFill>
                  <a:prstClr val="black"/>
                </a:solidFill>
                <a:latin typeface="Garamond" panose="02020404030301010803" pitchFamily="18" charset="0"/>
                <a:cs typeface="Times New Roman" panose="02020603050405020304" pitchFamily="18" charset="0"/>
              </a:rPr>
              <a:t>brüt ücret üzerinden hesaplanır</a:t>
            </a:r>
            <a:r>
              <a:rPr lang="tr-TR" sz="2400" dirty="0">
                <a:solidFill>
                  <a:prstClr val="black"/>
                </a:solidFill>
                <a:latin typeface="Garamond" panose="02020404030301010803" pitchFamily="18" charset="0"/>
                <a:cs typeface="Times New Roman" panose="02020603050405020304" pitchFamily="18" charset="0"/>
              </a:rPr>
              <a:t>. </a:t>
            </a:r>
          </a:p>
          <a:p>
            <a:pPr marL="0" lvl="0" indent="0" algn="just" defTabSz="685800">
              <a:lnSpc>
                <a:spcPct val="114000"/>
              </a:lnSpc>
              <a:spcBef>
                <a:spcPts val="600"/>
              </a:spcBef>
              <a:buNone/>
            </a:pPr>
            <a:endParaRPr lang="tr-TR" sz="1700" b="1" dirty="0"/>
          </a:p>
        </p:txBody>
      </p:sp>
    </p:spTree>
    <p:extLst>
      <p:ext uri="{BB962C8B-B14F-4D97-AF65-F5344CB8AC3E}">
        <p14:creationId xmlns:p14="http://schemas.microsoft.com/office/powerpoint/2010/main" val="1971268521"/>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10055" y="491613"/>
            <a:ext cx="7833946" cy="737420"/>
          </a:xfrm>
        </p:spPr>
        <p:txBody>
          <a:bodyPr>
            <a:noAutofit/>
          </a:bodyPr>
          <a:lstStyle/>
          <a:p>
            <a:r>
              <a:rPr lang="tr-TR" sz="3600" b="1" dirty="0">
                <a:solidFill>
                  <a:prstClr val="white"/>
                </a:solidFill>
                <a:latin typeface="Garamond" panose="02020404030301010803" pitchFamily="18" charset="0"/>
                <a:cs typeface="Times New Roman" panose="02020603050405020304" pitchFamily="18" charset="0"/>
              </a:rPr>
              <a:t>İhbar Tazminatı Hesabı</a:t>
            </a:r>
            <a:endParaRPr lang="tr-TR" sz="3600"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82</a:t>
            </a:fld>
            <a:endParaRPr lang="tr-TR">
              <a:solidFill>
                <a:schemeClr val="bg1"/>
              </a:solidFill>
            </a:endParaRPr>
          </a:p>
        </p:txBody>
      </p:sp>
      <p:sp>
        <p:nvSpPr>
          <p:cNvPr id="3" name="İçerik Yer Tutucusu 2"/>
          <p:cNvSpPr>
            <a:spLocks noGrp="1"/>
          </p:cNvSpPr>
          <p:nvPr>
            <p:ph idx="1"/>
          </p:nvPr>
        </p:nvSpPr>
        <p:spPr>
          <a:xfrm>
            <a:off x="439615" y="1345223"/>
            <a:ext cx="8449408" cy="5011130"/>
          </a:xfrm>
        </p:spPr>
        <p:txBody>
          <a:bodyPr>
            <a:noAutofit/>
          </a:bodyPr>
          <a:lstStyle/>
          <a:p>
            <a:pPr marL="0" indent="-274320" algn="just">
              <a:lnSpc>
                <a:spcPct val="110000"/>
              </a:lnSpc>
              <a:spcBef>
                <a:spcPts val="60"/>
              </a:spcBef>
              <a:buNone/>
              <a:defRPr/>
            </a:pPr>
            <a:r>
              <a:rPr lang="tr-TR" altLang="tr-TR" sz="1400" dirty="0">
                <a:latin typeface="Garamond" panose="02020404030301010803" pitchFamily="18" charset="0"/>
                <a:cs typeface="Times New Roman" panose="02020603050405020304" pitchFamily="18" charset="0"/>
              </a:rPr>
              <a:t>İşyerinde 3 yıldan fazla hizmet süresi olan ve iş sözleşmesi bildirim süresine uyulmaksızın sona erdirilen, aylık brüt ücreti 3.577 TL olan işçiye, 3 ayda 1 aylık ücret tutarında ikramiye ödenmiş, haftada 5 gün ayda ise 22 gün fiilen çalışan işçiye ayni olarak ve çalıştığı günlerde işverene maliyeti 6 TL olan yol (servis) yardımı ile çalıştığı günlerde işverene maliyeti 10 TL olan yemek yardımı sağlanmış, yılda bir kez 600 TL yakacak parası ödenmiş, dini bayramların her birinde 500 TL bayram harçlığı ödenmiştir. </a:t>
            </a:r>
          </a:p>
          <a:p>
            <a:pPr marL="0" indent="-274320" algn="just">
              <a:lnSpc>
                <a:spcPct val="110000"/>
              </a:lnSpc>
              <a:spcBef>
                <a:spcPts val="60"/>
              </a:spcBef>
              <a:buNone/>
              <a:defRPr/>
            </a:pPr>
            <a:r>
              <a:rPr lang="tr-TR" altLang="tr-TR" sz="1400" dirty="0">
                <a:latin typeface="Garamond" panose="02020404030301010803" pitchFamily="18" charset="0"/>
                <a:cs typeface="Times New Roman" panose="02020603050405020304" pitchFamily="18" charset="0"/>
              </a:rPr>
              <a:t>Buna göre, ücret ve sağlanan menfaatlerin bir güne düşen miktarları ile bunların toplamından oluşan işçinin tazminata esas günlük ücreti aşağıda belirtilmektedir. </a:t>
            </a:r>
          </a:p>
          <a:p>
            <a:pPr indent="-274320" algn="just">
              <a:lnSpc>
                <a:spcPct val="110000"/>
              </a:lnSpc>
              <a:spcBef>
                <a:spcPts val="60"/>
              </a:spcBef>
              <a:buNone/>
              <a:defRPr/>
            </a:pPr>
            <a:r>
              <a:rPr lang="tr-TR" altLang="tr-TR" sz="1400" dirty="0">
                <a:latin typeface="Garamond" panose="02020404030301010803" pitchFamily="18" charset="0"/>
                <a:cs typeface="Times New Roman" panose="02020603050405020304" pitchFamily="18" charset="0"/>
              </a:rPr>
              <a:t>	Ücret		</a:t>
            </a:r>
            <a:r>
              <a:rPr lang="tr-TR" altLang="tr-TR" sz="1400" dirty="0" smtClean="0">
                <a:latin typeface="Garamond" panose="02020404030301010803" pitchFamily="18" charset="0"/>
                <a:cs typeface="Times New Roman" panose="02020603050405020304" pitchFamily="18" charset="0"/>
              </a:rPr>
              <a:t>:</a:t>
            </a:r>
            <a:r>
              <a:rPr lang="tr-TR" altLang="tr-TR" sz="1400" dirty="0">
                <a:latin typeface="Garamond" panose="02020404030301010803" pitchFamily="18" charset="0"/>
                <a:cs typeface="Times New Roman" panose="02020603050405020304" pitchFamily="18" charset="0"/>
              </a:rPr>
              <a:t>3.577 TL / 30	=   119,23 TL</a:t>
            </a:r>
          </a:p>
          <a:p>
            <a:pPr indent="-274320" algn="just">
              <a:lnSpc>
                <a:spcPct val="110000"/>
              </a:lnSpc>
              <a:spcBef>
                <a:spcPts val="60"/>
              </a:spcBef>
              <a:buNone/>
              <a:defRPr/>
            </a:pPr>
            <a:r>
              <a:rPr lang="tr-TR" altLang="tr-TR" sz="1400" dirty="0">
                <a:latin typeface="Garamond" panose="02020404030301010803" pitchFamily="18" charset="0"/>
                <a:cs typeface="Times New Roman" panose="02020603050405020304" pitchFamily="18" charset="0"/>
              </a:rPr>
              <a:t>	İkramiye		:3.577 TL x4 / 365	</a:t>
            </a:r>
            <a:r>
              <a:rPr lang="tr-TR" altLang="tr-TR" sz="1400" dirty="0" smtClean="0">
                <a:latin typeface="Garamond" panose="02020404030301010803" pitchFamily="18" charset="0"/>
                <a:cs typeface="Times New Roman" panose="02020603050405020304" pitchFamily="18" charset="0"/>
              </a:rPr>
              <a:t>=   </a:t>
            </a:r>
            <a:r>
              <a:rPr lang="tr-TR" altLang="tr-TR" sz="1400" dirty="0">
                <a:latin typeface="Garamond" panose="02020404030301010803" pitchFamily="18" charset="0"/>
                <a:cs typeface="Times New Roman" panose="02020603050405020304" pitchFamily="18" charset="0"/>
              </a:rPr>
              <a:t>39,20 TL</a:t>
            </a:r>
          </a:p>
          <a:p>
            <a:pPr indent="-274320" algn="just">
              <a:lnSpc>
                <a:spcPct val="110000"/>
              </a:lnSpc>
              <a:spcBef>
                <a:spcPts val="60"/>
              </a:spcBef>
              <a:buNone/>
              <a:defRPr/>
            </a:pPr>
            <a:r>
              <a:rPr lang="tr-TR" altLang="tr-TR" sz="1400" dirty="0">
                <a:latin typeface="Garamond" panose="02020404030301010803" pitchFamily="18" charset="0"/>
                <a:cs typeface="Times New Roman" panose="02020603050405020304" pitchFamily="18" charset="0"/>
              </a:rPr>
              <a:t>	Yol (servis) yardımı	:6 TL x 22 / 30  	</a:t>
            </a:r>
            <a:r>
              <a:rPr lang="tr-TR" altLang="tr-TR" sz="1400" dirty="0" smtClean="0">
                <a:latin typeface="Garamond" panose="02020404030301010803" pitchFamily="18" charset="0"/>
                <a:cs typeface="Times New Roman" panose="02020603050405020304" pitchFamily="18" charset="0"/>
              </a:rPr>
              <a:t>=   </a:t>
            </a:r>
            <a:r>
              <a:rPr lang="tr-TR" altLang="tr-TR" sz="1400" dirty="0">
                <a:latin typeface="Garamond" panose="02020404030301010803" pitchFamily="18" charset="0"/>
                <a:cs typeface="Times New Roman" panose="02020603050405020304" pitchFamily="18" charset="0"/>
              </a:rPr>
              <a:t>4,4 TL</a:t>
            </a:r>
          </a:p>
          <a:p>
            <a:pPr indent="-274320" algn="just">
              <a:lnSpc>
                <a:spcPct val="110000"/>
              </a:lnSpc>
              <a:spcBef>
                <a:spcPts val="60"/>
              </a:spcBef>
              <a:buNone/>
              <a:defRPr/>
            </a:pPr>
            <a:r>
              <a:rPr lang="tr-TR" altLang="tr-TR" sz="1400" dirty="0">
                <a:latin typeface="Garamond" panose="02020404030301010803" pitchFamily="18" charset="0"/>
                <a:cs typeface="Times New Roman" panose="02020603050405020304" pitchFamily="18" charset="0"/>
              </a:rPr>
              <a:t>	Yemek yardımı	</a:t>
            </a:r>
            <a:r>
              <a:rPr lang="tr-TR" altLang="tr-TR" sz="1400" dirty="0" smtClean="0">
                <a:latin typeface="Garamond" panose="02020404030301010803" pitchFamily="18" charset="0"/>
                <a:cs typeface="Times New Roman" panose="02020603050405020304" pitchFamily="18" charset="0"/>
              </a:rPr>
              <a:t>:</a:t>
            </a:r>
            <a:r>
              <a:rPr lang="tr-TR" altLang="tr-TR" sz="1400" dirty="0">
                <a:latin typeface="Garamond" panose="02020404030301010803" pitchFamily="18" charset="0"/>
                <a:cs typeface="Times New Roman" panose="02020603050405020304" pitchFamily="18" charset="0"/>
              </a:rPr>
              <a:t>10 TL x 22 / 30	=   7,33 TL</a:t>
            </a:r>
          </a:p>
          <a:p>
            <a:pPr indent="-274320" algn="just">
              <a:lnSpc>
                <a:spcPct val="110000"/>
              </a:lnSpc>
              <a:spcBef>
                <a:spcPts val="60"/>
              </a:spcBef>
              <a:buNone/>
              <a:defRPr/>
            </a:pPr>
            <a:r>
              <a:rPr lang="tr-TR" altLang="tr-TR" sz="1400" dirty="0">
                <a:latin typeface="Garamond" panose="02020404030301010803" pitchFamily="18" charset="0"/>
                <a:cs typeface="Times New Roman" panose="02020603050405020304" pitchFamily="18" charset="0"/>
              </a:rPr>
              <a:t>	Yakacak parası	</a:t>
            </a:r>
            <a:r>
              <a:rPr lang="tr-TR" altLang="tr-TR" sz="1400" dirty="0" smtClean="0">
                <a:latin typeface="Garamond" panose="02020404030301010803" pitchFamily="18" charset="0"/>
                <a:cs typeface="Times New Roman" panose="02020603050405020304" pitchFamily="18" charset="0"/>
              </a:rPr>
              <a:t>:</a:t>
            </a:r>
            <a:r>
              <a:rPr lang="tr-TR" altLang="tr-TR" sz="1400" dirty="0">
                <a:latin typeface="Garamond" panose="02020404030301010803" pitchFamily="18" charset="0"/>
                <a:cs typeface="Times New Roman" panose="02020603050405020304" pitchFamily="18" charset="0"/>
              </a:rPr>
              <a:t>600 TL / 365	=   1,64 TL</a:t>
            </a:r>
          </a:p>
          <a:p>
            <a:pPr indent="-274320" algn="just">
              <a:lnSpc>
                <a:spcPct val="110000"/>
              </a:lnSpc>
              <a:spcBef>
                <a:spcPts val="60"/>
              </a:spcBef>
              <a:buNone/>
              <a:defRPr/>
            </a:pPr>
            <a:r>
              <a:rPr lang="tr-TR" altLang="tr-TR" sz="1400" dirty="0">
                <a:latin typeface="Garamond" panose="02020404030301010803" pitchFamily="18" charset="0"/>
                <a:cs typeface="Times New Roman" panose="02020603050405020304" pitchFamily="18" charset="0"/>
              </a:rPr>
              <a:t>	Bayram harçlığı	</a:t>
            </a:r>
            <a:r>
              <a:rPr lang="tr-TR" altLang="tr-TR" sz="1400" dirty="0" smtClean="0">
                <a:latin typeface="Garamond" panose="02020404030301010803" pitchFamily="18" charset="0"/>
                <a:cs typeface="Times New Roman" panose="02020603050405020304" pitchFamily="18" charset="0"/>
              </a:rPr>
              <a:t>:</a:t>
            </a:r>
            <a:r>
              <a:rPr lang="tr-TR" altLang="tr-TR" sz="1400" dirty="0">
                <a:latin typeface="Garamond" panose="02020404030301010803" pitchFamily="18" charset="0"/>
                <a:cs typeface="Times New Roman" panose="02020603050405020304" pitchFamily="18" charset="0"/>
              </a:rPr>
              <a:t>500 TL x 2 / 365	=   2,73 TL</a:t>
            </a:r>
          </a:p>
          <a:p>
            <a:pPr indent="-274320" algn="just">
              <a:lnSpc>
                <a:spcPct val="110000"/>
              </a:lnSpc>
              <a:spcBef>
                <a:spcPts val="60"/>
              </a:spcBef>
              <a:buNone/>
              <a:defRPr/>
            </a:pPr>
            <a:r>
              <a:rPr lang="tr-TR" altLang="tr-TR" sz="1400" dirty="0">
                <a:latin typeface="Garamond" panose="02020404030301010803" pitchFamily="18" charset="0"/>
                <a:cs typeface="Times New Roman" panose="02020603050405020304" pitchFamily="18" charset="0"/>
              </a:rPr>
              <a:t>	--------------------------------------------------------------------------------------------</a:t>
            </a:r>
          </a:p>
          <a:p>
            <a:pPr indent="-274320" algn="just">
              <a:lnSpc>
                <a:spcPct val="110000"/>
              </a:lnSpc>
              <a:spcBef>
                <a:spcPts val="60"/>
              </a:spcBef>
              <a:buNone/>
              <a:defRPr/>
            </a:pPr>
            <a:r>
              <a:rPr lang="tr-TR" altLang="tr-TR" sz="1400" dirty="0">
                <a:latin typeface="Garamond" panose="02020404030301010803" pitchFamily="18" charset="0"/>
                <a:cs typeface="Times New Roman" panose="02020603050405020304" pitchFamily="18" charset="0"/>
              </a:rPr>
              <a:t>	</a:t>
            </a:r>
            <a:r>
              <a:rPr lang="tr-TR" altLang="tr-TR" sz="1400" b="1" dirty="0">
                <a:latin typeface="Garamond" panose="02020404030301010803" pitchFamily="18" charset="0"/>
                <a:cs typeface="Times New Roman" panose="02020603050405020304" pitchFamily="18" charset="0"/>
              </a:rPr>
              <a:t>Tazminata esas günlük ücret		 =   174,53 TL</a:t>
            </a:r>
          </a:p>
          <a:p>
            <a:pPr indent="-274320" algn="just">
              <a:lnSpc>
                <a:spcPct val="110000"/>
              </a:lnSpc>
              <a:spcBef>
                <a:spcPts val="60"/>
              </a:spcBef>
              <a:buNone/>
              <a:defRPr/>
            </a:pPr>
            <a:r>
              <a:rPr lang="tr-TR" altLang="tr-TR" sz="1400" dirty="0">
                <a:latin typeface="Garamond" panose="02020404030301010803" pitchFamily="18" charset="0"/>
                <a:cs typeface="Times New Roman" panose="02020603050405020304" pitchFamily="18" charset="0"/>
              </a:rPr>
              <a:t>	■  Brüt İhbar Tazminatı 	:Bildirim Süresi (Gün) x Tazminata Esas Günlük Ücret</a:t>
            </a:r>
          </a:p>
          <a:p>
            <a:pPr indent="-274320" algn="just">
              <a:lnSpc>
                <a:spcPct val="110000"/>
              </a:lnSpc>
              <a:spcBef>
                <a:spcPts val="60"/>
              </a:spcBef>
              <a:buNone/>
              <a:defRPr/>
            </a:pPr>
            <a:r>
              <a:rPr lang="tr-TR" altLang="tr-TR" sz="1400" dirty="0">
                <a:latin typeface="Garamond" panose="02020404030301010803" pitchFamily="18" charset="0"/>
                <a:cs typeface="Times New Roman" panose="02020603050405020304" pitchFamily="18" charset="0"/>
              </a:rPr>
              <a:t>	Brüt İhbar Tazminatı	:56 gün (8 hafta) x 174,53 TL  </a:t>
            </a:r>
            <a:r>
              <a:rPr lang="tr-TR" altLang="tr-TR" sz="1400" dirty="0" smtClean="0">
                <a:latin typeface="Garamond" panose="02020404030301010803" pitchFamily="18" charset="0"/>
                <a:cs typeface="Times New Roman" panose="02020603050405020304" pitchFamily="18" charset="0"/>
              </a:rPr>
              <a:t> =</a:t>
            </a:r>
            <a:r>
              <a:rPr lang="tr-TR" altLang="tr-TR" sz="1400" dirty="0">
                <a:latin typeface="Garamond" panose="02020404030301010803" pitchFamily="18" charset="0"/>
                <a:cs typeface="Times New Roman" panose="02020603050405020304" pitchFamily="18" charset="0"/>
              </a:rPr>
              <a:t>9.773,68  TL</a:t>
            </a:r>
          </a:p>
          <a:p>
            <a:pPr indent="-274320" algn="just">
              <a:lnSpc>
                <a:spcPct val="110000"/>
              </a:lnSpc>
              <a:spcBef>
                <a:spcPts val="60"/>
              </a:spcBef>
              <a:buNone/>
              <a:defRPr/>
            </a:pPr>
            <a:r>
              <a:rPr lang="tr-TR" altLang="tr-TR" sz="1400" dirty="0">
                <a:latin typeface="Garamond" panose="02020404030301010803" pitchFamily="18" charset="0"/>
                <a:cs typeface="Times New Roman" panose="02020603050405020304" pitchFamily="18" charset="0"/>
              </a:rPr>
              <a:t>	Gelir Vergisi	</a:t>
            </a:r>
            <a:r>
              <a:rPr lang="tr-TR" altLang="tr-TR" sz="1400" dirty="0" smtClean="0">
                <a:latin typeface="Garamond" panose="02020404030301010803" pitchFamily="18" charset="0"/>
                <a:cs typeface="Times New Roman" panose="02020603050405020304" pitchFamily="18" charset="0"/>
              </a:rPr>
              <a:t>: </a:t>
            </a:r>
            <a:r>
              <a:rPr lang="tr-TR" altLang="tr-TR" sz="1400" dirty="0">
                <a:latin typeface="Garamond" panose="02020404030301010803" pitchFamily="18" charset="0"/>
                <a:cs typeface="Times New Roman" panose="02020603050405020304" pitchFamily="18" charset="0"/>
              </a:rPr>
              <a:t>9.773,68 x 0,15	       </a:t>
            </a:r>
            <a:r>
              <a:rPr lang="tr-TR" altLang="tr-TR" sz="1400" dirty="0" smtClean="0">
                <a:latin typeface="Garamond" panose="02020404030301010803" pitchFamily="18" charset="0"/>
                <a:cs typeface="Times New Roman" panose="02020603050405020304" pitchFamily="18" charset="0"/>
              </a:rPr>
              <a:t>=</a:t>
            </a:r>
            <a:r>
              <a:rPr lang="tr-TR" altLang="tr-TR" sz="1400" dirty="0">
                <a:latin typeface="Garamond" panose="02020404030301010803" pitchFamily="18" charset="0"/>
                <a:cs typeface="Times New Roman" panose="02020603050405020304" pitchFamily="18" charset="0"/>
              </a:rPr>
              <a:t>1.466,052 TL</a:t>
            </a:r>
          </a:p>
          <a:p>
            <a:pPr indent="-274320" algn="just">
              <a:lnSpc>
                <a:spcPct val="110000"/>
              </a:lnSpc>
              <a:spcBef>
                <a:spcPts val="60"/>
              </a:spcBef>
              <a:buNone/>
              <a:defRPr/>
            </a:pPr>
            <a:r>
              <a:rPr lang="tr-TR" altLang="tr-TR" sz="1400" dirty="0">
                <a:latin typeface="Garamond" panose="02020404030301010803" pitchFamily="18" charset="0"/>
                <a:cs typeface="Times New Roman" panose="02020603050405020304" pitchFamily="18" charset="0"/>
              </a:rPr>
              <a:t>	Damga Vergisi	</a:t>
            </a:r>
            <a:r>
              <a:rPr lang="tr-TR" altLang="tr-TR" sz="1400" dirty="0" smtClean="0">
                <a:latin typeface="Garamond" panose="02020404030301010803" pitchFamily="18" charset="0"/>
                <a:cs typeface="Times New Roman" panose="02020603050405020304" pitchFamily="18" charset="0"/>
              </a:rPr>
              <a:t>: </a:t>
            </a:r>
            <a:r>
              <a:rPr lang="tr-TR" altLang="tr-TR" sz="1400" dirty="0">
                <a:latin typeface="Garamond" panose="02020404030301010803" pitchFamily="18" charset="0"/>
                <a:cs typeface="Times New Roman" panose="02020603050405020304" pitchFamily="18" charset="0"/>
              </a:rPr>
              <a:t>9.773,68 x 0,00759	 </a:t>
            </a:r>
            <a:r>
              <a:rPr lang="tr-TR" altLang="tr-TR" sz="1400" dirty="0" smtClean="0">
                <a:latin typeface="Garamond" panose="02020404030301010803" pitchFamily="18" charset="0"/>
                <a:cs typeface="Times New Roman" panose="02020603050405020304" pitchFamily="18" charset="0"/>
              </a:rPr>
              <a:t>      </a:t>
            </a:r>
            <a:r>
              <a:rPr lang="tr-TR" altLang="tr-TR" sz="1400" dirty="0">
                <a:latin typeface="Garamond" panose="02020404030301010803" pitchFamily="18" charset="0"/>
                <a:cs typeface="Times New Roman" panose="02020603050405020304" pitchFamily="18" charset="0"/>
              </a:rPr>
              <a:t>=77,21 TL</a:t>
            </a:r>
          </a:p>
          <a:p>
            <a:pPr indent="-274320" algn="just">
              <a:lnSpc>
                <a:spcPct val="110000"/>
              </a:lnSpc>
              <a:spcBef>
                <a:spcPts val="60"/>
              </a:spcBef>
              <a:buNone/>
              <a:defRPr/>
            </a:pPr>
            <a:r>
              <a:rPr lang="tr-TR" altLang="tr-TR" sz="1400" dirty="0">
                <a:latin typeface="Garamond" panose="02020404030301010803" pitchFamily="18" charset="0"/>
                <a:cs typeface="Times New Roman" panose="02020603050405020304" pitchFamily="18" charset="0"/>
              </a:rPr>
              <a:t>	----------------------------------------------------------------------------------</a:t>
            </a:r>
          </a:p>
          <a:p>
            <a:pPr indent="-274320" algn="just">
              <a:lnSpc>
                <a:spcPct val="110000"/>
              </a:lnSpc>
              <a:spcBef>
                <a:spcPts val="60"/>
              </a:spcBef>
              <a:buNone/>
              <a:defRPr/>
            </a:pPr>
            <a:r>
              <a:rPr lang="tr-TR" altLang="tr-TR" sz="1400" dirty="0">
                <a:latin typeface="Garamond" panose="02020404030301010803" pitchFamily="18" charset="0"/>
                <a:cs typeface="Times New Roman" panose="02020603050405020304" pitchFamily="18" charset="0"/>
              </a:rPr>
              <a:t>	</a:t>
            </a:r>
            <a:r>
              <a:rPr lang="tr-TR" altLang="tr-TR" sz="1400" b="1" dirty="0">
                <a:latin typeface="Garamond" panose="02020404030301010803" pitchFamily="18" charset="0"/>
                <a:cs typeface="Times New Roman" panose="02020603050405020304" pitchFamily="18" charset="0"/>
              </a:rPr>
              <a:t>Net İhbar Tazminatı		         	       </a:t>
            </a:r>
            <a:r>
              <a:rPr lang="tr-TR" altLang="tr-TR" sz="1400" b="1" dirty="0" smtClean="0">
                <a:latin typeface="Garamond" panose="02020404030301010803" pitchFamily="18" charset="0"/>
                <a:cs typeface="Times New Roman" panose="02020603050405020304" pitchFamily="18" charset="0"/>
              </a:rPr>
              <a:t>=  </a:t>
            </a:r>
            <a:r>
              <a:rPr lang="tr-TR" altLang="tr-TR" sz="1400" b="1" dirty="0">
                <a:latin typeface="Garamond" panose="02020404030301010803" pitchFamily="18" charset="0"/>
                <a:cs typeface="Times New Roman" panose="02020603050405020304" pitchFamily="18" charset="0"/>
              </a:rPr>
              <a:t>8.230,418 TL</a:t>
            </a:r>
          </a:p>
          <a:p>
            <a:pPr marL="0" lvl="0" indent="0" algn="just" defTabSz="685800">
              <a:lnSpc>
                <a:spcPct val="114000"/>
              </a:lnSpc>
              <a:spcBef>
                <a:spcPts val="600"/>
              </a:spcBef>
              <a:buNone/>
            </a:pPr>
            <a:endParaRPr lang="tr-TR" sz="1400" b="1" dirty="0"/>
          </a:p>
        </p:txBody>
      </p:sp>
    </p:spTree>
    <p:extLst>
      <p:ext uri="{BB962C8B-B14F-4D97-AF65-F5344CB8AC3E}">
        <p14:creationId xmlns:p14="http://schemas.microsoft.com/office/powerpoint/2010/main" val="690030458"/>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10055" y="491613"/>
            <a:ext cx="7833946" cy="737420"/>
          </a:xfrm>
        </p:spPr>
        <p:txBody>
          <a:bodyPr>
            <a:noAutofit/>
          </a:bodyPr>
          <a:lstStyle/>
          <a:p>
            <a:r>
              <a:rPr lang="tr-TR" sz="3600" b="1" dirty="0">
                <a:solidFill>
                  <a:prstClr val="white"/>
                </a:solidFill>
                <a:latin typeface="Garamond" panose="02020404030301010803" pitchFamily="18" charset="0"/>
                <a:cs typeface="Times New Roman" panose="02020603050405020304" pitchFamily="18" charset="0"/>
              </a:rPr>
              <a:t>Kıdem Tazminatı</a:t>
            </a:r>
            <a:endParaRPr lang="tr-TR" sz="3600"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83</a:t>
            </a:fld>
            <a:endParaRPr lang="tr-TR">
              <a:solidFill>
                <a:schemeClr val="bg1"/>
              </a:solidFill>
            </a:endParaRPr>
          </a:p>
        </p:txBody>
      </p:sp>
      <p:sp>
        <p:nvSpPr>
          <p:cNvPr id="3" name="İçerik Yer Tutucusu 2"/>
          <p:cNvSpPr>
            <a:spLocks noGrp="1"/>
          </p:cNvSpPr>
          <p:nvPr>
            <p:ph idx="1"/>
          </p:nvPr>
        </p:nvSpPr>
        <p:spPr>
          <a:xfrm>
            <a:off x="439615" y="1345223"/>
            <a:ext cx="8449408" cy="4848187"/>
          </a:xfrm>
        </p:spPr>
        <p:txBody>
          <a:bodyPr>
            <a:noAutofit/>
          </a:bodyPr>
          <a:lstStyle/>
          <a:p>
            <a:pPr marL="0" lvl="0" indent="0" algn="just" defTabSz="685800">
              <a:lnSpc>
                <a:spcPct val="114000"/>
              </a:lnSpc>
              <a:spcBef>
                <a:spcPts val="600"/>
              </a:spcBef>
              <a:buNone/>
            </a:pPr>
            <a:r>
              <a:rPr lang="tr-TR" sz="2200" dirty="0">
                <a:solidFill>
                  <a:prstClr val="black"/>
                </a:solidFill>
                <a:latin typeface="Garamond" panose="02020404030301010803" pitchFamily="18" charset="0"/>
              </a:rPr>
              <a:t>Kıdem tazminatı, yasada belirtilen asgari bir çalışma süresini dolduran işçinin iş sözleşmesinin yine yasada sayılan nedenlerden biriyle son bulması halinde, işçiye (veya mirasçılarına) kıdemi ve ücreti dikkate alınarak işverence ödenmesi gereken bir tazminattır. </a:t>
            </a:r>
          </a:p>
          <a:p>
            <a:pPr marL="0" lvl="0" indent="0" algn="just" defTabSz="685800">
              <a:lnSpc>
                <a:spcPct val="114000"/>
              </a:lnSpc>
              <a:spcBef>
                <a:spcPts val="600"/>
              </a:spcBef>
              <a:buNone/>
            </a:pPr>
            <a:r>
              <a:rPr lang="tr-TR" altLang="tr-TR" sz="2200" dirty="0">
                <a:solidFill>
                  <a:prstClr val="black"/>
                </a:solidFill>
                <a:latin typeface="Garamond" panose="02020404030301010803" pitchFamily="18" charset="0"/>
                <a:cs typeface="Times New Roman" panose="02020603050405020304" pitchFamily="18" charset="0"/>
              </a:rPr>
              <a:t>Kıdem tazminatı,</a:t>
            </a:r>
            <a:r>
              <a:rPr lang="tr-TR" sz="2200" dirty="0">
                <a:solidFill>
                  <a:prstClr val="black"/>
                </a:solidFill>
                <a:latin typeface="Garamond" panose="02020404030301010803" pitchFamily="18" charset="0"/>
              </a:rPr>
              <a:t> 4857 sayılı İş Kanununun 120 </a:t>
            </a:r>
            <a:r>
              <a:rPr lang="tr-TR" sz="2200" dirty="0" err="1">
                <a:solidFill>
                  <a:prstClr val="black"/>
                </a:solidFill>
                <a:latin typeface="Garamond" panose="02020404030301010803" pitchFamily="18" charset="0"/>
              </a:rPr>
              <a:t>nci</a:t>
            </a:r>
            <a:r>
              <a:rPr lang="tr-TR" sz="2200" dirty="0">
                <a:solidFill>
                  <a:prstClr val="black"/>
                </a:solidFill>
                <a:latin typeface="Garamond" panose="02020404030301010803" pitchFamily="18" charset="0"/>
              </a:rPr>
              <a:t> maddesi uyarınca halen yürürlükte olan </a:t>
            </a:r>
            <a:r>
              <a:rPr lang="tr-TR" altLang="tr-TR" sz="2200" dirty="0">
                <a:solidFill>
                  <a:prstClr val="black"/>
                </a:solidFill>
                <a:latin typeface="Garamond" panose="02020404030301010803" pitchFamily="18" charset="0"/>
                <a:cs typeface="Times New Roman" panose="02020603050405020304" pitchFamily="18" charset="0"/>
              </a:rPr>
              <a:t>1475 sayılı İş Kanununun 14 üncü maddesinde düzenlenmiştir</a:t>
            </a:r>
            <a:r>
              <a:rPr lang="tr-TR" altLang="tr-TR" sz="2200" dirty="0" smtClean="0">
                <a:solidFill>
                  <a:prstClr val="black"/>
                </a:solidFill>
                <a:latin typeface="Garamond" panose="02020404030301010803" pitchFamily="18" charset="0"/>
                <a:cs typeface="Times New Roman" panose="02020603050405020304" pitchFamily="18" charset="0"/>
              </a:rPr>
              <a:t>.</a:t>
            </a:r>
          </a:p>
          <a:p>
            <a:pPr marL="0" indent="0" algn="just" defTabSz="685800">
              <a:lnSpc>
                <a:spcPct val="114000"/>
              </a:lnSpc>
              <a:spcBef>
                <a:spcPts val="600"/>
              </a:spcBef>
              <a:buNone/>
            </a:pPr>
            <a:r>
              <a:rPr lang="tr-TR" sz="2200" b="1" dirty="0">
                <a:latin typeface="Garamond" panose="02020404030301010803" pitchFamily="18" charset="0"/>
              </a:rPr>
              <a:t>*</a:t>
            </a:r>
            <a:r>
              <a:rPr lang="tr-TR" sz="2200" b="1" dirty="0" err="1">
                <a:latin typeface="Garamond" panose="02020404030301010803" pitchFamily="18" charset="0"/>
              </a:rPr>
              <a:t>TİS’in</a:t>
            </a:r>
            <a:r>
              <a:rPr lang="tr-TR" sz="2200" b="1" dirty="0">
                <a:latin typeface="Garamond" panose="02020404030301010803" pitchFamily="18" charset="0"/>
              </a:rPr>
              <a:t> </a:t>
            </a:r>
            <a:r>
              <a:rPr lang="tr-TR" sz="2200" b="1" dirty="0" smtClean="0">
                <a:latin typeface="Garamond" panose="02020404030301010803" pitchFamily="18" charset="0"/>
              </a:rPr>
              <a:t>31 </a:t>
            </a:r>
            <a:r>
              <a:rPr lang="tr-TR" sz="2200" b="1" dirty="0">
                <a:latin typeface="Garamond" panose="02020404030301010803" pitchFamily="18" charset="0"/>
              </a:rPr>
              <a:t>inci maddesi gereği bu konuda </a:t>
            </a:r>
            <a:r>
              <a:rPr lang="tr-TR" sz="2200" b="1" dirty="0" smtClean="0">
                <a:latin typeface="Garamond" panose="02020404030301010803" pitchFamily="18" charset="0"/>
              </a:rPr>
              <a:t>Yasa hükümlerinin uygulanacağı, ayrıca TİS Ek 1 inci madde gereği 696 KHK ile sürekli işçi kadrosuna geçirilen işçilerin kıdem tazminatı gün sayısının, 12.04.2018 tarihinde T.C. AÇSHB tarafından yayımlanan toplu iş sözleşmesindeki gün sayılarının dikkate alınacağı belirtilmiştir.</a:t>
            </a:r>
            <a:endParaRPr lang="tr-TR" sz="2200" b="1" dirty="0">
              <a:latin typeface="Garamond" panose="02020404030301010803" pitchFamily="18" charset="0"/>
            </a:endParaRPr>
          </a:p>
          <a:p>
            <a:pPr marL="0" lvl="0" indent="0" algn="just" defTabSz="685800">
              <a:lnSpc>
                <a:spcPct val="114000"/>
              </a:lnSpc>
              <a:spcBef>
                <a:spcPts val="600"/>
              </a:spcBef>
              <a:buNone/>
            </a:pPr>
            <a:endParaRPr lang="tr-TR" altLang="tr-TR" sz="2400" dirty="0">
              <a:solidFill>
                <a:prstClr val="black"/>
              </a:solidFill>
              <a:latin typeface="Garamond" panose="02020404030301010803" pitchFamily="18" charset="0"/>
              <a:cs typeface="Times New Roman" panose="02020603050405020304" pitchFamily="18" charset="0"/>
            </a:endParaRPr>
          </a:p>
          <a:p>
            <a:pPr marL="0" lvl="0" indent="0" algn="just" defTabSz="685800">
              <a:lnSpc>
                <a:spcPct val="114000"/>
              </a:lnSpc>
              <a:spcBef>
                <a:spcPts val="600"/>
              </a:spcBef>
              <a:buNone/>
            </a:pPr>
            <a:endParaRPr lang="tr-TR" sz="1400" b="1" dirty="0"/>
          </a:p>
        </p:txBody>
      </p:sp>
    </p:spTree>
    <p:extLst>
      <p:ext uri="{BB962C8B-B14F-4D97-AF65-F5344CB8AC3E}">
        <p14:creationId xmlns:p14="http://schemas.microsoft.com/office/powerpoint/2010/main" val="1760809638"/>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10055" y="491613"/>
            <a:ext cx="7833946" cy="737420"/>
          </a:xfrm>
        </p:spPr>
        <p:txBody>
          <a:bodyPr>
            <a:noAutofit/>
          </a:bodyPr>
          <a:lstStyle/>
          <a:p>
            <a:r>
              <a:rPr lang="tr-TR" sz="2900" b="1" dirty="0">
                <a:solidFill>
                  <a:prstClr val="white"/>
                </a:solidFill>
                <a:latin typeface="Garamond" panose="02020404030301010803" pitchFamily="18" charset="0"/>
                <a:cs typeface="Times New Roman" panose="02020603050405020304" pitchFamily="18" charset="0"/>
              </a:rPr>
              <a:t>Kıdem Tazminatına Hak Kazanma Koşulları</a:t>
            </a:r>
            <a:endParaRPr lang="tr-TR" sz="3600"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84</a:t>
            </a:fld>
            <a:endParaRPr lang="tr-TR" dirty="0">
              <a:solidFill>
                <a:schemeClr val="bg1"/>
              </a:solidFill>
            </a:endParaRPr>
          </a:p>
        </p:txBody>
      </p:sp>
      <p:sp>
        <p:nvSpPr>
          <p:cNvPr id="3" name="İçerik Yer Tutucusu 2"/>
          <p:cNvSpPr>
            <a:spLocks noGrp="1"/>
          </p:cNvSpPr>
          <p:nvPr>
            <p:ph idx="1"/>
          </p:nvPr>
        </p:nvSpPr>
        <p:spPr>
          <a:xfrm>
            <a:off x="360485" y="1310055"/>
            <a:ext cx="8572500" cy="5163898"/>
          </a:xfrm>
        </p:spPr>
        <p:txBody>
          <a:bodyPr>
            <a:noAutofit/>
          </a:bodyPr>
          <a:lstStyle/>
          <a:p>
            <a:pPr marL="0" indent="0" algn="just">
              <a:lnSpc>
                <a:spcPct val="114000"/>
              </a:lnSpc>
              <a:spcBef>
                <a:spcPts val="600"/>
              </a:spcBef>
              <a:buNone/>
            </a:pPr>
            <a:r>
              <a:rPr lang="tr-TR" sz="1650" b="1" dirty="0">
                <a:latin typeface="Garamond" panose="02020404030301010803" pitchFamily="18" charset="0"/>
              </a:rPr>
              <a:t>I. En az bir yıllık kıdem süresi:</a:t>
            </a:r>
            <a:r>
              <a:rPr lang="tr-TR" sz="1650" dirty="0">
                <a:latin typeface="Garamond" panose="02020404030301010803" pitchFamily="18" charset="0"/>
              </a:rPr>
              <a:t>	</a:t>
            </a:r>
          </a:p>
          <a:p>
            <a:pPr marL="0" indent="0" algn="just">
              <a:lnSpc>
                <a:spcPct val="114000"/>
              </a:lnSpc>
              <a:spcBef>
                <a:spcPts val="600"/>
              </a:spcBef>
              <a:buNone/>
            </a:pPr>
            <a:r>
              <a:rPr lang="tr-TR" sz="1650" dirty="0">
                <a:latin typeface="Garamond" panose="02020404030301010803" pitchFamily="18" charset="0"/>
              </a:rPr>
              <a:t>İşçinin kıdem tazminatına hak kazanabilmesi için her şeyden önce iş sözleşmesinin sona erdiği tarihte işyerinde en az 1 yıllık kıdeminin bulunması zorunludur. </a:t>
            </a:r>
          </a:p>
          <a:p>
            <a:pPr marL="0" indent="0" algn="just">
              <a:lnSpc>
                <a:spcPct val="114000"/>
              </a:lnSpc>
              <a:spcBef>
                <a:spcPts val="600"/>
              </a:spcBef>
              <a:buNone/>
            </a:pPr>
            <a:r>
              <a:rPr lang="tr-TR" altLang="tr-TR" sz="1650" dirty="0">
                <a:latin typeface="Garamond" panose="02020404030301010803" pitchFamily="18" charset="0"/>
                <a:cs typeface="Times New Roman" panose="02020603050405020304" pitchFamily="18" charset="0"/>
              </a:rPr>
              <a:t>İşçilerin kıdemleri, iş sözleşmesinin devam etmiş veya aralıklarla yeniden yapılmış olmasına bakılmaksızın aynı işverenin bir veya değişik işyerlerinde çalıştıkları süreler göz önüne alınarak hesaplanır. </a:t>
            </a:r>
          </a:p>
          <a:p>
            <a:pPr marL="0" indent="0" algn="just">
              <a:lnSpc>
                <a:spcPct val="114000"/>
              </a:lnSpc>
              <a:spcBef>
                <a:spcPts val="600"/>
              </a:spcBef>
              <a:buNone/>
            </a:pPr>
            <a:r>
              <a:rPr lang="tr-TR" altLang="tr-TR" sz="1650" dirty="0">
                <a:latin typeface="Garamond" panose="02020404030301010803" pitchFamily="18" charset="0"/>
                <a:cs typeface="Times New Roman" panose="02020603050405020304" pitchFamily="18" charset="0"/>
              </a:rPr>
              <a:t>İşyerlerinin devir veya intikali ya da herhangi bir suretle bir işverenden başka bir işverene geçmesi veya başka bir yere nakli halinde işçinin kıdemi, işyeri veya işyerlerindeki iş sözleşmelerinin sürelerinin toplamı üzerinden hesaplanır.</a:t>
            </a:r>
          </a:p>
          <a:p>
            <a:pPr marL="0" indent="0" algn="just">
              <a:lnSpc>
                <a:spcPct val="114000"/>
              </a:lnSpc>
              <a:spcBef>
                <a:spcPts val="600"/>
              </a:spcBef>
              <a:buNone/>
            </a:pPr>
            <a:r>
              <a:rPr lang="tr-TR" altLang="tr-TR" sz="1650" dirty="0">
                <a:latin typeface="Garamond" panose="02020404030301010803" pitchFamily="18" charset="0"/>
                <a:cs typeface="Times New Roman" panose="02020603050405020304" pitchFamily="18" charset="0"/>
              </a:rPr>
              <a:t>Yargıtay, kıdem tazminatı hakkının doğumu için gerekli olan kıdem süresinin hesabında </a:t>
            </a:r>
            <a:r>
              <a:rPr lang="tr-TR" sz="1650" dirty="0">
                <a:latin typeface="Garamond" panose="02020404030301010803" pitchFamily="18" charset="0"/>
              </a:rPr>
              <a:t>“</a:t>
            </a:r>
            <a:r>
              <a:rPr lang="tr-TR" sz="1650" b="1" dirty="0">
                <a:latin typeface="Garamond" panose="02020404030301010803" pitchFamily="18" charset="0"/>
              </a:rPr>
              <a:t>çalışılan süreler</a:t>
            </a:r>
            <a:r>
              <a:rPr lang="tr-TR" sz="1650" dirty="0">
                <a:latin typeface="Garamond" panose="02020404030301010803" pitchFamily="18" charset="0"/>
              </a:rPr>
              <a:t>” ile yasaya göre “</a:t>
            </a:r>
            <a:r>
              <a:rPr lang="tr-TR" sz="1650" b="1" dirty="0">
                <a:latin typeface="Garamond" panose="02020404030301010803" pitchFamily="18" charset="0"/>
              </a:rPr>
              <a:t>çalışılmış sayılan süreler</a:t>
            </a:r>
            <a:r>
              <a:rPr lang="tr-TR" sz="1650" dirty="0">
                <a:latin typeface="Garamond" panose="02020404030301010803" pitchFamily="18" charset="0"/>
              </a:rPr>
              <a:t>” toplamını dikkate almaktadır. Dolayısıyla işçinin, iş sözleşmesinin askıda olduğu </a:t>
            </a:r>
            <a:r>
              <a:rPr lang="tr-TR" sz="1650" u="sng" dirty="0">
                <a:latin typeface="Garamond" panose="02020404030301010803" pitchFamily="18" charset="0"/>
              </a:rPr>
              <a:t>tutukluluk</a:t>
            </a:r>
            <a:r>
              <a:rPr lang="tr-TR" sz="1650" dirty="0">
                <a:latin typeface="Garamond" panose="02020404030301010803" pitchFamily="18" charset="0"/>
              </a:rPr>
              <a:t> veya </a:t>
            </a:r>
            <a:r>
              <a:rPr lang="tr-TR" sz="1650" u="sng" dirty="0">
                <a:latin typeface="Garamond" panose="02020404030301010803" pitchFamily="18" charset="0"/>
              </a:rPr>
              <a:t>ücretsiz izin süreleri</a:t>
            </a:r>
            <a:r>
              <a:rPr lang="tr-TR" sz="1650" dirty="0">
                <a:latin typeface="Garamond" panose="02020404030301010803" pitchFamily="18" charset="0"/>
              </a:rPr>
              <a:t> kıdem süresinin hesabında dikkate </a:t>
            </a:r>
            <a:r>
              <a:rPr lang="tr-TR" sz="1650" dirty="0" smtClean="0">
                <a:latin typeface="Garamond" panose="02020404030301010803" pitchFamily="18" charset="0"/>
              </a:rPr>
              <a:t>almamaktadır.</a:t>
            </a:r>
          </a:p>
          <a:p>
            <a:pPr algn="just">
              <a:lnSpc>
                <a:spcPct val="114000"/>
              </a:lnSpc>
              <a:spcBef>
                <a:spcPts val="600"/>
              </a:spcBef>
              <a:buFont typeface="Wingdings" panose="05000000000000000000" pitchFamily="2" charset="2"/>
              <a:buChar char="Ø"/>
            </a:pPr>
            <a:r>
              <a:rPr lang="tr-TR" sz="1650" b="1" u="sng" dirty="0" smtClean="0">
                <a:solidFill>
                  <a:prstClr val="black"/>
                </a:solidFill>
                <a:latin typeface="Garamond" panose="02020404030301010803" pitchFamily="18" charset="0"/>
              </a:rPr>
              <a:t>Kısmi </a:t>
            </a:r>
            <a:r>
              <a:rPr lang="tr-TR" sz="1650" b="1" u="sng" dirty="0">
                <a:solidFill>
                  <a:prstClr val="black"/>
                </a:solidFill>
                <a:latin typeface="Garamond" panose="02020404030301010803" pitchFamily="18" charset="0"/>
              </a:rPr>
              <a:t>süreli çalışan işçinin Kıdem tazminatı</a:t>
            </a:r>
            <a:r>
              <a:rPr lang="tr-TR" sz="1650" u="sng" dirty="0">
                <a:solidFill>
                  <a:prstClr val="black"/>
                </a:solidFill>
                <a:latin typeface="Garamond" panose="02020404030301010803" pitchFamily="18" charset="0"/>
              </a:rPr>
              <a:t>:</a:t>
            </a:r>
          </a:p>
          <a:p>
            <a:pPr marL="0" lvl="1" indent="0" algn="just" defTabSz="685800">
              <a:lnSpc>
                <a:spcPct val="114000"/>
              </a:lnSpc>
              <a:spcBef>
                <a:spcPts val="600"/>
              </a:spcBef>
              <a:buNone/>
            </a:pPr>
            <a:r>
              <a:rPr lang="tr-TR" sz="1650" dirty="0">
                <a:solidFill>
                  <a:prstClr val="black"/>
                </a:solidFill>
                <a:latin typeface="Garamond" panose="02020404030301010803" pitchFamily="18" charset="0"/>
              </a:rPr>
              <a:t>İşyerinde kısmi süreli iş sözleşmesi ile çalışan işçinin kıdeminin hesabında, haftada kaç gün ya da günde kaç saat çalıştığına bakılmaksızın, işçinin iş sözleşmesinin devam ettiği süre dikkate alınmaktadır. </a:t>
            </a:r>
          </a:p>
          <a:p>
            <a:pPr marL="0" indent="0" algn="just">
              <a:lnSpc>
                <a:spcPct val="114000"/>
              </a:lnSpc>
              <a:spcBef>
                <a:spcPts val="600"/>
              </a:spcBef>
              <a:buNone/>
            </a:pPr>
            <a:endParaRPr lang="tr-TR" sz="1650" dirty="0" smtClean="0">
              <a:latin typeface="Garamond" panose="02020404030301010803" pitchFamily="18" charset="0"/>
            </a:endParaRPr>
          </a:p>
          <a:p>
            <a:pPr marL="0" lvl="0" indent="0" algn="just" defTabSz="685800">
              <a:lnSpc>
                <a:spcPct val="114000"/>
              </a:lnSpc>
              <a:spcBef>
                <a:spcPts val="600"/>
              </a:spcBef>
              <a:buNone/>
            </a:pPr>
            <a:endParaRPr lang="tr-TR" altLang="tr-TR" sz="1650" i="1" dirty="0">
              <a:solidFill>
                <a:prstClr val="black"/>
              </a:solidFill>
              <a:latin typeface="Garamond" panose="02020404030301010803" pitchFamily="18" charset="0"/>
              <a:cs typeface="Times New Roman" panose="02020603050405020304" pitchFamily="18" charset="0"/>
            </a:endParaRPr>
          </a:p>
          <a:p>
            <a:pPr marL="0" lvl="0" indent="0" algn="just" defTabSz="685800">
              <a:lnSpc>
                <a:spcPct val="114000"/>
              </a:lnSpc>
              <a:spcBef>
                <a:spcPts val="600"/>
              </a:spcBef>
              <a:buNone/>
            </a:pPr>
            <a:endParaRPr lang="tr-TR" sz="1650" b="1" dirty="0"/>
          </a:p>
        </p:txBody>
      </p:sp>
    </p:spTree>
    <p:extLst>
      <p:ext uri="{BB962C8B-B14F-4D97-AF65-F5344CB8AC3E}">
        <p14:creationId xmlns:p14="http://schemas.microsoft.com/office/powerpoint/2010/main" val="3497308499"/>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10055" y="491613"/>
            <a:ext cx="7833946" cy="737420"/>
          </a:xfrm>
        </p:spPr>
        <p:txBody>
          <a:bodyPr>
            <a:noAutofit/>
          </a:bodyPr>
          <a:lstStyle/>
          <a:p>
            <a:r>
              <a:rPr lang="tr-TR" sz="2900" b="1" dirty="0">
                <a:solidFill>
                  <a:prstClr val="white"/>
                </a:solidFill>
                <a:latin typeface="Garamond" panose="02020404030301010803" pitchFamily="18" charset="0"/>
                <a:cs typeface="Times New Roman" panose="02020603050405020304" pitchFamily="18" charset="0"/>
              </a:rPr>
              <a:t>Kıdem Tazminatına Hak Kazanma Koşulları</a:t>
            </a:r>
            <a:endParaRPr lang="tr-TR" sz="3600"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85</a:t>
            </a:fld>
            <a:endParaRPr lang="tr-TR" dirty="0">
              <a:solidFill>
                <a:schemeClr val="bg1"/>
              </a:solidFill>
            </a:endParaRPr>
          </a:p>
        </p:txBody>
      </p:sp>
      <p:sp>
        <p:nvSpPr>
          <p:cNvPr id="3" name="İçerik Yer Tutucusu 2"/>
          <p:cNvSpPr>
            <a:spLocks noGrp="1"/>
          </p:cNvSpPr>
          <p:nvPr>
            <p:ph idx="1"/>
          </p:nvPr>
        </p:nvSpPr>
        <p:spPr>
          <a:xfrm>
            <a:off x="360485" y="1310055"/>
            <a:ext cx="8572500" cy="4816426"/>
          </a:xfrm>
        </p:spPr>
        <p:txBody>
          <a:bodyPr>
            <a:noAutofit/>
          </a:bodyPr>
          <a:lstStyle/>
          <a:p>
            <a:pPr marL="0" lvl="0" indent="0" algn="just" defTabSz="685800">
              <a:lnSpc>
                <a:spcPct val="114000"/>
              </a:lnSpc>
              <a:spcBef>
                <a:spcPts val="600"/>
              </a:spcBef>
              <a:buNone/>
            </a:pPr>
            <a:r>
              <a:rPr lang="tr-TR" sz="2100" b="1" dirty="0">
                <a:solidFill>
                  <a:prstClr val="black"/>
                </a:solidFill>
                <a:latin typeface="Garamond" panose="02020404030301010803" pitchFamily="18" charset="0"/>
              </a:rPr>
              <a:t>II. İş sözleşmesinin belirli nedenlerle sona ermesi:</a:t>
            </a:r>
            <a:endParaRPr lang="tr-TR" sz="2100" dirty="0">
              <a:solidFill>
                <a:prstClr val="black"/>
              </a:solidFill>
              <a:latin typeface="Garamond" panose="02020404030301010803" pitchFamily="18" charset="0"/>
            </a:endParaRPr>
          </a:p>
          <a:p>
            <a:pPr marL="457200" lvl="0" indent="-457200" algn="just" defTabSz="685800">
              <a:lnSpc>
                <a:spcPct val="114000"/>
              </a:lnSpc>
              <a:spcBef>
                <a:spcPts val="600"/>
              </a:spcBef>
              <a:buFont typeface="+mj-lt"/>
              <a:buAutoNum type="arabicParenR"/>
            </a:pPr>
            <a:r>
              <a:rPr lang="tr-TR" sz="2100" dirty="0">
                <a:solidFill>
                  <a:prstClr val="black"/>
                </a:solidFill>
                <a:latin typeface="Garamond" panose="02020404030301010803" pitchFamily="18" charset="0"/>
              </a:rPr>
              <a:t>İşçi, iş sözleşmesini, İş Kanununun 24 üncü maddesi uyarınca haklı nedenle feshederse,</a:t>
            </a:r>
          </a:p>
          <a:p>
            <a:pPr marL="457200" lvl="0" indent="-457200" algn="just" defTabSz="685800">
              <a:lnSpc>
                <a:spcPct val="114000"/>
              </a:lnSpc>
              <a:spcBef>
                <a:spcPts val="600"/>
              </a:spcBef>
              <a:buFont typeface="+mj-lt"/>
              <a:buAutoNum type="arabicParenR"/>
            </a:pPr>
            <a:r>
              <a:rPr lang="tr-TR" sz="2100" dirty="0">
                <a:solidFill>
                  <a:prstClr val="black"/>
                </a:solidFill>
                <a:latin typeface="Garamond" panose="02020404030301010803" pitchFamily="18" charset="0"/>
              </a:rPr>
              <a:t>İşveren, işçinin iş sözleşmesini İş Kanununun 25 inci maddesinin II numaralı bendinde belirtilen “</a:t>
            </a:r>
            <a:r>
              <a:rPr lang="tr-TR" sz="2100" dirty="0">
                <a:solidFill>
                  <a:prstClr val="black"/>
                </a:solidFill>
                <a:latin typeface="Garamond" panose="02020404030301010803" pitchFamily="18" charset="0"/>
                <a:cs typeface="Times New Roman" panose="02020603050405020304" pitchFamily="18" charset="0"/>
              </a:rPr>
              <a:t>ahlak ve iyi niyet kurallarına uymayan haller ve benzerleri</a:t>
            </a:r>
            <a:r>
              <a:rPr lang="tr-TR" sz="2100" dirty="0">
                <a:solidFill>
                  <a:prstClr val="black"/>
                </a:solidFill>
                <a:latin typeface="Garamond" panose="02020404030301010803" pitchFamily="18" charset="0"/>
              </a:rPr>
              <a:t> ”</a:t>
            </a:r>
            <a:r>
              <a:rPr lang="tr-TR" sz="2100" dirty="0">
                <a:solidFill>
                  <a:prstClr val="black"/>
                </a:solidFill>
                <a:latin typeface="Garamond" panose="02020404030301010803" pitchFamily="18" charset="0"/>
                <a:cs typeface="Times New Roman" panose="02020603050405020304" pitchFamily="18" charset="0"/>
              </a:rPr>
              <a:t> dışındaki sebeplerden dolayı feshederse,</a:t>
            </a:r>
          </a:p>
          <a:p>
            <a:pPr marL="457200" lvl="0" indent="-457200" algn="just" defTabSz="685800">
              <a:lnSpc>
                <a:spcPct val="114000"/>
              </a:lnSpc>
              <a:spcBef>
                <a:spcPts val="600"/>
              </a:spcBef>
              <a:buFont typeface="+mj-lt"/>
              <a:buAutoNum type="arabicParenR"/>
            </a:pPr>
            <a:r>
              <a:rPr lang="tr-TR" sz="2100" dirty="0">
                <a:solidFill>
                  <a:prstClr val="black"/>
                </a:solidFill>
                <a:latin typeface="Garamond" panose="02020404030301010803" pitchFamily="18" charset="0"/>
                <a:cs typeface="Times New Roman" panose="02020603050405020304" pitchFamily="18" charset="0"/>
              </a:rPr>
              <a:t>İşçi, muvazzaf askerlik nedeniyle iş sözleşmesini feshederse,</a:t>
            </a:r>
          </a:p>
          <a:p>
            <a:pPr marL="457200" lvl="0" indent="-457200" algn="just" defTabSz="685800">
              <a:lnSpc>
                <a:spcPct val="114000"/>
              </a:lnSpc>
              <a:spcBef>
                <a:spcPts val="600"/>
              </a:spcBef>
              <a:buFont typeface="+mj-lt"/>
              <a:buAutoNum type="arabicParenR"/>
            </a:pPr>
            <a:r>
              <a:rPr lang="tr-TR" sz="2100" dirty="0">
                <a:solidFill>
                  <a:prstClr val="black"/>
                </a:solidFill>
                <a:latin typeface="Garamond" panose="02020404030301010803" pitchFamily="18" charset="0"/>
                <a:cs typeface="Times New Roman" panose="02020603050405020304" pitchFamily="18" charset="0"/>
              </a:rPr>
              <a:t>İşçi, yaşlılık aylığı (emeklilik) veya toptan ödeme almak amacıyla iş sözleşmesini feshederse,  </a:t>
            </a:r>
          </a:p>
          <a:p>
            <a:pPr marL="457200" lvl="0" indent="-457200" algn="just" defTabSz="685800">
              <a:lnSpc>
                <a:spcPct val="114000"/>
              </a:lnSpc>
              <a:spcBef>
                <a:spcPts val="600"/>
              </a:spcBef>
              <a:buFont typeface="+mj-lt"/>
              <a:buAutoNum type="arabicParenR"/>
            </a:pPr>
            <a:r>
              <a:rPr lang="tr-TR" sz="2100" dirty="0">
                <a:solidFill>
                  <a:prstClr val="black"/>
                </a:solidFill>
                <a:latin typeface="Garamond" panose="02020404030301010803" pitchFamily="18" charset="0"/>
                <a:cs typeface="Times New Roman" panose="02020603050405020304" pitchFamily="18" charset="0"/>
              </a:rPr>
              <a:t>Kadın işçi evlendiği tarihten itibaren 1 yıl içinde iş sözleşmesini kendi arzusu ile feshederse,</a:t>
            </a:r>
          </a:p>
          <a:p>
            <a:pPr marL="457200" lvl="0" indent="-457200" algn="just" defTabSz="685800">
              <a:lnSpc>
                <a:spcPct val="114000"/>
              </a:lnSpc>
              <a:spcBef>
                <a:spcPts val="600"/>
              </a:spcBef>
              <a:buFont typeface="+mj-lt"/>
              <a:buAutoNum type="arabicParenR"/>
            </a:pPr>
            <a:r>
              <a:rPr lang="tr-TR" sz="2100" dirty="0">
                <a:solidFill>
                  <a:prstClr val="black"/>
                </a:solidFill>
                <a:latin typeface="Garamond" panose="02020404030301010803" pitchFamily="18" charset="0"/>
                <a:cs typeface="Times New Roman" panose="02020603050405020304" pitchFamily="18" charset="0"/>
              </a:rPr>
              <a:t>İşçinin ölümü.</a:t>
            </a:r>
            <a:endParaRPr lang="tr-TR" sz="2100" dirty="0">
              <a:solidFill>
                <a:prstClr val="black"/>
              </a:solidFill>
              <a:latin typeface="Garamond" panose="02020404030301010803" pitchFamily="18" charset="0"/>
            </a:endParaRPr>
          </a:p>
          <a:p>
            <a:pPr marL="0" indent="0" algn="just">
              <a:lnSpc>
                <a:spcPct val="114000"/>
              </a:lnSpc>
              <a:spcBef>
                <a:spcPts val="600"/>
              </a:spcBef>
              <a:buNone/>
            </a:pPr>
            <a:endParaRPr lang="tr-TR" sz="1650" dirty="0" smtClean="0">
              <a:latin typeface="Garamond" panose="02020404030301010803" pitchFamily="18" charset="0"/>
            </a:endParaRPr>
          </a:p>
          <a:p>
            <a:pPr marL="0" lvl="0" indent="0" algn="just" defTabSz="685800">
              <a:lnSpc>
                <a:spcPct val="114000"/>
              </a:lnSpc>
              <a:spcBef>
                <a:spcPts val="600"/>
              </a:spcBef>
              <a:buNone/>
            </a:pPr>
            <a:endParaRPr lang="tr-TR" altLang="tr-TR" sz="1650" dirty="0">
              <a:solidFill>
                <a:prstClr val="black"/>
              </a:solidFill>
              <a:latin typeface="Garamond" panose="02020404030301010803" pitchFamily="18" charset="0"/>
              <a:cs typeface="Times New Roman" panose="02020603050405020304" pitchFamily="18" charset="0"/>
            </a:endParaRPr>
          </a:p>
          <a:p>
            <a:pPr marL="0" lvl="0" indent="0" algn="just" defTabSz="685800">
              <a:lnSpc>
                <a:spcPct val="114000"/>
              </a:lnSpc>
              <a:spcBef>
                <a:spcPts val="600"/>
              </a:spcBef>
              <a:buNone/>
            </a:pPr>
            <a:endParaRPr lang="tr-TR" sz="1650" b="1" dirty="0"/>
          </a:p>
        </p:txBody>
      </p:sp>
    </p:spTree>
    <p:extLst>
      <p:ext uri="{BB962C8B-B14F-4D97-AF65-F5344CB8AC3E}">
        <p14:creationId xmlns:p14="http://schemas.microsoft.com/office/powerpoint/2010/main" val="2493891647"/>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10055" y="491613"/>
            <a:ext cx="7833946" cy="737420"/>
          </a:xfrm>
        </p:spPr>
        <p:txBody>
          <a:bodyPr>
            <a:noAutofit/>
          </a:bodyPr>
          <a:lstStyle/>
          <a:p>
            <a:r>
              <a:rPr lang="tr-TR" sz="3600" b="1" dirty="0">
                <a:solidFill>
                  <a:prstClr val="white"/>
                </a:solidFill>
                <a:latin typeface="Garamond" panose="02020404030301010803" pitchFamily="18" charset="0"/>
                <a:cs typeface="Times New Roman" panose="02020603050405020304" pitchFamily="18" charset="0"/>
              </a:rPr>
              <a:t>Kıdem Tazminatının Miktarı</a:t>
            </a:r>
            <a:endParaRPr lang="tr-TR" sz="3600"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86</a:t>
            </a:fld>
            <a:endParaRPr lang="tr-TR">
              <a:solidFill>
                <a:schemeClr val="bg1"/>
              </a:solidFill>
            </a:endParaRPr>
          </a:p>
        </p:txBody>
      </p:sp>
      <p:sp>
        <p:nvSpPr>
          <p:cNvPr id="3" name="İçerik Yer Tutucusu 2"/>
          <p:cNvSpPr>
            <a:spLocks noGrp="1"/>
          </p:cNvSpPr>
          <p:nvPr>
            <p:ph idx="1"/>
          </p:nvPr>
        </p:nvSpPr>
        <p:spPr>
          <a:xfrm>
            <a:off x="360485" y="1529862"/>
            <a:ext cx="8572500" cy="4826491"/>
          </a:xfrm>
        </p:spPr>
        <p:txBody>
          <a:bodyPr>
            <a:noAutofit/>
          </a:bodyPr>
          <a:lstStyle/>
          <a:p>
            <a:pPr marL="0" lvl="0" indent="0" algn="just" defTabSz="685800">
              <a:lnSpc>
                <a:spcPct val="114000"/>
              </a:lnSpc>
              <a:spcBef>
                <a:spcPts val="600"/>
              </a:spcBef>
              <a:buNone/>
            </a:pPr>
            <a:r>
              <a:rPr lang="tr-TR" sz="2000" dirty="0" smtClean="0">
                <a:solidFill>
                  <a:prstClr val="black"/>
                </a:solidFill>
                <a:latin typeface="Garamond" panose="02020404030301010803" pitchFamily="18" charset="0"/>
                <a:cs typeface="Times New Roman" panose="02020603050405020304" pitchFamily="18" charset="0"/>
              </a:rPr>
              <a:t>İşçinin </a:t>
            </a:r>
            <a:r>
              <a:rPr lang="tr-TR" sz="2000" dirty="0">
                <a:solidFill>
                  <a:prstClr val="black"/>
                </a:solidFill>
                <a:latin typeface="Garamond" panose="02020404030301010803" pitchFamily="18" charset="0"/>
                <a:cs typeface="Times New Roman" panose="02020603050405020304" pitchFamily="18" charset="0"/>
              </a:rPr>
              <a:t>işe başladığı tarihten itibaren iş sözleşmesinin devamı süresince </a:t>
            </a:r>
            <a:r>
              <a:rPr lang="tr-TR" sz="2000" b="1" dirty="0">
                <a:solidFill>
                  <a:prstClr val="black"/>
                </a:solidFill>
                <a:latin typeface="Garamond" panose="02020404030301010803" pitchFamily="18" charset="0"/>
                <a:cs typeface="Times New Roman" panose="02020603050405020304" pitchFamily="18" charset="0"/>
              </a:rPr>
              <a:t>her geçen tam yıl </a:t>
            </a:r>
            <a:r>
              <a:rPr lang="tr-TR" sz="2000" dirty="0">
                <a:solidFill>
                  <a:prstClr val="black"/>
                </a:solidFill>
                <a:latin typeface="Garamond" panose="02020404030301010803" pitchFamily="18" charset="0"/>
                <a:cs typeface="Times New Roman" panose="02020603050405020304" pitchFamily="18" charset="0"/>
              </a:rPr>
              <a:t>için işverence işçiye </a:t>
            </a:r>
            <a:r>
              <a:rPr lang="tr-TR" sz="2000" b="1" dirty="0">
                <a:solidFill>
                  <a:prstClr val="black"/>
                </a:solidFill>
                <a:latin typeface="Garamond" panose="02020404030301010803" pitchFamily="18" charset="0"/>
                <a:cs typeface="Times New Roman" panose="02020603050405020304" pitchFamily="18" charset="0"/>
              </a:rPr>
              <a:t>30 günlük ücreti </a:t>
            </a:r>
            <a:r>
              <a:rPr lang="tr-TR" sz="2000" dirty="0">
                <a:solidFill>
                  <a:prstClr val="black"/>
                </a:solidFill>
                <a:latin typeface="Garamond" panose="02020404030301010803" pitchFamily="18" charset="0"/>
                <a:cs typeface="Times New Roman" panose="02020603050405020304" pitchFamily="18" charset="0"/>
              </a:rPr>
              <a:t>tutarında kıdem tazminatı ödenir. Bir yıldan artan süreler için de aynı oran üzerinden ödeme yapılır.</a:t>
            </a:r>
          </a:p>
          <a:p>
            <a:pPr marL="0" lvl="0" indent="0" algn="just" defTabSz="685800">
              <a:lnSpc>
                <a:spcPct val="114000"/>
              </a:lnSpc>
              <a:spcBef>
                <a:spcPts val="600"/>
              </a:spcBef>
              <a:buNone/>
            </a:pPr>
            <a:r>
              <a:rPr lang="tr-TR" sz="2000" dirty="0">
                <a:solidFill>
                  <a:prstClr val="black"/>
                </a:solidFill>
                <a:latin typeface="Garamond" panose="02020404030301010803" pitchFamily="18" charset="0"/>
                <a:cs typeface="Times New Roman" panose="02020603050405020304" pitchFamily="18" charset="0"/>
              </a:rPr>
              <a:t>Belirtilen 30 günlük süre, iş sözleşmeleri veya toplu iş sözleşmeleri ile işçi lehine değiştirilebilir. </a:t>
            </a:r>
            <a:endParaRPr lang="tr-TR" sz="2000" b="1" dirty="0">
              <a:solidFill>
                <a:prstClr val="black"/>
              </a:solidFill>
              <a:latin typeface="Garamond" panose="02020404030301010803" pitchFamily="18" charset="0"/>
              <a:cs typeface="Times New Roman" panose="02020603050405020304" pitchFamily="18" charset="0"/>
            </a:endParaRPr>
          </a:p>
          <a:p>
            <a:pPr marL="0" lvl="0" indent="0" algn="just" defTabSz="685800">
              <a:lnSpc>
                <a:spcPct val="114000"/>
              </a:lnSpc>
              <a:spcBef>
                <a:spcPts val="600"/>
              </a:spcBef>
              <a:buNone/>
              <a:defRPr/>
            </a:pPr>
            <a:r>
              <a:rPr lang="tr-TR" sz="2000" dirty="0" smtClean="0">
                <a:solidFill>
                  <a:prstClr val="black"/>
                </a:solidFill>
                <a:latin typeface="Garamond" panose="02020404030301010803" pitchFamily="18" charset="0"/>
                <a:cs typeface="Times New Roman" panose="02020603050405020304" pitchFamily="18" charset="0"/>
              </a:rPr>
              <a:t>Ancak</a:t>
            </a:r>
            <a:r>
              <a:rPr lang="tr-TR" sz="2000" dirty="0">
                <a:solidFill>
                  <a:prstClr val="black"/>
                </a:solidFill>
                <a:latin typeface="Garamond" panose="02020404030301010803" pitchFamily="18" charset="0"/>
                <a:cs typeface="Times New Roman" panose="02020603050405020304" pitchFamily="18" charset="0"/>
              </a:rPr>
              <a:t>, toplu sözleşmelerle ve hizmet akitleriyle belirlenen kıdem tazminatlarının yıllık miktarı, Devlet Memurları Kanununa tabi en yüksek Devlet memuruna 5434 sayılı T.C. Emekli Sandığı Kanunu hükümlerine göre bir hizmet yılı için ödenecek azami emeklilik ikramiyesini geçemez.</a:t>
            </a:r>
          </a:p>
          <a:p>
            <a:pPr marL="0" lvl="0" indent="0" algn="just" defTabSz="685800">
              <a:lnSpc>
                <a:spcPct val="114000"/>
              </a:lnSpc>
              <a:spcBef>
                <a:spcPts val="600"/>
              </a:spcBef>
              <a:buNone/>
            </a:pPr>
            <a:endParaRPr lang="tr-TR" sz="1650" b="1" dirty="0"/>
          </a:p>
        </p:txBody>
      </p:sp>
    </p:spTree>
    <p:extLst>
      <p:ext uri="{BB962C8B-B14F-4D97-AF65-F5344CB8AC3E}">
        <p14:creationId xmlns:p14="http://schemas.microsoft.com/office/powerpoint/2010/main" val="4133947680"/>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10055" y="491613"/>
            <a:ext cx="7833946" cy="737420"/>
          </a:xfrm>
        </p:spPr>
        <p:txBody>
          <a:bodyPr>
            <a:noAutofit/>
          </a:bodyPr>
          <a:lstStyle/>
          <a:p>
            <a:r>
              <a:rPr lang="tr-TR" sz="3600" b="1" dirty="0">
                <a:solidFill>
                  <a:prstClr val="white"/>
                </a:solidFill>
                <a:latin typeface="Garamond" panose="02020404030301010803" pitchFamily="18" charset="0"/>
                <a:cs typeface="Times New Roman" panose="02020603050405020304" pitchFamily="18" charset="0"/>
              </a:rPr>
              <a:t>Kıdem Tazminatının Miktarı</a:t>
            </a:r>
            <a:endParaRPr lang="tr-TR" sz="3600"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87</a:t>
            </a:fld>
            <a:endParaRPr lang="tr-TR">
              <a:solidFill>
                <a:schemeClr val="bg1"/>
              </a:solidFill>
            </a:endParaRPr>
          </a:p>
        </p:txBody>
      </p:sp>
      <p:sp>
        <p:nvSpPr>
          <p:cNvPr id="3" name="İçerik Yer Tutucusu 2"/>
          <p:cNvSpPr>
            <a:spLocks noGrp="1"/>
          </p:cNvSpPr>
          <p:nvPr>
            <p:ph idx="1"/>
          </p:nvPr>
        </p:nvSpPr>
        <p:spPr>
          <a:xfrm>
            <a:off x="360485" y="1529862"/>
            <a:ext cx="8572500" cy="4826491"/>
          </a:xfrm>
        </p:spPr>
        <p:txBody>
          <a:bodyPr>
            <a:noAutofit/>
          </a:bodyPr>
          <a:lstStyle/>
          <a:p>
            <a:pPr marL="0" lvl="1" indent="0" algn="just" defTabSz="685800">
              <a:lnSpc>
                <a:spcPct val="114000"/>
              </a:lnSpc>
              <a:spcBef>
                <a:spcPts val="600"/>
              </a:spcBef>
              <a:buNone/>
              <a:defRPr/>
            </a:pPr>
            <a:r>
              <a:rPr lang="tr-TR" sz="2000" dirty="0">
                <a:solidFill>
                  <a:prstClr val="black"/>
                </a:solidFill>
                <a:latin typeface="Garamond" panose="02020404030301010803" pitchFamily="18" charset="0"/>
                <a:cs typeface="Times New Roman" panose="02020603050405020304" pitchFamily="18" charset="0"/>
              </a:rPr>
              <a:t>Kıdem tazminatı, işçinin </a:t>
            </a:r>
            <a:r>
              <a:rPr lang="tr-TR" sz="2000" b="1" u="sng" dirty="0">
                <a:solidFill>
                  <a:prstClr val="black"/>
                </a:solidFill>
                <a:latin typeface="Garamond" panose="02020404030301010803" pitchFamily="18" charset="0"/>
                <a:cs typeface="Times New Roman" panose="02020603050405020304" pitchFamily="18" charset="0"/>
              </a:rPr>
              <a:t>son giydirilmiş brüt ücreti üzerinden </a:t>
            </a:r>
            <a:r>
              <a:rPr lang="tr-TR" sz="2000" dirty="0">
                <a:solidFill>
                  <a:prstClr val="black"/>
                </a:solidFill>
                <a:latin typeface="Garamond" panose="02020404030301010803" pitchFamily="18" charset="0"/>
                <a:cs typeface="Times New Roman" panose="02020603050405020304" pitchFamily="18" charset="0"/>
              </a:rPr>
              <a:t>hesaplanır.</a:t>
            </a:r>
            <a:r>
              <a:rPr lang="tr-TR" altLang="tr-TR" sz="2000" dirty="0">
                <a:solidFill>
                  <a:prstClr val="black"/>
                </a:solidFill>
                <a:latin typeface="Garamond" panose="02020404030301010803" pitchFamily="18" charset="0"/>
                <a:cs typeface="Times New Roman" panose="02020603050405020304" pitchFamily="18" charset="0"/>
              </a:rPr>
              <a:t> Şöyle ki,  kıdem tazminatına esas olacak ücretin hesabında normal ücrete ilaveten işçiye sağlanmış olan; para veya para ile ölçülmesi mümkün, sözleşmeden veya kanundan doğan ve aynı zamanda devamlılık arz eden menfaatler de göz önünde tutulur.</a:t>
            </a:r>
            <a:endParaRPr lang="tr-TR" sz="2000" dirty="0">
              <a:solidFill>
                <a:prstClr val="black"/>
              </a:solidFill>
              <a:latin typeface="Garamond" panose="02020404030301010803" pitchFamily="18" charset="0"/>
              <a:cs typeface="Times New Roman" panose="02020603050405020304" pitchFamily="18" charset="0"/>
            </a:endParaRPr>
          </a:p>
          <a:p>
            <a:pPr marL="0" lvl="1" indent="0" algn="just" defTabSz="685800">
              <a:lnSpc>
                <a:spcPct val="114000"/>
              </a:lnSpc>
              <a:spcBef>
                <a:spcPts val="600"/>
              </a:spcBef>
              <a:buNone/>
              <a:defRPr/>
            </a:pPr>
            <a:r>
              <a:rPr lang="tr-TR" altLang="tr-TR" sz="2000" dirty="0">
                <a:solidFill>
                  <a:prstClr val="black"/>
                </a:solidFill>
                <a:latin typeface="Garamond" panose="02020404030301010803" pitchFamily="18" charset="0"/>
                <a:cs typeface="Times New Roman" panose="02020603050405020304" pitchFamily="18" charset="0"/>
              </a:rPr>
              <a:t>Parça başı, akort, götürü veya yüzde usulü gibi ücretin sabit olmadığı hallerde son bir yıllık süre içinde ödenen ücretin o süre içinde çalışılan günlere bölünmesi suretiyle bulunacak ortalama ücret bu tazminatın hesabına esas tutulur. </a:t>
            </a:r>
          </a:p>
          <a:p>
            <a:pPr marL="0" lvl="1" indent="0" algn="just" defTabSz="685800">
              <a:lnSpc>
                <a:spcPct val="114000"/>
              </a:lnSpc>
              <a:spcBef>
                <a:spcPts val="600"/>
              </a:spcBef>
              <a:buNone/>
              <a:defRPr/>
            </a:pPr>
            <a:r>
              <a:rPr lang="tr-TR" altLang="tr-TR" sz="2000" dirty="0">
                <a:solidFill>
                  <a:prstClr val="black"/>
                </a:solidFill>
                <a:latin typeface="Garamond" panose="02020404030301010803" pitchFamily="18" charset="0"/>
                <a:cs typeface="Times New Roman" panose="02020603050405020304" pitchFamily="18" charset="0"/>
              </a:rPr>
              <a:t>Ancak, son bir yıl içinde işçi ücretine zam yapıldığı takdirde, tazminata esas ücret, işçinin </a:t>
            </a:r>
            <a:r>
              <a:rPr lang="tr-TR" altLang="tr-TR" sz="2000" u="sng" dirty="0">
                <a:solidFill>
                  <a:prstClr val="black"/>
                </a:solidFill>
                <a:latin typeface="Garamond" panose="02020404030301010803" pitchFamily="18" charset="0"/>
                <a:cs typeface="Times New Roman" panose="02020603050405020304" pitchFamily="18" charset="0"/>
              </a:rPr>
              <a:t>işten ayrılma tarihi ile zammın yapıldığı tarih arasında</a:t>
            </a:r>
            <a:r>
              <a:rPr lang="tr-TR" altLang="tr-TR" sz="2000" dirty="0">
                <a:solidFill>
                  <a:prstClr val="black"/>
                </a:solidFill>
                <a:latin typeface="Garamond" panose="02020404030301010803" pitchFamily="18" charset="0"/>
                <a:cs typeface="Times New Roman" panose="02020603050405020304" pitchFamily="18" charset="0"/>
              </a:rPr>
              <a:t> alınan ücretin aynı süre içinde çalışılan günlere bölünmesi suretiyle hesaplanır. </a:t>
            </a:r>
            <a:r>
              <a:rPr lang="tr-TR" sz="2000" dirty="0">
                <a:solidFill>
                  <a:prstClr val="black"/>
                </a:solidFill>
                <a:latin typeface="Garamond" panose="02020404030301010803" pitchFamily="18" charset="0"/>
                <a:cs typeface="Times New Roman" panose="02020603050405020304" pitchFamily="18" charset="0"/>
              </a:rPr>
              <a:t>	</a:t>
            </a:r>
          </a:p>
          <a:p>
            <a:pPr marL="0" lvl="1" indent="0" algn="just" defTabSz="685800">
              <a:lnSpc>
                <a:spcPct val="114000"/>
              </a:lnSpc>
              <a:spcBef>
                <a:spcPts val="600"/>
              </a:spcBef>
              <a:buNone/>
              <a:defRPr/>
            </a:pPr>
            <a:r>
              <a:rPr lang="tr-TR" altLang="tr-TR" sz="2000" dirty="0">
                <a:solidFill>
                  <a:prstClr val="black"/>
                </a:solidFill>
                <a:latin typeface="Garamond" panose="02020404030301010803" pitchFamily="18" charset="0"/>
                <a:cs typeface="Times New Roman" panose="02020603050405020304" pitchFamily="18" charset="0"/>
              </a:rPr>
              <a:t>Aynı kıdem süresi için bir defadan fazla kıdem tazminatı ödenmez. </a:t>
            </a:r>
          </a:p>
          <a:p>
            <a:pPr marL="0" lvl="1" indent="0" algn="just" defTabSz="685800">
              <a:lnSpc>
                <a:spcPct val="114000"/>
              </a:lnSpc>
              <a:spcBef>
                <a:spcPts val="600"/>
              </a:spcBef>
              <a:buNone/>
              <a:defRPr/>
            </a:pPr>
            <a:r>
              <a:rPr lang="tr-TR" sz="2000" dirty="0">
                <a:solidFill>
                  <a:prstClr val="black"/>
                </a:solidFill>
                <a:latin typeface="Garamond" panose="02020404030301010803" pitchFamily="18" charset="0"/>
                <a:cs typeface="Times New Roman" panose="02020603050405020304" pitchFamily="18" charset="0"/>
              </a:rPr>
              <a:t>Kıdem tazminatından </a:t>
            </a:r>
            <a:r>
              <a:rPr lang="tr-TR" altLang="tr-TR" sz="2000" dirty="0">
                <a:solidFill>
                  <a:prstClr val="black"/>
                </a:solidFill>
                <a:latin typeface="Garamond" panose="02020404030301010803" pitchFamily="18" charset="0"/>
                <a:cs typeface="Times New Roman" panose="02020603050405020304" pitchFamily="18" charset="0"/>
              </a:rPr>
              <a:t>sadece Damga Vergisi kesilir.</a:t>
            </a:r>
          </a:p>
          <a:p>
            <a:pPr marL="0" lvl="0" indent="0" algn="just" defTabSz="685800">
              <a:lnSpc>
                <a:spcPct val="114000"/>
              </a:lnSpc>
              <a:spcBef>
                <a:spcPts val="600"/>
              </a:spcBef>
              <a:buNone/>
            </a:pPr>
            <a:endParaRPr lang="tr-TR" sz="1650" b="1" dirty="0"/>
          </a:p>
        </p:txBody>
      </p:sp>
    </p:spTree>
    <p:extLst>
      <p:ext uri="{BB962C8B-B14F-4D97-AF65-F5344CB8AC3E}">
        <p14:creationId xmlns:p14="http://schemas.microsoft.com/office/powerpoint/2010/main" val="1251932653"/>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10055" y="491613"/>
            <a:ext cx="7833946" cy="737420"/>
          </a:xfrm>
        </p:spPr>
        <p:txBody>
          <a:bodyPr>
            <a:noAutofit/>
          </a:bodyPr>
          <a:lstStyle/>
          <a:p>
            <a:r>
              <a:rPr lang="tr-TR" sz="2800" b="1" dirty="0">
                <a:solidFill>
                  <a:prstClr val="white"/>
                </a:solidFill>
                <a:latin typeface="Garamond" panose="02020404030301010803" pitchFamily="18" charset="0"/>
                <a:cs typeface="Times New Roman" panose="02020603050405020304" pitchFamily="18" charset="0"/>
              </a:rPr>
              <a:t>Kıdem </a:t>
            </a:r>
            <a:r>
              <a:rPr lang="tr-TR" sz="2800" b="1" dirty="0" smtClean="0">
                <a:solidFill>
                  <a:prstClr val="white"/>
                </a:solidFill>
                <a:latin typeface="Garamond" panose="02020404030301010803" pitchFamily="18" charset="0"/>
                <a:cs typeface="Times New Roman" panose="02020603050405020304" pitchFamily="18" charset="0"/>
              </a:rPr>
              <a:t>Tazminatının Ödenmemesi ve Zamanaşımı </a:t>
            </a:r>
            <a:endParaRPr lang="tr-TR" sz="2800"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88</a:t>
            </a:fld>
            <a:endParaRPr lang="tr-TR">
              <a:solidFill>
                <a:schemeClr val="bg1"/>
              </a:solidFill>
            </a:endParaRPr>
          </a:p>
        </p:txBody>
      </p:sp>
      <p:sp>
        <p:nvSpPr>
          <p:cNvPr id="3" name="İçerik Yer Tutucusu 2"/>
          <p:cNvSpPr>
            <a:spLocks noGrp="1"/>
          </p:cNvSpPr>
          <p:nvPr>
            <p:ph idx="1"/>
          </p:nvPr>
        </p:nvSpPr>
        <p:spPr>
          <a:xfrm>
            <a:off x="360485" y="1529862"/>
            <a:ext cx="8572500" cy="4826491"/>
          </a:xfrm>
        </p:spPr>
        <p:txBody>
          <a:bodyPr>
            <a:noAutofit/>
          </a:bodyPr>
          <a:lstStyle/>
          <a:p>
            <a:pPr marL="0" lvl="0" indent="0" algn="just" defTabSz="685800">
              <a:lnSpc>
                <a:spcPct val="114000"/>
              </a:lnSpc>
              <a:spcBef>
                <a:spcPts val="600"/>
              </a:spcBef>
              <a:buNone/>
            </a:pPr>
            <a:r>
              <a:rPr lang="tr-TR" sz="2500" dirty="0">
                <a:solidFill>
                  <a:prstClr val="black"/>
                </a:solidFill>
                <a:latin typeface="Garamond" panose="02020404030301010803" pitchFamily="18" charset="0"/>
              </a:rPr>
              <a:t>Kıdem tazminatı </a:t>
            </a:r>
            <a:r>
              <a:rPr lang="tr-TR" sz="2500" b="1" dirty="0">
                <a:solidFill>
                  <a:prstClr val="black"/>
                </a:solidFill>
                <a:latin typeface="Garamond" panose="02020404030301010803" pitchFamily="18" charset="0"/>
              </a:rPr>
              <a:t>beş yıllık zamanaşımı </a:t>
            </a:r>
            <a:r>
              <a:rPr lang="tr-TR" sz="2500" dirty="0">
                <a:solidFill>
                  <a:prstClr val="black"/>
                </a:solidFill>
                <a:latin typeface="Garamond" panose="02020404030301010803" pitchFamily="18" charset="0"/>
              </a:rPr>
              <a:t>süresine tabidir.</a:t>
            </a:r>
          </a:p>
          <a:p>
            <a:pPr marL="0" lvl="0" indent="0" algn="just" defTabSz="685800">
              <a:lnSpc>
                <a:spcPct val="114000"/>
              </a:lnSpc>
              <a:spcBef>
                <a:spcPts val="600"/>
              </a:spcBef>
              <a:buNone/>
            </a:pPr>
            <a:r>
              <a:rPr lang="tr-TR" sz="2500" dirty="0">
                <a:solidFill>
                  <a:prstClr val="black"/>
                </a:solidFill>
                <a:latin typeface="Garamond" panose="02020404030301010803" pitchFamily="18" charset="0"/>
              </a:rPr>
              <a:t>1475 sayılı İş Kanununun 14 üncü maddesinin on birinci fıkrası uyarınca kıdem tazminatının zamanında ödenmemesi sebebiyle açılacak davanın sonucunda hakim gecikme süresi için ödenmeyen süreye göre </a:t>
            </a:r>
            <a:r>
              <a:rPr lang="tr-TR" sz="2500" b="1" dirty="0">
                <a:solidFill>
                  <a:prstClr val="black"/>
                </a:solidFill>
                <a:latin typeface="Garamond" panose="02020404030301010803" pitchFamily="18" charset="0"/>
              </a:rPr>
              <a:t>mevduata uygulanan en yüksek faizin</a:t>
            </a:r>
            <a:r>
              <a:rPr lang="tr-TR" sz="2500" dirty="0">
                <a:solidFill>
                  <a:prstClr val="black"/>
                </a:solidFill>
                <a:latin typeface="Garamond" panose="02020404030301010803" pitchFamily="18" charset="0"/>
              </a:rPr>
              <a:t> ödenmesini hükmedeceği düzenlenmiştir. </a:t>
            </a:r>
          </a:p>
          <a:p>
            <a:pPr marL="0" lvl="0" indent="0" algn="just" defTabSz="685800">
              <a:lnSpc>
                <a:spcPct val="114000"/>
              </a:lnSpc>
              <a:spcBef>
                <a:spcPts val="600"/>
              </a:spcBef>
              <a:buNone/>
            </a:pPr>
            <a:endParaRPr lang="tr-TR" sz="1650" b="1" dirty="0"/>
          </a:p>
        </p:txBody>
      </p:sp>
    </p:spTree>
    <p:extLst>
      <p:ext uri="{BB962C8B-B14F-4D97-AF65-F5344CB8AC3E}">
        <p14:creationId xmlns:p14="http://schemas.microsoft.com/office/powerpoint/2010/main" val="4151302398"/>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10055" y="491613"/>
            <a:ext cx="7833946" cy="737420"/>
          </a:xfrm>
        </p:spPr>
        <p:txBody>
          <a:bodyPr>
            <a:noAutofit/>
          </a:bodyPr>
          <a:lstStyle/>
          <a:p>
            <a:r>
              <a:rPr lang="tr-TR" sz="3200" b="1" dirty="0">
                <a:solidFill>
                  <a:prstClr val="white"/>
                </a:solidFill>
                <a:latin typeface="Garamond" panose="02020404030301010803" pitchFamily="18" charset="0"/>
                <a:cs typeface="Times New Roman" panose="02020603050405020304" pitchFamily="18" charset="0"/>
              </a:rPr>
              <a:t>Kıdem Tazminatının Hesaplanması</a:t>
            </a:r>
            <a:endParaRPr lang="tr-TR" sz="2800"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89</a:t>
            </a:fld>
            <a:endParaRPr lang="tr-TR">
              <a:solidFill>
                <a:schemeClr val="bg1"/>
              </a:solidFill>
            </a:endParaRPr>
          </a:p>
        </p:txBody>
      </p:sp>
      <p:sp>
        <p:nvSpPr>
          <p:cNvPr id="3" name="İçerik Yer Tutucusu 2"/>
          <p:cNvSpPr>
            <a:spLocks noGrp="1"/>
          </p:cNvSpPr>
          <p:nvPr>
            <p:ph idx="1"/>
          </p:nvPr>
        </p:nvSpPr>
        <p:spPr>
          <a:xfrm>
            <a:off x="360485" y="1529862"/>
            <a:ext cx="8572500" cy="4976446"/>
          </a:xfrm>
        </p:spPr>
        <p:txBody>
          <a:bodyPr>
            <a:noAutofit/>
          </a:bodyPr>
          <a:lstStyle/>
          <a:p>
            <a:pPr marL="0" lvl="1" indent="-171450" algn="just" defTabSz="685800">
              <a:lnSpc>
                <a:spcPct val="110000"/>
              </a:lnSpc>
              <a:spcBef>
                <a:spcPts val="60"/>
              </a:spcBef>
              <a:buNone/>
            </a:pPr>
            <a:r>
              <a:rPr lang="tr-TR" altLang="tr-TR" sz="1350" dirty="0">
                <a:solidFill>
                  <a:prstClr val="black"/>
                </a:solidFill>
                <a:latin typeface="Garamond" panose="02020404030301010803" pitchFamily="18" charset="0"/>
                <a:cs typeface="Times New Roman" panose="02020603050405020304" pitchFamily="18" charset="0"/>
              </a:rPr>
              <a:t>İşyerinde 01.06.2015 tarihinde işe başlayan ve 24.03.2020 tarihinde iş sözleşmesi kıdem tazminatına hak kazanacak şekilde sona eren işçinin ücreti aylık brüt 3.577 TL, 3 ayda 1 aylık ücret tutarında ikramiye, haftada 5 gün ayda ise 22 gün fiilen çalışan işçiye ayni olarak ve çalıştığı günlerde işverene maliyeti 6 TL olan yol (servis) yardımı ile çalıştığı günlerde işverene maliyeti 10 TL olan yemek yardımı sağlanmış, yılda bir kez 600 TL yakacak parası ile  dini bayramların her birinde 500 TL bayram harçlığı ödenmekte olduğu kabul edildiğinde tazminata esas günlük ücreti şu şekildedir. </a:t>
            </a:r>
          </a:p>
          <a:p>
            <a:pPr marL="0" lvl="1" indent="-171450" algn="just" defTabSz="685800">
              <a:lnSpc>
                <a:spcPct val="110000"/>
              </a:lnSpc>
              <a:spcBef>
                <a:spcPts val="60"/>
              </a:spcBef>
              <a:buNone/>
            </a:pPr>
            <a:r>
              <a:rPr lang="tr-TR" altLang="tr-TR" sz="1350" dirty="0">
                <a:solidFill>
                  <a:prstClr val="black"/>
                </a:solidFill>
                <a:latin typeface="Garamond" panose="02020404030301010803" pitchFamily="18" charset="0"/>
                <a:cs typeface="Times New Roman" panose="02020603050405020304" pitchFamily="18" charset="0"/>
              </a:rPr>
              <a:t>İşçinin kıdem süresi 01.06.2010-24.03.2015 tarihleri arasında toplam 4 yıl 9 ay 23 gün (1753 gün) dür. </a:t>
            </a:r>
          </a:p>
          <a:p>
            <a:pPr marL="171450" lvl="0" indent="-274320" algn="just" defTabSz="685800">
              <a:lnSpc>
                <a:spcPct val="110000"/>
              </a:lnSpc>
              <a:spcBef>
                <a:spcPts val="60"/>
              </a:spcBef>
              <a:buNone/>
              <a:defRPr/>
            </a:pPr>
            <a:r>
              <a:rPr lang="tr-TR" altLang="tr-TR" sz="1350" dirty="0">
                <a:solidFill>
                  <a:srgbClr val="000000"/>
                </a:solidFill>
                <a:latin typeface="Garamond" panose="02020404030301010803" pitchFamily="18" charset="0"/>
                <a:cs typeface="Times New Roman" panose="02020603050405020304" pitchFamily="18" charset="0"/>
              </a:rPr>
              <a:t>	</a:t>
            </a:r>
            <a:r>
              <a:rPr lang="tr-TR" altLang="tr-TR" sz="1350" dirty="0">
                <a:solidFill>
                  <a:prstClr val="black"/>
                </a:solidFill>
                <a:latin typeface="Garamond" panose="02020404030301010803" pitchFamily="18" charset="0"/>
                <a:cs typeface="Times New Roman" panose="02020603050405020304" pitchFamily="18" charset="0"/>
              </a:rPr>
              <a:t>Ücret			:3.577 TL / 30	=   119,23 TL</a:t>
            </a:r>
          </a:p>
          <a:p>
            <a:pPr marL="171450" lvl="0" indent="-274320" algn="just" defTabSz="685800">
              <a:lnSpc>
                <a:spcPct val="110000"/>
              </a:lnSpc>
              <a:spcBef>
                <a:spcPts val="60"/>
              </a:spcBef>
              <a:buNone/>
              <a:defRPr/>
            </a:pPr>
            <a:r>
              <a:rPr lang="tr-TR" altLang="tr-TR" sz="1350" dirty="0">
                <a:solidFill>
                  <a:prstClr val="black"/>
                </a:solidFill>
                <a:latin typeface="Garamond" panose="02020404030301010803" pitchFamily="18" charset="0"/>
                <a:cs typeface="Times New Roman" panose="02020603050405020304" pitchFamily="18" charset="0"/>
              </a:rPr>
              <a:t>	İkramiye		:3.577 TL x4 / 365	=   39,20 TL</a:t>
            </a:r>
          </a:p>
          <a:p>
            <a:pPr marL="171450" lvl="0" indent="-274320" algn="just" defTabSz="685800">
              <a:lnSpc>
                <a:spcPct val="110000"/>
              </a:lnSpc>
              <a:spcBef>
                <a:spcPts val="60"/>
              </a:spcBef>
              <a:buNone/>
              <a:defRPr/>
            </a:pPr>
            <a:r>
              <a:rPr lang="tr-TR" altLang="tr-TR" sz="1350" dirty="0">
                <a:solidFill>
                  <a:prstClr val="black"/>
                </a:solidFill>
                <a:latin typeface="Garamond" panose="02020404030301010803" pitchFamily="18" charset="0"/>
                <a:cs typeface="Times New Roman" panose="02020603050405020304" pitchFamily="18" charset="0"/>
              </a:rPr>
              <a:t>	Yol (servis) yardımı	:6 TL x 22 / 30  	=   4,4 TL</a:t>
            </a:r>
          </a:p>
          <a:p>
            <a:pPr marL="171450" lvl="0" indent="-274320" algn="just" defTabSz="685800">
              <a:lnSpc>
                <a:spcPct val="110000"/>
              </a:lnSpc>
              <a:spcBef>
                <a:spcPts val="60"/>
              </a:spcBef>
              <a:buNone/>
              <a:defRPr/>
            </a:pPr>
            <a:r>
              <a:rPr lang="tr-TR" altLang="tr-TR" sz="1350" dirty="0">
                <a:solidFill>
                  <a:prstClr val="black"/>
                </a:solidFill>
                <a:latin typeface="Garamond" panose="02020404030301010803" pitchFamily="18" charset="0"/>
                <a:cs typeface="Times New Roman" panose="02020603050405020304" pitchFamily="18" charset="0"/>
              </a:rPr>
              <a:t>	Yemek yardımı		:10 TL x 22 / 30	=   7,33 TL</a:t>
            </a:r>
          </a:p>
          <a:p>
            <a:pPr marL="171450" lvl="0" indent="-274320" algn="just" defTabSz="685800">
              <a:lnSpc>
                <a:spcPct val="110000"/>
              </a:lnSpc>
              <a:spcBef>
                <a:spcPts val="60"/>
              </a:spcBef>
              <a:buNone/>
              <a:defRPr/>
            </a:pPr>
            <a:r>
              <a:rPr lang="tr-TR" altLang="tr-TR" sz="1350" dirty="0">
                <a:solidFill>
                  <a:prstClr val="black"/>
                </a:solidFill>
                <a:latin typeface="Garamond" panose="02020404030301010803" pitchFamily="18" charset="0"/>
                <a:cs typeface="Times New Roman" panose="02020603050405020304" pitchFamily="18" charset="0"/>
              </a:rPr>
              <a:t>	Yakacak parası		:600 TL / 365	=   1,64 TL</a:t>
            </a:r>
          </a:p>
          <a:p>
            <a:pPr marL="171450" lvl="0" indent="-274320" algn="just" defTabSz="685800">
              <a:lnSpc>
                <a:spcPct val="110000"/>
              </a:lnSpc>
              <a:spcBef>
                <a:spcPts val="60"/>
              </a:spcBef>
              <a:buNone/>
              <a:defRPr/>
            </a:pPr>
            <a:r>
              <a:rPr lang="tr-TR" altLang="tr-TR" sz="1350" dirty="0">
                <a:solidFill>
                  <a:prstClr val="black"/>
                </a:solidFill>
                <a:latin typeface="Garamond" panose="02020404030301010803" pitchFamily="18" charset="0"/>
                <a:cs typeface="Times New Roman" panose="02020603050405020304" pitchFamily="18" charset="0"/>
              </a:rPr>
              <a:t>	Bayram harçlığı		:500 TL x 2 / 365	=   2,73 TL</a:t>
            </a:r>
          </a:p>
          <a:p>
            <a:pPr marL="171450" lvl="0" indent="-274320" algn="just" defTabSz="685800">
              <a:lnSpc>
                <a:spcPct val="110000"/>
              </a:lnSpc>
              <a:spcBef>
                <a:spcPts val="0"/>
              </a:spcBef>
              <a:buNone/>
              <a:defRPr/>
            </a:pPr>
            <a:r>
              <a:rPr lang="tr-TR" altLang="tr-TR" sz="1350" dirty="0">
                <a:solidFill>
                  <a:prstClr val="black"/>
                </a:solidFill>
                <a:latin typeface="Garamond" panose="02020404030301010803" pitchFamily="18" charset="0"/>
                <a:cs typeface="Times New Roman" panose="02020603050405020304" pitchFamily="18" charset="0"/>
              </a:rPr>
              <a:t>	--------------------------------------------------------------------------------------------</a:t>
            </a:r>
          </a:p>
          <a:p>
            <a:pPr marL="171450" lvl="0" indent="-274320" algn="just" defTabSz="685800">
              <a:lnSpc>
                <a:spcPct val="110000"/>
              </a:lnSpc>
              <a:spcBef>
                <a:spcPts val="0"/>
              </a:spcBef>
              <a:buNone/>
              <a:defRPr/>
            </a:pPr>
            <a:r>
              <a:rPr lang="tr-TR" altLang="tr-TR" sz="1350" dirty="0">
                <a:solidFill>
                  <a:prstClr val="black"/>
                </a:solidFill>
                <a:latin typeface="Garamond" panose="02020404030301010803" pitchFamily="18" charset="0"/>
                <a:cs typeface="Times New Roman" panose="02020603050405020304" pitchFamily="18" charset="0"/>
              </a:rPr>
              <a:t>	</a:t>
            </a:r>
            <a:r>
              <a:rPr lang="tr-TR" altLang="tr-TR" sz="1350" b="1" dirty="0">
                <a:solidFill>
                  <a:prstClr val="black"/>
                </a:solidFill>
                <a:latin typeface="Garamond" panose="02020404030301010803" pitchFamily="18" charset="0"/>
                <a:cs typeface="Times New Roman" panose="02020603050405020304" pitchFamily="18" charset="0"/>
              </a:rPr>
              <a:t>Tazminata esas günlük ücret		 =   174,53 TL</a:t>
            </a:r>
          </a:p>
          <a:p>
            <a:pPr marL="171450" lvl="0" indent="-274320" algn="just" defTabSz="685800">
              <a:lnSpc>
                <a:spcPct val="110000"/>
              </a:lnSpc>
              <a:spcBef>
                <a:spcPts val="60"/>
              </a:spcBef>
              <a:buNone/>
              <a:defRPr/>
            </a:pPr>
            <a:r>
              <a:rPr lang="tr-TR" altLang="tr-TR" sz="1350" dirty="0">
                <a:solidFill>
                  <a:prstClr val="black"/>
                </a:solidFill>
                <a:latin typeface="Garamond" panose="02020404030301010803" pitchFamily="18" charset="0"/>
                <a:cs typeface="Times New Roman" panose="02020603050405020304" pitchFamily="18" charset="0"/>
              </a:rPr>
              <a:t>■  </a:t>
            </a:r>
            <a:r>
              <a:rPr lang="tr-TR" altLang="tr-TR" sz="1350" b="1" dirty="0">
                <a:solidFill>
                  <a:prstClr val="black"/>
                </a:solidFill>
                <a:latin typeface="Garamond" panose="02020404030301010803" pitchFamily="18" charset="0"/>
                <a:cs typeface="Times New Roman" panose="02020603050405020304" pitchFamily="18" charset="0"/>
              </a:rPr>
              <a:t>Brüt  Kıdem Tazminatı 	: 365 gün		30 günlük ücret</a:t>
            </a:r>
          </a:p>
          <a:p>
            <a:pPr marL="514350" lvl="1" indent="-171450" algn="just" defTabSz="685800">
              <a:lnSpc>
                <a:spcPct val="110000"/>
              </a:lnSpc>
              <a:spcBef>
                <a:spcPts val="60"/>
              </a:spcBef>
              <a:buNone/>
            </a:pPr>
            <a:r>
              <a:rPr lang="tr-TR" altLang="tr-TR" sz="1350" b="1" dirty="0">
                <a:solidFill>
                  <a:prstClr val="black"/>
                </a:solidFill>
                <a:latin typeface="Garamond" panose="02020404030301010803" pitchFamily="18" charset="0"/>
                <a:cs typeface="Times New Roman" panose="02020603050405020304" pitchFamily="18" charset="0"/>
              </a:rPr>
              <a:t>				  1753 gün	x günlük ücret</a:t>
            </a:r>
          </a:p>
          <a:p>
            <a:pPr marL="514350" lvl="1" indent="-171450" algn="just" defTabSz="685800">
              <a:lnSpc>
                <a:spcPct val="110000"/>
              </a:lnSpc>
              <a:spcBef>
                <a:spcPts val="60"/>
              </a:spcBef>
              <a:buNone/>
            </a:pPr>
            <a:r>
              <a:rPr lang="tr-TR" altLang="tr-TR" sz="1350" b="1" dirty="0">
                <a:solidFill>
                  <a:prstClr val="black"/>
                </a:solidFill>
                <a:latin typeface="Garamond" panose="02020404030301010803" pitchFamily="18" charset="0"/>
                <a:cs typeface="Times New Roman" panose="02020603050405020304" pitchFamily="18" charset="0"/>
              </a:rPr>
              <a:t>				---------------------------------------------------------------------------</a:t>
            </a:r>
          </a:p>
          <a:p>
            <a:pPr marL="514350" lvl="1" indent="-171450" algn="just" defTabSz="685800">
              <a:lnSpc>
                <a:spcPct val="110000"/>
              </a:lnSpc>
              <a:spcBef>
                <a:spcPts val="60"/>
              </a:spcBef>
              <a:buNone/>
            </a:pPr>
            <a:r>
              <a:rPr lang="tr-TR" altLang="tr-TR" sz="1350" b="1" dirty="0">
                <a:solidFill>
                  <a:prstClr val="black"/>
                </a:solidFill>
                <a:latin typeface="Garamond" panose="02020404030301010803" pitchFamily="18" charset="0"/>
                <a:cs typeface="Times New Roman" panose="02020603050405020304" pitchFamily="18" charset="0"/>
              </a:rPr>
              <a:t>				(1753 gün x 30 / 365) x 174,53 TL	= 25.146,66 TL</a:t>
            </a:r>
          </a:p>
          <a:p>
            <a:pPr marL="514350" lvl="1" indent="-171450" algn="just" defTabSz="685800">
              <a:lnSpc>
                <a:spcPct val="110000"/>
              </a:lnSpc>
              <a:spcBef>
                <a:spcPts val="60"/>
              </a:spcBef>
              <a:buNone/>
            </a:pPr>
            <a:r>
              <a:rPr lang="tr-TR" altLang="tr-TR" sz="1350" b="1" dirty="0">
                <a:solidFill>
                  <a:prstClr val="black"/>
                </a:solidFill>
                <a:latin typeface="Garamond" panose="02020404030301010803" pitchFamily="18" charset="0"/>
                <a:cs typeface="Times New Roman" panose="02020603050405020304" pitchFamily="18" charset="0"/>
              </a:rPr>
              <a:t>	Damga Vergisi:		 25.146,66 TL x 0,00759        = 198,65 TL </a:t>
            </a:r>
          </a:p>
          <a:p>
            <a:pPr marL="514350" lvl="1" indent="-171450" algn="just" defTabSz="685800">
              <a:lnSpc>
                <a:spcPct val="110000"/>
              </a:lnSpc>
              <a:spcBef>
                <a:spcPts val="60"/>
              </a:spcBef>
              <a:buNone/>
            </a:pPr>
            <a:r>
              <a:rPr lang="tr-TR" altLang="tr-TR" sz="1350" b="1" dirty="0">
                <a:solidFill>
                  <a:prstClr val="black"/>
                </a:solidFill>
                <a:latin typeface="Garamond" panose="02020404030301010803" pitchFamily="18" charset="0"/>
                <a:cs typeface="Times New Roman" panose="02020603050405020304" pitchFamily="18" charset="0"/>
              </a:rPr>
              <a:t>				---------------------------------------------------------------------------</a:t>
            </a:r>
          </a:p>
          <a:p>
            <a:pPr marL="514350" lvl="1" indent="-171450" algn="just" defTabSz="685800">
              <a:lnSpc>
                <a:spcPct val="110000"/>
              </a:lnSpc>
              <a:spcBef>
                <a:spcPts val="60"/>
              </a:spcBef>
              <a:buNone/>
            </a:pPr>
            <a:r>
              <a:rPr lang="tr-TR" altLang="tr-TR" sz="1350" b="1" dirty="0">
                <a:solidFill>
                  <a:prstClr val="black"/>
                </a:solidFill>
                <a:latin typeface="Garamond" panose="02020404030301010803" pitchFamily="18" charset="0"/>
                <a:cs typeface="Times New Roman" panose="02020603050405020304" pitchFamily="18" charset="0"/>
              </a:rPr>
              <a:t>	Net Kıdem Tazminatı				 =  24.948,01 TL</a:t>
            </a:r>
          </a:p>
          <a:p>
            <a:pPr marL="0" lvl="0" indent="0" algn="just" defTabSz="685800">
              <a:lnSpc>
                <a:spcPct val="114000"/>
              </a:lnSpc>
              <a:spcBef>
                <a:spcPts val="600"/>
              </a:spcBef>
              <a:buNone/>
            </a:pPr>
            <a:endParaRPr lang="tr-TR" sz="1650" b="1" dirty="0"/>
          </a:p>
        </p:txBody>
      </p:sp>
    </p:spTree>
    <p:extLst>
      <p:ext uri="{BB962C8B-B14F-4D97-AF65-F5344CB8AC3E}">
        <p14:creationId xmlns:p14="http://schemas.microsoft.com/office/powerpoint/2010/main" val="166251862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619432" y="1445342"/>
            <a:ext cx="8131278" cy="4640826"/>
          </a:xfrm>
        </p:spPr>
        <p:txBody>
          <a:bodyPr>
            <a:normAutofit lnSpcReduction="10000"/>
          </a:bodyPr>
          <a:lstStyle/>
          <a:p>
            <a:pPr algn="just">
              <a:lnSpc>
                <a:spcPct val="114000"/>
              </a:lnSpc>
              <a:buFont typeface="Wingdings" panose="05000000000000000000" pitchFamily="2" charset="2"/>
              <a:buChar char="Ø"/>
            </a:pPr>
            <a:r>
              <a:rPr lang="tr-TR" b="1" dirty="0">
                <a:latin typeface="Garamond" panose="02020404030301010803" pitchFamily="18" charset="0"/>
                <a:cs typeface="Times New Roman" panose="02020603050405020304" pitchFamily="18" charset="0"/>
              </a:rPr>
              <a:t>İşçinin Korunması İlkesi </a:t>
            </a:r>
          </a:p>
          <a:p>
            <a:pPr algn="just">
              <a:lnSpc>
                <a:spcPct val="114000"/>
              </a:lnSpc>
            </a:pPr>
            <a:r>
              <a:rPr lang="tr-TR" dirty="0">
                <a:latin typeface="Garamond" panose="02020404030301010803" pitchFamily="18" charset="0"/>
                <a:cs typeface="Times New Roman" panose="02020603050405020304" pitchFamily="18" charset="0"/>
              </a:rPr>
              <a:t>(Asgari ücret, yıllık ücretli izin, hafta tatili, ara dinlenme süreleri vb. hukuki düzenlemelerle işçinin korunması)</a:t>
            </a:r>
          </a:p>
          <a:p>
            <a:pPr algn="just">
              <a:lnSpc>
                <a:spcPct val="114000"/>
              </a:lnSpc>
              <a:buFont typeface="Wingdings" panose="05000000000000000000" pitchFamily="2" charset="2"/>
              <a:buChar char="Ø"/>
            </a:pPr>
            <a:r>
              <a:rPr lang="tr-TR" b="1" dirty="0">
                <a:latin typeface="Garamond" panose="02020404030301010803" pitchFamily="18" charset="0"/>
                <a:cs typeface="Times New Roman" panose="02020603050405020304" pitchFamily="18" charset="0"/>
              </a:rPr>
              <a:t>Nispi </a:t>
            </a:r>
            <a:r>
              <a:rPr lang="tr-TR" b="1" dirty="0" err="1">
                <a:latin typeface="Garamond" panose="02020404030301010803" pitchFamily="18" charset="0"/>
                <a:cs typeface="Times New Roman" panose="02020603050405020304" pitchFamily="18" charset="0"/>
              </a:rPr>
              <a:t>Emredicilik</a:t>
            </a:r>
            <a:r>
              <a:rPr lang="tr-TR" b="1" dirty="0">
                <a:latin typeface="Garamond" panose="02020404030301010803" pitchFamily="18" charset="0"/>
                <a:cs typeface="Times New Roman" panose="02020603050405020304" pitchFamily="18" charset="0"/>
              </a:rPr>
              <a:t> İlkesi </a:t>
            </a:r>
          </a:p>
          <a:p>
            <a:pPr algn="just">
              <a:lnSpc>
                <a:spcPct val="114000"/>
              </a:lnSpc>
            </a:pPr>
            <a:r>
              <a:rPr lang="tr-TR" dirty="0">
                <a:latin typeface="Garamond" panose="02020404030301010803" pitchFamily="18" charset="0"/>
                <a:cs typeface="Times New Roman" panose="02020603050405020304" pitchFamily="18" charset="0"/>
              </a:rPr>
              <a:t>(Kanuni düzenlemelerin işçinin lehine olacak şekilde düzenlenebilmesidir. Örneğin, yıllık ücretli izin sürelerinin artırılması)</a:t>
            </a:r>
          </a:p>
          <a:p>
            <a:pPr algn="just">
              <a:lnSpc>
                <a:spcPct val="114000"/>
              </a:lnSpc>
              <a:buFont typeface="Wingdings" panose="05000000000000000000" pitchFamily="2" charset="2"/>
              <a:buChar char="Ø"/>
            </a:pPr>
            <a:r>
              <a:rPr lang="tr-TR" b="1" dirty="0">
                <a:latin typeface="Garamond" panose="02020404030301010803" pitchFamily="18" charset="0"/>
                <a:cs typeface="Times New Roman" panose="02020603050405020304" pitchFamily="18" charset="0"/>
              </a:rPr>
              <a:t>İşçi Yararına Yorum İlkesi </a:t>
            </a:r>
          </a:p>
          <a:p>
            <a:pPr algn="just">
              <a:lnSpc>
                <a:spcPct val="114000"/>
              </a:lnSpc>
            </a:pPr>
            <a:r>
              <a:rPr lang="tr-TR" dirty="0">
                <a:latin typeface="Garamond" panose="02020404030301010803" pitchFamily="18" charset="0"/>
                <a:cs typeface="Times New Roman" panose="02020603050405020304" pitchFamily="18" charset="0"/>
              </a:rPr>
              <a:t>(Açık bir düzenlemenin bulunmadığı hallerde hükmün lafzına ve ruhuna aykırı olmayacak şekilde işçi lehine yorum yapılması)</a:t>
            </a:r>
          </a:p>
          <a:p>
            <a:endParaRPr lang="tr-TR" dirty="0"/>
          </a:p>
        </p:txBody>
      </p:sp>
      <p:sp>
        <p:nvSpPr>
          <p:cNvPr id="4" name="Slayt Numarası Yer Tutucusu 3">
            <a:extLst>
              <a:ext uri="{FF2B5EF4-FFF2-40B4-BE49-F238E27FC236}">
                <a16:creationId xmlns:a16="http://schemas.microsoft.com/office/drawing/2014/main" xmlns="" id="{AD8EF929-6037-4B40-9AE9-C6A81A86112F}"/>
              </a:ext>
            </a:extLst>
          </p:cNvPr>
          <p:cNvSpPr>
            <a:spLocks noGrp="1"/>
          </p:cNvSpPr>
          <p:nvPr>
            <p:ph type="sldNum" sz="quarter" idx="12"/>
          </p:nvPr>
        </p:nvSpPr>
        <p:spPr>
          <a:noFill/>
        </p:spPr>
        <p:txBody>
          <a:bodyPr/>
          <a:lstStyle/>
          <a:p>
            <a:pPr algn="ctr"/>
            <a:r>
              <a:rPr lang="tr-TR" b="1" dirty="0" smtClean="0">
                <a:solidFill>
                  <a:schemeClr val="bg1">
                    <a:lumMod val="95000"/>
                  </a:schemeClr>
                </a:solidFill>
                <a:latin typeface="Garamond" panose="02020404030301010803" pitchFamily="18" charset="0"/>
              </a:rPr>
              <a:t>                                    </a:t>
            </a:r>
            <a:fld id="{AA2C244E-E5AC-4366-B513-6933B17218AE}" type="slidenum">
              <a:rPr lang="tr-TR" b="1" smtClean="0">
                <a:solidFill>
                  <a:schemeClr val="bg1">
                    <a:lumMod val="95000"/>
                  </a:schemeClr>
                </a:solidFill>
                <a:latin typeface="Garamond" panose="02020404030301010803" pitchFamily="18" charset="0"/>
              </a:rPr>
              <a:pPr algn="ctr"/>
              <a:t>9</a:t>
            </a:fld>
            <a:endParaRPr lang="tr-TR" b="1" dirty="0">
              <a:solidFill>
                <a:schemeClr val="bg1">
                  <a:lumMod val="95000"/>
                </a:schemeClr>
              </a:solidFill>
              <a:latin typeface="Garamond" panose="02020404030301010803" pitchFamily="18" charset="0"/>
            </a:endParaRPr>
          </a:p>
        </p:txBody>
      </p:sp>
      <p:sp>
        <p:nvSpPr>
          <p:cNvPr id="5" name="Unvan 2">
            <a:extLst>
              <a:ext uri="{FF2B5EF4-FFF2-40B4-BE49-F238E27FC236}">
                <a16:creationId xmlns:a16="http://schemas.microsoft.com/office/drawing/2014/main" xmlns="" id="{7554ECF3-B496-43D1-BCAA-3EB466CC6443}"/>
              </a:ext>
            </a:extLst>
          </p:cNvPr>
          <p:cNvSpPr txBox="1">
            <a:spLocks/>
          </p:cNvSpPr>
          <p:nvPr/>
        </p:nvSpPr>
        <p:spPr>
          <a:xfrm>
            <a:off x="1412161" y="481781"/>
            <a:ext cx="7244815" cy="727587"/>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600" b="1" kern="1200" baseline="0">
                <a:solidFill>
                  <a:schemeClr val="bg1"/>
                </a:solidFill>
                <a:latin typeface="Garamond" panose="02020404030301010803" pitchFamily="18" charset="0"/>
                <a:ea typeface="+mj-ea"/>
                <a:cs typeface="Times New Roman" panose="02020603050405020304" pitchFamily="18" charset="0"/>
              </a:defRPr>
            </a:lvl1pPr>
          </a:lstStyle>
          <a:p>
            <a:pPr lvl="0">
              <a:defRPr/>
            </a:pPr>
            <a:r>
              <a:rPr lang="tr-TR" dirty="0"/>
              <a:t>İş Hukukunun Temel İlkeleri</a:t>
            </a:r>
            <a:endParaRPr kumimoji="0" lang="tr-TR" sz="3600" b="1" i="0" u="none" strike="noStrike" kern="1200" cap="none" spc="0" normalizeH="0" baseline="0" noProof="0" dirty="0">
              <a:ln>
                <a:noFill/>
              </a:ln>
              <a:solidFill>
                <a:sysClr val="window" lastClr="FFFFFF"/>
              </a:solidFill>
              <a:effectLst/>
              <a:uLnTx/>
              <a:uFillTx/>
              <a:latin typeface="Garamond" panose="02020404030301010803" pitchFamily="18" charset="0"/>
              <a:ea typeface="+mj-ea"/>
              <a:cs typeface="Times New Roman" panose="02020603050405020304" pitchFamily="18" charset="0"/>
            </a:endParaRPr>
          </a:p>
        </p:txBody>
      </p:sp>
    </p:spTree>
    <p:extLst>
      <p:ext uri="{BB962C8B-B14F-4D97-AF65-F5344CB8AC3E}">
        <p14:creationId xmlns:p14="http://schemas.microsoft.com/office/powerpoint/2010/main" val="663719327"/>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10055" y="491613"/>
            <a:ext cx="7833946" cy="737420"/>
          </a:xfrm>
        </p:spPr>
        <p:txBody>
          <a:bodyPr>
            <a:noAutofit/>
          </a:bodyPr>
          <a:lstStyle/>
          <a:p>
            <a:r>
              <a:rPr lang="tr-TR" altLang="tr-TR" sz="2200" b="1" dirty="0">
                <a:solidFill>
                  <a:prstClr val="white"/>
                </a:solidFill>
                <a:latin typeface="Garamond" panose="02020404030301010803" pitchFamily="18" charset="0"/>
                <a:cs typeface="Times New Roman" panose="02020603050405020304" pitchFamily="18" charset="0"/>
              </a:rPr>
              <a:t>İhbar ve Kıdem Tazminatı Hesabında Dikkate Alınacak/Alınmayacak Ödemeler</a:t>
            </a:r>
            <a:endParaRPr lang="tr-TR" sz="2800"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90</a:t>
            </a:fld>
            <a:endParaRPr lang="tr-TR">
              <a:solidFill>
                <a:schemeClr val="bg1"/>
              </a:solidFill>
            </a:endParaRPr>
          </a:p>
        </p:txBody>
      </p:sp>
      <p:pic>
        <p:nvPicPr>
          <p:cNvPr id="5" name="İçerik Yer Tutucusu 4"/>
          <p:cNvPicPr>
            <a:picLocks noGrp="1" noChangeAspect="1"/>
          </p:cNvPicPr>
          <p:nvPr>
            <p:ph idx="1"/>
          </p:nvPr>
        </p:nvPicPr>
        <p:blipFill>
          <a:blip r:embed="rId2"/>
          <a:stretch>
            <a:fillRect/>
          </a:stretch>
        </p:blipFill>
        <p:spPr>
          <a:xfrm>
            <a:off x="351693" y="1415562"/>
            <a:ext cx="8545840" cy="5005138"/>
          </a:xfrm>
          <a:prstGeom prst="rect">
            <a:avLst/>
          </a:prstGeom>
        </p:spPr>
      </p:pic>
    </p:spTree>
    <p:extLst>
      <p:ext uri="{BB962C8B-B14F-4D97-AF65-F5344CB8AC3E}">
        <p14:creationId xmlns:p14="http://schemas.microsoft.com/office/powerpoint/2010/main" val="3163098470"/>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91</a:t>
            </a:fld>
            <a:endParaRPr lang="tr-TR" dirty="0">
              <a:solidFill>
                <a:schemeClr val="bg1"/>
              </a:solidFill>
            </a:endParaRPr>
          </a:p>
        </p:txBody>
      </p:sp>
      <p:sp>
        <p:nvSpPr>
          <p:cNvPr id="3" name="İçerik Yer Tutucusu 2"/>
          <p:cNvSpPr>
            <a:spLocks noGrp="1"/>
          </p:cNvSpPr>
          <p:nvPr>
            <p:ph idx="1"/>
          </p:nvPr>
        </p:nvSpPr>
        <p:spPr/>
        <p:txBody>
          <a:bodyPr/>
          <a:lstStyle/>
          <a:p>
            <a:pPr marL="0" lvl="0" indent="0" algn="ctr" defTabSz="685800">
              <a:spcBef>
                <a:spcPts val="750"/>
              </a:spcBef>
              <a:buNone/>
            </a:pPr>
            <a:endParaRPr lang="tr-TR" sz="4500" b="1" dirty="0" smtClean="0">
              <a:solidFill>
                <a:prstClr val="black"/>
              </a:solidFill>
              <a:latin typeface="Garamond" panose="02020404030301010803" pitchFamily="18" charset="0"/>
            </a:endParaRPr>
          </a:p>
          <a:p>
            <a:pPr marL="0" lvl="0" indent="0" algn="ctr" defTabSz="685800">
              <a:spcBef>
                <a:spcPts val="750"/>
              </a:spcBef>
              <a:buNone/>
            </a:pPr>
            <a:endParaRPr lang="tr-TR" sz="4500" b="1" dirty="0">
              <a:solidFill>
                <a:prstClr val="black"/>
              </a:solidFill>
              <a:latin typeface="Garamond" panose="02020404030301010803" pitchFamily="18" charset="0"/>
            </a:endParaRPr>
          </a:p>
          <a:p>
            <a:pPr marL="0" lvl="0" indent="0" algn="ctr" defTabSz="685800">
              <a:spcBef>
                <a:spcPts val="750"/>
              </a:spcBef>
              <a:buNone/>
            </a:pPr>
            <a:r>
              <a:rPr lang="tr-TR" sz="4500" b="1" dirty="0" smtClean="0">
                <a:solidFill>
                  <a:prstClr val="black"/>
                </a:solidFill>
                <a:latin typeface="Garamond" panose="02020404030301010803" pitchFamily="18" charset="0"/>
              </a:rPr>
              <a:t>Ücret</a:t>
            </a:r>
            <a:endParaRPr lang="tr-TR" sz="4500" b="1" dirty="0">
              <a:solidFill>
                <a:prstClr val="black"/>
              </a:solidFill>
              <a:latin typeface="Garamond" panose="02020404030301010803" pitchFamily="18" charset="0"/>
            </a:endParaRPr>
          </a:p>
          <a:p>
            <a:endParaRPr lang="tr-TR" dirty="0"/>
          </a:p>
        </p:txBody>
      </p:sp>
    </p:spTree>
    <p:extLst>
      <p:ext uri="{BB962C8B-B14F-4D97-AF65-F5344CB8AC3E}">
        <p14:creationId xmlns:p14="http://schemas.microsoft.com/office/powerpoint/2010/main" val="488389016"/>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10055" y="491613"/>
            <a:ext cx="7833946" cy="737420"/>
          </a:xfrm>
        </p:spPr>
        <p:txBody>
          <a:bodyPr>
            <a:noAutofit/>
          </a:bodyPr>
          <a:lstStyle/>
          <a:p>
            <a:r>
              <a:rPr lang="tr-TR" sz="3600" b="1" dirty="0">
                <a:solidFill>
                  <a:prstClr val="white"/>
                </a:solidFill>
                <a:latin typeface="Garamond" panose="02020404030301010803" pitchFamily="18" charset="0"/>
                <a:cs typeface="Times New Roman" panose="02020603050405020304" pitchFamily="18" charset="0"/>
              </a:rPr>
              <a:t>Ücret</a:t>
            </a:r>
            <a:endParaRPr lang="tr-TR" sz="2800"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92</a:t>
            </a:fld>
            <a:endParaRPr lang="tr-TR">
              <a:solidFill>
                <a:schemeClr val="bg1"/>
              </a:solidFill>
            </a:endParaRPr>
          </a:p>
        </p:txBody>
      </p:sp>
      <p:sp>
        <p:nvSpPr>
          <p:cNvPr id="3" name="İçerik Yer Tutucusu 2"/>
          <p:cNvSpPr>
            <a:spLocks noGrp="1"/>
          </p:cNvSpPr>
          <p:nvPr>
            <p:ph idx="1"/>
          </p:nvPr>
        </p:nvSpPr>
        <p:spPr>
          <a:xfrm>
            <a:off x="378069" y="1371600"/>
            <a:ext cx="8431823" cy="4881716"/>
          </a:xfrm>
        </p:spPr>
        <p:txBody>
          <a:bodyPr>
            <a:normAutofit fontScale="77500" lnSpcReduction="20000"/>
          </a:bodyPr>
          <a:lstStyle/>
          <a:p>
            <a:pPr marL="0" indent="0" algn="just">
              <a:lnSpc>
                <a:spcPct val="110000"/>
              </a:lnSpc>
              <a:spcBef>
                <a:spcPts val="600"/>
              </a:spcBef>
              <a:buNone/>
            </a:pPr>
            <a:r>
              <a:rPr lang="tr-TR" dirty="0" smtClean="0">
                <a:latin typeface="Garamond" panose="02020404030301010803" pitchFamily="18" charset="0"/>
                <a:cs typeface="Times New Roman" panose="02020603050405020304" pitchFamily="18" charset="0"/>
              </a:rPr>
              <a:t>Ücret</a:t>
            </a:r>
            <a:r>
              <a:rPr lang="tr-TR" dirty="0">
                <a:latin typeface="Garamond" panose="02020404030301010803" pitchFamily="18" charset="0"/>
                <a:cs typeface="Times New Roman" panose="02020603050405020304" pitchFamily="18" charset="0"/>
              </a:rPr>
              <a:t>, işçinin </a:t>
            </a:r>
            <a:r>
              <a:rPr lang="tr-TR" b="1" dirty="0">
                <a:latin typeface="Garamond" panose="02020404030301010803" pitchFamily="18" charset="0"/>
                <a:cs typeface="Times New Roman" panose="02020603050405020304" pitchFamily="18" charset="0"/>
              </a:rPr>
              <a:t>iş görme borcu karşısında</a:t>
            </a:r>
            <a:r>
              <a:rPr lang="tr-TR" dirty="0">
                <a:latin typeface="Garamond" panose="02020404030301010803" pitchFamily="18" charset="0"/>
                <a:cs typeface="Times New Roman" panose="02020603050405020304" pitchFamily="18" charset="0"/>
              </a:rPr>
              <a:t> yer alan ve işverenin iş sözleşmesinden doğan başlıca borcudur. Ücret, iş sözleşmesinin kurucu unsuru olduğundan, ücret olmaksızın </a:t>
            </a:r>
            <a:r>
              <a:rPr lang="tr-TR" b="1" dirty="0">
                <a:latin typeface="Garamond" panose="02020404030301010803" pitchFamily="18" charset="0"/>
                <a:cs typeface="Times New Roman" panose="02020603050405020304" pitchFamily="18" charset="0"/>
              </a:rPr>
              <a:t>iş sözleşmesinin varlığından </a:t>
            </a:r>
            <a:r>
              <a:rPr lang="tr-TR" dirty="0">
                <a:latin typeface="Garamond" panose="02020404030301010803" pitchFamily="18" charset="0"/>
                <a:cs typeface="Times New Roman" panose="02020603050405020304" pitchFamily="18" charset="0"/>
              </a:rPr>
              <a:t>söz edilemez. </a:t>
            </a:r>
          </a:p>
          <a:p>
            <a:pPr marL="0" indent="0" algn="just">
              <a:lnSpc>
                <a:spcPct val="110000"/>
              </a:lnSpc>
              <a:spcBef>
                <a:spcPts val="600"/>
              </a:spcBef>
              <a:buNone/>
            </a:pPr>
            <a:r>
              <a:rPr lang="tr-TR" dirty="0">
                <a:latin typeface="Garamond" panose="02020404030301010803" pitchFamily="18" charset="0"/>
                <a:cs typeface="Times New Roman" panose="02020603050405020304" pitchFamily="18" charset="0"/>
              </a:rPr>
              <a:t>Ücretin, işçinin ve ailesinin genellikle </a:t>
            </a:r>
            <a:r>
              <a:rPr lang="tr-TR" b="1" dirty="0">
                <a:latin typeface="Garamond" panose="02020404030301010803" pitchFamily="18" charset="0"/>
                <a:cs typeface="Times New Roman" panose="02020603050405020304" pitchFamily="18" charset="0"/>
              </a:rPr>
              <a:t>tek geçim kaynağını </a:t>
            </a:r>
            <a:r>
              <a:rPr lang="tr-TR" dirty="0">
                <a:latin typeface="Garamond" panose="02020404030301010803" pitchFamily="18" charset="0"/>
                <a:cs typeface="Times New Roman" panose="02020603050405020304" pitchFamily="18" charset="0"/>
              </a:rPr>
              <a:t>oluşturması onu sözleşmeden doğan herhangi bir alacak hakkı olmaktan çıkarmış ve bu hakka ‘</a:t>
            </a:r>
            <a:r>
              <a:rPr lang="tr-TR" b="1" dirty="0">
                <a:latin typeface="Garamond" panose="02020404030301010803" pitchFamily="18" charset="0"/>
                <a:cs typeface="Times New Roman" panose="02020603050405020304" pitchFamily="18" charset="0"/>
              </a:rPr>
              <a:t>sosyal</a:t>
            </a:r>
            <a:r>
              <a:rPr lang="tr-TR" dirty="0">
                <a:latin typeface="Garamond" panose="02020404030301010803" pitchFamily="18" charset="0"/>
                <a:cs typeface="Times New Roman" panose="02020603050405020304" pitchFamily="18" charset="0"/>
              </a:rPr>
              <a:t>’ bir nitelik kazandırmıştır. </a:t>
            </a:r>
          </a:p>
          <a:p>
            <a:pPr marL="0" indent="0" algn="just">
              <a:lnSpc>
                <a:spcPct val="110000"/>
              </a:lnSpc>
              <a:spcBef>
                <a:spcPts val="600"/>
              </a:spcBef>
              <a:buNone/>
            </a:pPr>
            <a:r>
              <a:rPr lang="tr-TR" dirty="0">
                <a:latin typeface="Garamond" panose="02020404030301010803" pitchFamily="18" charset="0"/>
                <a:cs typeface="Times New Roman" panose="02020603050405020304" pitchFamily="18" charset="0"/>
              </a:rPr>
              <a:t>Nitekim, </a:t>
            </a:r>
            <a:r>
              <a:rPr lang="tr-TR" b="1" dirty="0">
                <a:latin typeface="Garamond" panose="02020404030301010803" pitchFamily="18" charset="0"/>
                <a:cs typeface="Times New Roman" panose="02020603050405020304" pitchFamily="18" charset="0"/>
              </a:rPr>
              <a:t>Anayasamızın 55 inci </a:t>
            </a:r>
            <a:r>
              <a:rPr lang="tr-TR" dirty="0">
                <a:latin typeface="Garamond" panose="02020404030301010803" pitchFamily="18" charset="0"/>
                <a:cs typeface="Times New Roman" panose="02020603050405020304" pitchFamily="18" charset="0"/>
              </a:rPr>
              <a:t>maddesinde ‘</a:t>
            </a:r>
            <a:r>
              <a:rPr lang="tr-TR" dirty="0">
                <a:latin typeface="Garamond" panose="02020404030301010803" pitchFamily="18" charset="0"/>
              </a:rPr>
              <a:t>Ücret emeğin karşılığıdır. Devlet, çalışanların yaptıkları işe uygun adaletli bir ücret elde etmeleri ve diğer sosyal yardımlardan yararlanmaları için gerekli tedbirleri alır. Asgarî ücretin tespitinde çalışanların geçim şartları ile ülkenin ekonomik durumu da göz önünde bulundurulur.’ hükmü düzenlenmiştir.</a:t>
            </a:r>
          </a:p>
          <a:p>
            <a:pPr marL="0" indent="0" algn="just">
              <a:lnSpc>
                <a:spcPct val="110000"/>
              </a:lnSpc>
              <a:spcBef>
                <a:spcPts val="600"/>
              </a:spcBef>
              <a:buNone/>
            </a:pPr>
            <a:r>
              <a:rPr lang="tr-TR" dirty="0">
                <a:latin typeface="Garamond" panose="02020404030301010803" pitchFamily="18" charset="0"/>
                <a:cs typeface="Times New Roman" panose="02020603050405020304" pitchFamily="18" charset="0"/>
              </a:rPr>
              <a:t>Böylece, Yasa koyucu ücretin korunması ile ilgili olarak emredici hukuk kuralları koyarak bu borca geniş ölçüde müdahale etmiş bulunmaktadır.</a:t>
            </a:r>
          </a:p>
          <a:p>
            <a:endParaRPr lang="tr-TR" dirty="0"/>
          </a:p>
        </p:txBody>
      </p:sp>
    </p:spTree>
    <p:extLst>
      <p:ext uri="{BB962C8B-B14F-4D97-AF65-F5344CB8AC3E}">
        <p14:creationId xmlns:p14="http://schemas.microsoft.com/office/powerpoint/2010/main" val="166343045"/>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10055" y="491613"/>
            <a:ext cx="7833946" cy="737420"/>
          </a:xfrm>
        </p:spPr>
        <p:txBody>
          <a:bodyPr>
            <a:noAutofit/>
          </a:bodyPr>
          <a:lstStyle/>
          <a:p>
            <a:r>
              <a:rPr lang="tr-TR" sz="3600" b="1" dirty="0" smtClean="0">
                <a:solidFill>
                  <a:prstClr val="white"/>
                </a:solidFill>
                <a:latin typeface="Garamond" panose="02020404030301010803" pitchFamily="18" charset="0"/>
                <a:cs typeface="Times New Roman" panose="02020603050405020304" pitchFamily="18" charset="0"/>
              </a:rPr>
              <a:t>Ücret</a:t>
            </a:r>
            <a:endParaRPr lang="tr-TR" sz="2800"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93</a:t>
            </a:fld>
            <a:endParaRPr lang="tr-TR" dirty="0">
              <a:solidFill>
                <a:schemeClr val="bg1"/>
              </a:solidFill>
            </a:endParaRPr>
          </a:p>
        </p:txBody>
      </p:sp>
      <p:sp>
        <p:nvSpPr>
          <p:cNvPr id="3" name="İçerik Yer Tutucusu 2"/>
          <p:cNvSpPr>
            <a:spLocks noGrp="1"/>
          </p:cNvSpPr>
          <p:nvPr>
            <p:ph idx="1"/>
          </p:nvPr>
        </p:nvSpPr>
        <p:spPr>
          <a:xfrm>
            <a:off x="378069" y="1371600"/>
            <a:ext cx="8431823" cy="4805363"/>
          </a:xfrm>
        </p:spPr>
        <p:txBody>
          <a:bodyPr>
            <a:normAutofit fontScale="92500"/>
          </a:bodyPr>
          <a:lstStyle/>
          <a:p>
            <a:pPr lvl="0" algn="just" defTabSz="685800">
              <a:lnSpc>
                <a:spcPct val="114000"/>
              </a:lnSpc>
              <a:spcBef>
                <a:spcPts val="600"/>
              </a:spcBef>
              <a:buFont typeface="Wingdings" panose="05000000000000000000" pitchFamily="2" charset="2"/>
              <a:buChar char="Ø"/>
            </a:pPr>
            <a:r>
              <a:rPr lang="tr-TR" sz="2300" dirty="0">
                <a:solidFill>
                  <a:prstClr val="black"/>
                </a:solidFill>
                <a:latin typeface="Garamond" panose="02020404030301010803" pitchFamily="18" charset="0"/>
                <a:cs typeface="Times New Roman" panose="02020603050405020304" pitchFamily="18" charset="0"/>
              </a:rPr>
              <a:t>4857 sayılı İş Kanununun 32 </a:t>
            </a:r>
            <a:r>
              <a:rPr lang="tr-TR" sz="2300" dirty="0" err="1">
                <a:solidFill>
                  <a:prstClr val="black"/>
                </a:solidFill>
                <a:latin typeface="Garamond" panose="02020404030301010803" pitchFamily="18" charset="0"/>
                <a:cs typeface="Times New Roman" panose="02020603050405020304" pitchFamily="18" charset="0"/>
              </a:rPr>
              <a:t>nci</a:t>
            </a:r>
            <a:r>
              <a:rPr lang="tr-TR" sz="2300" dirty="0">
                <a:solidFill>
                  <a:prstClr val="black"/>
                </a:solidFill>
                <a:latin typeface="Garamond" panose="02020404030301010803" pitchFamily="18" charset="0"/>
                <a:cs typeface="Times New Roman" panose="02020603050405020304" pitchFamily="18" charset="0"/>
              </a:rPr>
              <a:t> maddesinde ise genel anlamda ücret; “</a:t>
            </a:r>
            <a:r>
              <a:rPr lang="tr-TR" sz="2300" b="1" dirty="0">
                <a:solidFill>
                  <a:prstClr val="black"/>
                </a:solidFill>
                <a:latin typeface="Garamond" panose="02020404030301010803" pitchFamily="18" charset="0"/>
                <a:cs typeface="Times New Roman" panose="02020603050405020304" pitchFamily="18" charset="0"/>
              </a:rPr>
              <a:t>bir kimseye bir iş karşılığında işveren veya üçüncü kişiler tarafından sağlanan ve para ile ödenen tutar</a:t>
            </a:r>
            <a:r>
              <a:rPr lang="tr-TR" sz="2300" dirty="0">
                <a:solidFill>
                  <a:prstClr val="black"/>
                </a:solidFill>
                <a:latin typeface="Garamond" panose="02020404030301010803" pitchFamily="18" charset="0"/>
                <a:cs typeface="Times New Roman" panose="02020603050405020304" pitchFamily="18" charset="0"/>
              </a:rPr>
              <a:t>” olarak tanımlamaktadır.</a:t>
            </a:r>
          </a:p>
          <a:p>
            <a:pPr algn="just" defTabSz="685800">
              <a:lnSpc>
                <a:spcPct val="114000"/>
              </a:lnSpc>
              <a:spcBef>
                <a:spcPts val="600"/>
              </a:spcBef>
              <a:buFont typeface="Wingdings" panose="05000000000000000000" pitchFamily="2" charset="2"/>
              <a:buChar char="Ø"/>
            </a:pPr>
            <a:r>
              <a:rPr lang="tr-TR" sz="2300" dirty="0">
                <a:solidFill>
                  <a:prstClr val="black"/>
                </a:solidFill>
                <a:latin typeface="Garamond" panose="02020404030301010803" pitchFamily="18" charset="0"/>
                <a:cs typeface="Times New Roman" panose="02020603050405020304" pitchFamily="18" charset="0"/>
              </a:rPr>
              <a:t>193 sayılı Gelir Vergisi Kanununun 61 inci maddesinde ise ücret; “</a:t>
            </a:r>
            <a:r>
              <a:rPr lang="tr-TR" sz="2300" b="1" dirty="0">
                <a:solidFill>
                  <a:prstClr val="black"/>
                </a:solidFill>
                <a:latin typeface="Garamond" panose="02020404030301010803" pitchFamily="18" charset="0"/>
                <a:cs typeface="Times New Roman" panose="02020603050405020304" pitchFamily="18" charset="0"/>
              </a:rPr>
              <a:t>İşverene tabi belirli bir işyerine bağlı olarak çalışanlara hizmet karşılığı verilen para ve ayınlar ile sağlanan ve para ile temsil edilebilen menfaatlerdir.</a:t>
            </a:r>
            <a:r>
              <a:rPr lang="tr-TR" sz="2300" dirty="0">
                <a:solidFill>
                  <a:prstClr val="black"/>
                </a:solidFill>
                <a:latin typeface="Garamond" panose="02020404030301010803" pitchFamily="18" charset="0"/>
                <a:cs typeface="Times New Roman" panose="02020603050405020304" pitchFamily="18" charset="0"/>
              </a:rPr>
              <a:t>” şeklinde tanımlanmış ve </a:t>
            </a:r>
            <a:r>
              <a:rPr lang="tr-TR" sz="2300" b="1" dirty="0">
                <a:solidFill>
                  <a:prstClr val="black"/>
                </a:solidFill>
                <a:latin typeface="Garamond" panose="02020404030301010803" pitchFamily="18" charset="0"/>
                <a:cs typeface="Times New Roman" panose="02020603050405020304" pitchFamily="18" charset="0"/>
              </a:rPr>
              <a:t>ücretin ödenek, tazminat, kasa tazminatı </a:t>
            </a:r>
            <a:r>
              <a:rPr lang="tr-TR" sz="2300" dirty="0">
                <a:solidFill>
                  <a:prstClr val="black"/>
                </a:solidFill>
                <a:latin typeface="Garamond" panose="02020404030301010803" pitchFamily="18" charset="0"/>
                <a:cs typeface="Times New Roman" panose="02020603050405020304" pitchFamily="18" charset="0"/>
              </a:rPr>
              <a:t>(Mali sorumluluk tazminatı), tahsisat, zam, avans, aidat, huzur hakkı, prim, ikramiye, gider karşılığı veya </a:t>
            </a:r>
            <a:r>
              <a:rPr lang="tr-TR" sz="2300" b="1" dirty="0">
                <a:solidFill>
                  <a:prstClr val="black"/>
                </a:solidFill>
                <a:latin typeface="Garamond" panose="02020404030301010803" pitchFamily="18" charset="0"/>
                <a:cs typeface="Times New Roman" panose="02020603050405020304" pitchFamily="18" charset="0"/>
              </a:rPr>
              <a:t>başka adlar altında ödenmiş olması </a:t>
            </a:r>
            <a:r>
              <a:rPr lang="tr-TR" sz="2300" dirty="0">
                <a:solidFill>
                  <a:prstClr val="black"/>
                </a:solidFill>
                <a:latin typeface="Garamond" panose="02020404030301010803" pitchFamily="18" charset="0"/>
                <a:cs typeface="Times New Roman" panose="02020603050405020304" pitchFamily="18" charset="0"/>
              </a:rPr>
              <a:t>veya bir ortaklık münasebeti niteliğinde olmamak şartı ile kazancın belli bir yüzdesi şeklinde tayin edilmiş bulunması onun mahiyetini değiştirmeyeceği belirtilmiştir.</a:t>
            </a:r>
          </a:p>
          <a:p>
            <a:endParaRPr lang="tr-TR" dirty="0"/>
          </a:p>
        </p:txBody>
      </p:sp>
    </p:spTree>
    <p:extLst>
      <p:ext uri="{BB962C8B-B14F-4D97-AF65-F5344CB8AC3E}">
        <p14:creationId xmlns:p14="http://schemas.microsoft.com/office/powerpoint/2010/main" val="1388846394"/>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10055" y="491613"/>
            <a:ext cx="7833946" cy="737420"/>
          </a:xfrm>
        </p:spPr>
        <p:txBody>
          <a:bodyPr>
            <a:noAutofit/>
          </a:bodyPr>
          <a:lstStyle/>
          <a:p>
            <a:r>
              <a:rPr lang="tr-TR" sz="3600" b="1" dirty="0">
                <a:solidFill>
                  <a:prstClr val="white"/>
                </a:solidFill>
                <a:latin typeface="Garamond" panose="02020404030301010803" pitchFamily="18" charset="0"/>
                <a:cs typeface="Times New Roman" panose="02020603050405020304" pitchFamily="18" charset="0"/>
              </a:rPr>
              <a:t>Ücret</a:t>
            </a:r>
            <a:endParaRPr lang="tr-TR" sz="2800"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94</a:t>
            </a:fld>
            <a:endParaRPr lang="tr-TR" dirty="0">
              <a:solidFill>
                <a:schemeClr val="bg1"/>
              </a:solidFill>
            </a:endParaRPr>
          </a:p>
        </p:txBody>
      </p:sp>
      <p:sp>
        <p:nvSpPr>
          <p:cNvPr id="3" name="İçerik Yer Tutucusu 2"/>
          <p:cNvSpPr>
            <a:spLocks noGrp="1"/>
          </p:cNvSpPr>
          <p:nvPr>
            <p:ph idx="1"/>
          </p:nvPr>
        </p:nvSpPr>
        <p:spPr>
          <a:xfrm>
            <a:off x="378069" y="1371600"/>
            <a:ext cx="8431823" cy="4805363"/>
          </a:xfrm>
        </p:spPr>
        <p:txBody>
          <a:bodyPr>
            <a:normAutofit/>
          </a:bodyPr>
          <a:lstStyle/>
          <a:p>
            <a:pPr marL="0" lvl="0" indent="0" algn="just" defTabSz="685800">
              <a:lnSpc>
                <a:spcPct val="114000"/>
              </a:lnSpc>
              <a:spcBef>
                <a:spcPts val="600"/>
              </a:spcBef>
              <a:buNone/>
            </a:pPr>
            <a:r>
              <a:rPr lang="tr-TR" sz="2400" dirty="0">
                <a:solidFill>
                  <a:prstClr val="black"/>
                </a:solidFill>
                <a:latin typeface="Garamond" panose="02020404030301010803" pitchFamily="18" charset="0"/>
                <a:cs typeface="Times New Roman" panose="02020603050405020304" pitchFamily="18" charset="0"/>
              </a:rPr>
              <a:t>Ücret, kural olarak görülen bir işin karşılığı olmak üzere işveren tarafından ödenen paradır. Ancak, işçinin ücreti hak etmiş olması için </a:t>
            </a:r>
            <a:r>
              <a:rPr lang="tr-TR" sz="2400" b="1" dirty="0">
                <a:solidFill>
                  <a:prstClr val="black"/>
                </a:solidFill>
                <a:latin typeface="Garamond" panose="02020404030301010803" pitchFamily="18" charset="0"/>
                <a:cs typeface="Times New Roman" panose="02020603050405020304" pitchFamily="18" charset="0"/>
              </a:rPr>
              <a:t>mutlaka çalışmış olması zorunlu </a:t>
            </a:r>
            <a:r>
              <a:rPr lang="tr-TR" sz="2400" dirty="0">
                <a:solidFill>
                  <a:prstClr val="black"/>
                </a:solidFill>
                <a:latin typeface="Garamond" panose="02020404030301010803" pitchFamily="18" charset="0"/>
                <a:cs typeface="Times New Roman" panose="02020603050405020304" pitchFamily="18" charset="0"/>
              </a:rPr>
              <a:t>değildir. İşgücünü </a:t>
            </a:r>
            <a:r>
              <a:rPr lang="tr-TR" sz="2400" b="1" dirty="0">
                <a:solidFill>
                  <a:prstClr val="black"/>
                </a:solidFill>
                <a:latin typeface="Garamond" panose="02020404030301010803" pitchFamily="18" charset="0"/>
                <a:cs typeface="Times New Roman" panose="02020603050405020304" pitchFamily="18" charset="0"/>
              </a:rPr>
              <a:t>işverenin buyruğunda hazır bulundurması</a:t>
            </a:r>
            <a:r>
              <a:rPr lang="tr-TR" sz="2400" dirty="0">
                <a:solidFill>
                  <a:prstClr val="black"/>
                </a:solidFill>
                <a:latin typeface="Garamond" panose="02020404030301010803" pitchFamily="18" charset="0"/>
                <a:cs typeface="Times New Roman" panose="02020603050405020304" pitchFamily="18" charset="0"/>
              </a:rPr>
              <a:t> gerekli ve yeterlidir. </a:t>
            </a:r>
          </a:p>
          <a:p>
            <a:pPr marL="0" lvl="0" indent="0" algn="just" defTabSz="685800">
              <a:lnSpc>
                <a:spcPct val="114000"/>
              </a:lnSpc>
              <a:spcBef>
                <a:spcPts val="600"/>
              </a:spcBef>
              <a:buNone/>
            </a:pPr>
            <a:r>
              <a:rPr lang="tr-TR" altLang="tr-TR" sz="2400" dirty="0">
                <a:solidFill>
                  <a:prstClr val="black"/>
                </a:solidFill>
                <a:latin typeface="Garamond" panose="02020404030301010803" pitchFamily="18" charset="0"/>
                <a:ea typeface="Batang" pitchFamily="18" charset="-127"/>
                <a:cs typeface="Times New Roman" panose="02020603050405020304" pitchFamily="18" charset="0"/>
              </a:rPr>
              <a:t>Örneğin; çalışılmayan hafta tatili, Ulusal bayram ve genel tatil günleri ile yıllık izin günlerinde işçilere </a:t>
            </a:r>
            <a:r>
              <a:rPr lang="tr-TR" altLang="tr-TR" sz="2400" b="1" dirty="0">
                <a:solidFill>
                  <a:prstClr val="black"/>
                </a:solidFill>
                <a:latin typeface="Garamond" panose="02020404030301010803" pitchFamily="18" charset="0"/>
                <a:ea typeface="Batang" pitchFamily="18" charset="-127"/>
                <a:cs typeface="Times New Roman" panose="02020603050405020304" pitchFamily="18" charset="0"/>
              </a:rPr>
              <a:t>bir iş karşılığı olmaksızın </a:t>
            </a:r>
            <a:r>
              <a:rPr lang="tr-TR" altLang="tr-TR" sz="2400" dirty="0">
                <a:solidFill>
                  <a:prstClr val="black"/>
                </a:solidFill>
                <a:latin typeface="Garamond" panose="02020404030301010803" pitchFamily="18" charset="0"/>
                <a:ea typeface="Batang" pitchFamily="18" charset="-127"/>
                <a:cs typeface="Times New Roman" panose="02020603050405020304" pitchFamily="18" charset="0"/>
              </a:rPr>
              <a:t>ücretleri tam olarak ödenir. </a:t>
            </a:r>
          </a:p>
          <a:p>
            <a:pPr marL="0" lvl="0" indent="0" algn="just" defTabSz="685800">
              <a:lnSpc>
                <a:spcPct val="114000"/>
              </a:lnSpc>
              <a:spcBef>
                <a:spcPts val="600"/>
              </a:spcBef>
              <a:buNone/>
            </a:pPr>
            <a:r>
              <a:rPr lang="tr-TR" altLang="tr-TR" sz="2400" dirty="0">
                <a:solidFill>
                  <a:prstClr val="black"/>
                </a:solidFill>
                <a:latin typeface="Garamond" panose="02020404030301010803" pitchFamily="18" charset="0"/>
                <a:ea typeface="Batang" pitchFamily="18" charset="-127"/>
                <a:cs typeface="Times New Roman" panose="02020603050405020304" pitchFamily="18" charset="0"/>
              </a:rPr>
              <a:t>Ya da işçinin işinde ve her an iş görmeye hazır bir halde bulunmakla beraber çalıştırılmaksızın ve </a:t>
            </a:r>
            <a:r>
              <a:rPr lang="tr-TR" altLang="tr-TR" sz="2400" b="1" dirty="0">
                <a:solidFill>
                  <a:prstClr val="black"/>
                </a:solidFill>
                <a:latin typeface="Garamond" panose="02020404030301010803" pitchFamily="18" charset="0"/>
                <a:ea typeface="Batang" pitchFamily="18" charset="-127"/>
                <a:cs typeface="Times New Roman" panose="02020603050405020304" pitchFamily="18" charset="0"/>
              </a:rPr>
              <a:t>çıkacak işi bekleyerek boşta geçirdiği </a:t>
            </a:r>
            <a:r>
              <a:rPr lang="tr-TR" altLang="tr-TR" sz="2400" dirty="0">
                <a:solidFill>
                  <a:prstClr val="black"/>
                </a:solidFill>
                <a:latin typeface="Garamond" panose="02020404030301010803" pitchFamily="18" charset="0"/>
                <a:ea typeface="Batang" pitchFamily="18" charset="-127"/>
                <a:cs typeface="Times New Roman" panose="02020603050405020304" pitchFamily="18" charset="0"/>
              </a:rPr>
              <a:t>süreler için de </a:t>
            </a:r>
            <a:r>
              <a:rPr lang="tr-TR" altLang="tr-TR" sz="2400" dirty="0" smtClean="0">
                <a:solidFill>
                  <a:prstClr val="black"/>
                </a:solidFill>
                <a:latin typeface="Garamond" panose="02020404030301010803" pitchFamily="18" charset="0"/>
                <a:ea typeface="Batang" pitchFamily="18" charset="-127"/>
                <a:cs typeface="Times New Roman" panose="02020603050405020304" pitchFamily="18" charset="0"/>
              </a:rPr>
              <a:t>ücrete hak kazanılır. </a:t>
            </a:r>
            <a:endParaRPr lang="tr-TR" altLang="tr-TR" sz="2400" dirty="0">
              <a:solidFill>
                <a:prstClr val="black"/>
              </a:solidFill>
              <a:latin typeface="Garamond" panose="02020404030301010803" pitchFamily="18" charset="0"/>
              <a:ea typeface="Batang" pitchFamily="18" charset="-127"/>
              <a:cs typeface="Times New Roman" panose="02020603050405020304" pitchFamily="18" charset="0"/>
            </a:endParaRPr>
          </a:p>
          <a:p>
            <a:endParaRPr lang="tr-TR" dirty="0"/>
          </a:p>
        </p:txBody>
      </p:sp>
    </p:spTree>
    <p:extLst>
      <p:ext uri="{BB962C8B-B14F-4D97-AF65-F5344CB8AC3E}">
        <p14:creationId xmlns:p14="http://schemas.microsoft.com/office/powerpoint/2010/main" val="318759691"/>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pPr algn="ctr"/>
            <a:r>
              <a:rPr lang="tr-TR" altLang="tr-TR" b="1" dirty="0">
                <a:solidFill>
                  <a:schemeClr val="bg1"/>
                </a:solidFill>
              </a:rPr>
              <a:t>Dar (Genel) Anlamda Ücret</a:t>
            </a:r>
            <a:r>
              <a:rPr lang="tr-TR" altLang="tr-TR" b="1" dirty="0">
                <a:solidFill>
                  <a:srgbClr val="FF0000"/>
                </a:solidFill>
              </a:rPr>
              <a:t/>
            </a:r>
            <a:br>
              <a:rPr lang="tr-TR" altLang="tr-TR" b="1" dirty="0">
                <a:solidFill>
                  <a:srgbClr val="FF0000"/>
                </a:solidFill>
              </a:rPr>
            </a:br>
            <a:endParaRPr lang="tr-TR" dirty="0"/>
          </a:p>
        </p:txBody>
      </p:sp>
      <p:sp>
        <p:nvSpPr>
          <p:cNvPr id="3" name="İçerik Yer Tutucusu 2"/>
          <p:cNvSpPr>
            <a:spLocks noGrp="1"/>
          </p:cNvSpPr>
          <p:nvPr>
            <p:ph idx="1"/>
          </p:nvPr>
        </p:nvSpPr>
        <p:spPr>
          <a:xfrm>
            <a:off x="949161" y="2370140"/>
            <a:ext cx="7886700" cy="4351338"/>
          </a:xfrm>
        </p:spPr>
        <p:txBody>
          <a:bodyPr/>
          <a:lstStyle/>
          <a:p>
            <a:r>
              <a:rPr lang="tr-TR" altLang="tr-TR" sz="3200" dirty="0">
                <a:latin typeface="Garamond" panose="02020404030301010803" pitchFamily="18" charset="0"/>
              </a:rPr>
              <a:t>“Bir kimseye bir iş karşılığında işveren veya </a:t>
            </a:r>
            <a:r>
              <a:rPr lang="tr-TR" altLang="tr-TR" sz="3200" b="1" dirty="0">
                <a:latin typeface="Garamond" panose="02020404030301010803" pitchFamily="18" charset="0"/>
              </a:rPr>
              <a:t>üçüncü kişiler </a:t>
            </a:r>
            <a:r>
              <a:rPr lang="tr-TR" altLang="tr-TR" sz="3200" dirty="0">
                <a:latin typeface="Garamond" panose="02020404030301010803" pitchFamily="18" charset="0"/>
              </a:rPr>
              <a:t>tarafından sağlanan ve para ile ödenen tutar.” (4857 sayılı İK.Md.32)</a:t>
            </a:r>
            <a:endParaRPr lang="en-US" altLang="tr-TR" sz="3200" dirty="0">
              <a:latin typeface="Garamond" panose="02020404030301010803" pitchFamily="18" charset="0"/>
            </a:endParaRPr>
          </a:p>
          <a:p>
            <a:endParaRPr lang="tr-TR"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95</a:t>
            </a:fld>
            <a:endParaRPr lang="tr-TR" dirty="0">
              <a:solidFill>
                <a:schemeClr val="bg1"/>
              </a:solidFill>
            </a:endParaRPr>
          </a:p>
        </p:txBody>
      </p:sp>
    </p:spTree>
    <p:extLst>
      <p:ext uri="{BB962C8B-B14F-4D97-AF65-F5344CB8AC3E}">
        <p14:creationId xmlns:p14="http://schemas.microsoft.com/office/powerpoint/2010/main" val="76212665"/>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628650" y="365129"/>
            <a:ext cx="7886700" cy="1061336"/>
          </a:xfrm>
        </p:spPr>
        <p:txBody>
          <a:bodyPr/>
          <a:lstStyle/>
          <a:p>
            <a:pPr algn="ctr"/>
            <a:r>
              <a:rPr lang="tr-TR" altLang="tr-TR" b="1" dirty="0">
                <a:solidFill>
                  <a:schemeClr val="bg1"/>
                </a:solidFill>
              </a:rPr>
              <a:t>Geniş Anlamda Ücret</a:t>
            </a:r>
            <a:endParaRPr lang="tr-TR" dirty="0">
              <a:solidFill>
                <a:schemeClr val="bg1"/>
              </a:solidFill>
            </a:endParaRPr>
          </a:p>
        </p:txBody>
      </p:sp>
      <p:sp>
        <p:nvSpPr>
          <p:cNvPr id="3" name="İçerik Yer Tutucusu 2"/>
          <p:cNvSpPr>
            <a:spLocks noGrp="1"/>
          </p:cNvSpPr>
          <p:nvPr>
            <p:ph idx="1"/>
          </p:nvPr>
        </p:nvSpPr>
        <p:spPr/>
        <p:txBody>
          <a:bodyPr/>
          <a:lstStyle/>
          <a:p>
            <a:r>
              <a:rPr lang="tr-TR" altLang="tr-TR" sz="3200" dirty="0">
                <a:latin typeface="Garamond" panose="02020404030301010803" pitchFamily="18" charset="0"/>
              </a:rPr>
              <a:t>“32. maddenin birinci fıkrasında yazılan ücrete ek olarak işçiye sağlanmış olan </a:t>
            </a:r>
            <a:r>
              <a:rPr lang="tr-TR" altLang="tr-TR" sz="3200" b="1" dirty="0">
                <a:latin typeface="Garamond" panose="02020404030301010803" pitchFamily="18" charset="0"/>
              </a:rPr>
              <a:t>para ve para ile ölçülmesi mümkün sözleşme</a:t>
            </a:r>
            <a:r>
              <a:rPr lang="tr-TR" altLang="tr-TR" sz="3200" dirty="0">
                <a:latin typeface="Garamond" panose="02020404030301010803" pitchFamily="18" charset="0"/>
              </a:rPr>
              <a:t> ve </a:t>
            </a:r>
            <a:r>
              <a:rPr lang="tr-TR" altLang="tr-TR" sz="3200" b="1" dirty="0">
                <a:latin typeface="Garamond" panose="02020404030301010803" pitchFamily="18" charset="0"/>
              </a:rPr>
              <a:t>kanundan doğan menfaatler</a:t>
            </a:r>
            <a:r>
              <a:rPr lang="tr-TR" altLang="tr-TR" sz="3200" dirty="0">
                <a:latin typeface="Garamond" panose="02020404030301010803" pitchFamily="18" charset="0"/>
              </a:rPr>
              <a:t>” (4857 İK.MD.17-21, 1475 İK.MD.14) </a:t>
            </a:r>
            <a:endParaRPr lang="en-US" altLang="tr-TR" sz="3200" dirty="0">
              <a:latin typeface="Garamond" panose="02020404030301010803" pitchFamily="18" charset="0"/>
            </a:endParaRPr>
          </a:p>
          <a:p>
            <a:endParaRPr lang="tr-TR"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96</a:t>
            </a:fld>
            <a:endParaRPr lang="tr-TR" dirty="0">
              <a:solidFill>
                <a:schemeClr val="bg1"/>
              </a:solidFill>
            </a:endParaRPr>
          </a:p>
        </p:txBody>
      </p:sp>
    </p:spTree>
    <p:extLst>
      <p:ext uri="{BB962C8B-B14F-4D97-AF65-F5344CB8AC3E}">
        <p14:creationId xmlns:p14="http://schemas.microsoft.com/office/powerpoint/2010/main" val="2644071868"/>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628650" y="365129"/>
            <a:ext cx="7886700" cy="1015616"/>
          </a:xfrm>
        </p:spPr>
        <p:txBody>
          <a:bodyPr/>
          <a:lstStyle/>
          <a:p>
            <a:pPr algn="ctr"/>
            <a:r>
              <a:rPr lang="tr-TR" altLang="tr-TR" b="1" dirty="0">
                <a:solidFill>
                  <a:schemeClr val="bg1"/>
                </a:solidFill>
              </a:rPr>
              <a:t>Ücretin Özellikleri</a:t>
            </a:r>
            <a:endParaRPr lang="tr-TR" dirty="0">
              <a:solidFill>
                <a:schemeClr val="bg1"/>
              </a:solidFill>
            </a:endParaRPr>
          </a:p>
        </p:txBody>
      </p:sp>
      <p:sp>
        <p:nvSpPr>
          <p:cNvPr id="3" name="İçerik Yer Tutucusu 2"/>
          <p:cNvSpPr>
            <a:spLocks noGrp="1"/>
          </p:cNvSpPr>
          <p:nvPr>
            <p:ph idx="1"/>
          </p:nvPr>
        </p:nvSpPr>
        <p:spPr/>
        <p:txBody>
          <a:bodyPr/>
          <a:lstStyle/>
          <a:p>
            <a:pPr marL="0" indent="0" algn="just">
              <a:lnSpc>
                <a:spcPct val="150000"/>
              </a:lnSpc>
              <a:buFontTx/>
              <a:buNone/>
              <a:defRPr/>
            </a:pPr>
            <a:r>
              <a:rPr lang="tr-TR" altLang="tr-TR" sz="3200" dirty="0">
                <a:latin typeface="Garamond" panose="02020404030301010803" pitchFamily="18" charset="0"/>
              </a:rPr>
              <a:t>1- Bir İş Karşılığında Ödenmesi, </a:t>
            </a:r>
            <a:endParaRPr lang="tr-TR" altLang="tr-TR" sz="3200" dirty="0" smtClean="0">
              <a:latin typeface="Garamond" panose="02020404030301010803" pitchFamily="18" charset="0"/>
            </a:endParaRPr>
          </a:p>
          <a:p>
            <a:pPr marL="0" indent="0" algn="just">
              <a:lnSpc>
                <a:spcPct val="150000"/>
              </a:lnSpc>
              <a:buFontTx/>
              <a:buNone/>
              <a:defRPr/>
            </a:pPr>
            <a:endParaRPr lang="tr-TR" altLang="tr-TR" sz="3200" dirty="0">
              <a:latin typeface="Garamond" panose="02020404030301010803" pitchFamily="18" charset="0"/>
            </a:endParaRPr>
          </a:p>
          <a:p>
            <a:pPr marL="0" indent="0" algn="just">
              <a:lnSpc>
                <a:spcPct val="150000"/>
              </a:lnSpc>
              <a:buFontTx/>
              <a:buNone/>
              <a:defRPr/>
            </a:pPr>
            <a:r>
              <a:rPr lang="tr-TR" altLang="tr-TR" sz="3200" dirty="0">
                <a:latin typeface="Garamond" panose="02020404030301010803" pitchFamily="18" charset="0"/>
              </a:rPr>
              <a:t>2- İşveren veya Üçüncü Kişilerce Ödenmesi.</a:t>
            </a:r>
          </a:p>
          <a:p>
            <a:endParaRPr lang="tr-TR"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97</a:t>
            </a:fld>
            <a:endParaRPr lang="tr-TR" dirty="0">
              <a:solidFill>
                <a:schemeClr val="bg1"/>
              </a:solidFill>
            </a:endParaRPr>
          </a:p>
        </p:txBody>
      </p:sp>
    </p:spTree>
    <p:extLst>
      <p:ext uri="{BB962C8B-B14F-4D97-AF65-F5344CB8AC3E}">
        <p14:creationId xmlns:p14="http://schemas.microsoft.com/office/powerpoint/2010/main" val="2895697801"/>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628650" y="365129"/>
            <a:ext cx="7886700" cy="951608"/>
          </a:xfrm>
        </p:spPr>
        <p:txBody>
          <a:bodyPr/>
          <a:lstStyle/>
          <a:p>
            <a:pPr algn="ctr"/>
            <a:r>
              <a:rPr lang="tr-TR" altLang="tr-TR" dirty="0">
                <a:solidFill>
                  <a:schemeClr val="bg1"/>
                </a:solidFill>
              </a:rPr>
              <a:t>Ücretin Belirlenmesi</a:t>
            </a:r>
            <a:endParaRPr lang="tr-TR" dirty="0">
              <a:solidFill>
                <a:schemeClr val="bg1"/>
              </a:solidFill>
            </a:endParaRPr>
          </a:p>
        </p:txBody>
      </p:sp>
      <p:sp>
        <p:nvSpPr>
          <p:cNvPr id="3" name="İçerik Yer Tutucusu 2"/>
          <p:cNvSpPr>
            <a:spLocks noGrp="1"/>
          </p:cNvSpPr>
          <p:nvPr>
            <p:ph idx="1"/>
          </p:nvPr>
        </p:nvSpPr>
        <p:spPr/>
        <p:txBody>
          <a:bodyPr/>
          <a:lstStyle/>
          <a:p>
            <a:pPr algn="just">
              <a:lnSpc>
                <a:spcPct val="80000"/>
              </a:lnSpc>
              <a:buFont typeface="Wingdings" panose="05000000000000000000" pitchFamily="2" charset="2"/>
              <a:buChar char="Ø"/>
            </a:pPr>
            <a:r>
              <a:rPr lang="tr-TR" altLang="tr-TR" dirty="0">
                <a:latin typeface="Garamond" panose="02020404030301010803" pitchFamily="18" charset="0"/>
              </a:rPr>
              <a:t>İş Sözleşmesi</a:t>
            </a:r>
          </a:p>
          <a:p>
            <a:pPr algn="just">
              <a:lnSpc>
                <a:spcPct val="80000"/>
              </a:lnSpc>
              <a:buFont typeface="Wingdings" panose="05000000000000000000" pitchFamily="2" charset="2"/>
              <a:buChar char="Ø"/>
            </a:pPr>
            <a:endParaRPr lang="tr-TR" altLang="tr-TR" dirty="0">
              <a:latin typeface="Garamond" panose="02020404030301010803" pitchFamily="18" charset="0"/>
            </a:endParaRPr>
          </a:p>
          <a:p>
            <a:pPr algn="just">
              <a:lnSpc>
                <a:spcPct val="80000"/>
              </a:lnSpc>
              <a:buFont typeface="Wingdings" panose="05000000000000000000" pitchFamily="2" charset="2"/>
              <a:buChar char="Ø"/>
            </a:pPr>
            <a:r>
              <a:rPr lang="tr-TR" altLang="tr-TR" dirty="0">
                <a:latin typeface="Garamond" panose="02020404030301010803" pitchFamily="18" charset="0"/>
              </a:rPr>
              <a:t>İşçinin kişisel özellikleri ve üstlendiği işin türü göz önünde tutularak; İşyeri Uygulama, Örf ve Adetler, TİS,</a:t>
            </a:r>
          </a:p>
          <a:p>
            <a:pPr marL="0" indent="0" algn="just">
              <a:lnSpc>
                <a:spcPct val="80000"/>
              </a:lnSpc>
              <a:buNone/>
            </a:pPr>
            <a:endParaRPr lang="tr-TR" altLang="tr-TR" dirty="0">
              <a:latin typeface="Garamond" panose="02020404030301010803" pitchFamily="18" charset="0"/>
            </a:endParaRPr>
          </a:p>
          <a:p>
            <a:pPr algn="just">
              <a:lnSpc>
                <a:spcPct val="80000"/>
              </a:lnSpc>
              <a:buFont typeface="Wingdings" panose="05000000000000000000" pitchFamily="2" charset="2"/>
              <a:buChar char="Ø"/>
            </a:pPr>
            <a:r>
              <a:rPr lang="tr-TR" altLang="tr-TR" dirty="0">
                <a:latin typeface="Garamond" panose="02020404030301010803" pitchFamily="18" charset="0"/>
              </a:rPr>
              <a:t>Emsal İşçi,</a:t>
            </a:r>
          </a:p>
          <a:p>
            <a:pPr algn="just">
              <a:lnSpc>
                <a:spcPct val="80000"/>
              </a:lnSpc>
              <a:buFont typeface="Wingdings" panose="05000000000000000000" pitchFamily="2" charset="2"/>
              <a:buChar char="Ø"/>
            </a:pPr>
            <a:endParaRPr lang="tr-TR" altLang="tr-TR" dirty="0">
              <a:latin typeface="Garamond" panose="02020404030301010803" pitchFamily="18" charset="0"/>
            </a:endParaRPr>
          </a:p>
          <a:p>
            <a:pPr algn="just">
              <a:lnSpc>
                <a:spcPct val="80000"/>
              </a:lnSpc>
              <a:buFont typeface="Wingdings" panose="05000000000000000000" pitchFamily="2" charset="2"/>
              <a:buChar char="Ø"/>
            </a:pPr>
            <a:r>
              <a:rPr lang="tr-TR" altLang="tr-TR" dirty="0">
                <a:latin typeface="Garamond" panose="02020404030301010803" pitchFamily="18" charset="0"/>
              </a:rPr>
              <a:t>İşveren asgari ücret altında ödeme yapamaz (İ.K.md.39).</a:t>
            </a:r>
          </a:p>
          <a:p>
            <a:endParaRPr lang="tr-TR"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98</a:t>
            </a:fld>
            <a:endParaRPr lang="tr-TR" dirty="0">
              <a:solidFill>
                <a:schemeClr val="bg1"/>
              </a:solidFill>
            </a:endParaRPr>
          </a:p>
        </p:txBody>
      </p:sp>
    </p:spTree>
    <p:extLst>
      <p:ext uri="{BB962C8B-B14F-4D97-AF65-F5344CB8AC3E}">
        <p14:creationId xmlns:p14="http://schemas.microsoft.com/office/powerpoint/2010/main" val="2751844049"/>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628650" y="365129"/>
            <a:ext cx="7886700" cy="969896"/>
          </a:xfrm>
        </p:spPr>
        <p:txBody>
          <a:bodyPr/>
          <a:lstStyle/>
          <a:p>
            <a:pPr algn="ctr"/>
            <a:r>
              <a:rPr lang="tr-TR" altLang="tr-TR" b="1" dirty="0">
                <a:solidFill>
                  <a:schemeClr val="bg1"/>
                </a:solidFill>
              </a:rPr>
              <a:t>Ücretin Ödenmesi</a:t>
            </a:r>
            <a:endParaRPr lang="tr-TR" dirty="0">
              <a:solidFill>
                <a:schemeClr val="bg1"/>
              </a:solidFill>
            </a:endParaRPr>
          </a:p>
        </p:txBody>
      </p:sp>
      <p:sp>
        <p:nvSpPr>
          <p:cNvPr id="3" name="İçerik Yer Tutucusu 2"/>
          <p:cNvSpPr>
            <a:spLocks noGrp="1"/>
          </p:cNvSpPr>
          <p:nvPr>
            <p:ph idx="1"/>
          </p:nvPr>
        </p:nvSpPr>
        <p:spPr/>
        <p:txBody>
          <a:bodyPr/>
          <a:lstStyle/>
          <a:p>
            <a:pPr marL="0" indent="0" algn="ctr">
              <a:lnSpc>
                <a:spcPct val="80000"/>
              </a:lnSpc>
              <a:buNone/>
              <a:defRPr/>
            </a:pPr>
            <a:r>
              <a:rPr lang="tr-TR" b="1" dirty="0"/>
              <a:t>Ücret Ödeme Şekli </a:t>
            </a:r>
          </a:p>
          <a:p>
            <a:pPr marL="3230563" indent="-538163">
              <a:lnSpc>
                <a:spcPct val="80000"/>
              </a:lnSpc>
              <a:buFont typeface="Wingdings" panose="05000000000000000000" pitchFamily="2" charset="2"/>
              <a:buChar char="Ø"/>
              <a:defRPr/>
            </a:pPr>
            <a:r>
              <a:rPr lang="tr-TR" dirty="0"/>
              <a:t>Nakdi Ücret – Ayni Ücret</a:t>
            </a:r>
          </a:p>
          <a:p>
            <a:pPr marL="0" indent="0" algn="ctr">
              <a:lnSpc>
                <a:spcPct val="80000"/>
              </a:lnSpc>
              <a:buNone/>
              <a:defRPr/>
            </a:pPr>
            <a:endParaRPr lang="tr-TR" b="1" dirty="0"/>
          </a:p>
          <a:p>
            <a:pPr marL="0" indent="0" algn="ctr">
              <a:lnSpc>
                <a:spcPct val="80000"/>
              </a:lnSpc>
              <a:buNone/>
              <a:defRPr/>
            </a:pPr>
            <a:r>
              <a:rPr lang="tr-TR" b="1" dirty="0"/>
              <a:t>Ücreti Ödeme Yeri</a:t>
            </a:r>
          </a:p>
          <a:p>
            <a:pPr marL="3225800">
              <a:lnSpc>
                <a:spcPct val="80000"/>
              </a:lnSpc>
              <a:buFont typeface="Wingdings" panose="05000000000000000000" pitchFamily="2" charset="2"/>
              <a:buChar char="Ø"/>
              <a:defRPr/>
            </a:pPr>
            <a:r>
              <a:rPr lang="tr-TR" dirty="0"/>
              <a:t>Banka Aracılığı – Elden Ödeme  </a:t>
            </a:r>
          </a:p>
          <a:p>
            <a:pPr marL="0" indent="0" algn="ctr">
              <a:lnSpc>
                <a:spcPct val="80000"/>
              </a:lnSpc>
              <a:buNone/>
              <a:defRPr/>
            </a:pPr>
            <a:endParaRPr lang="tr-TR" b="1" dirty="0"/>
          </a:p>
          <a:p>
            <a:pPr marL="0" indent="0" algn="ctr">
              <a:lnSpc>
                <a:spcPct val="80000"/>
              </a:lnSpc>
              <a:buNone/>
              <a:defRPr/>
            </a:pPr>
            <a:r>
              <a:rPr lang="tr-TR" b="1" dirty="0"/>
              <a:t>Ücret Ödeme Zamanı</a:t>
            </a:r>
          </a:p>
          <a:p>
            <a:pPr marL="0" indent="0" algn="ctr">
              <a:lnSpc>
                <a:spcPct val="80000"/>
              </a:lnSpc>
              <a:buNone/>
              <a:defRPr/>
            </a:pPr>
            <a:endParaRPr lang="tr-TR" b="1" dirty="0"/>
          </a:p>
          <a:p>
            <a:pPr marL="0" indent="0" algn="ctr">
              <a:lnSpc>
                <a:spcPct val="80000"/>
              </a:lnSpc>
              <a:buNone/>
              <a:defRPr/>
            </a:pPr>
            <a:r>
              <a:rPr lang="tr-TR" b="1" dirty="0"/>
              <a:t>Avans</a:t>
            </a:r>
          </a:p>
          <a:p>
            <a:endParaRPr lang="tr-TR"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99</a:t>
            </a:fld>
            <a:endParaRPr lang="tr-TR" dirty="0">
              <a:solidFill>
                <a:schemeClr val="bg1"/>
              </a:solidFill>
            </a:endParaRPr>
          </a:p>
        </p:txBody>
      </p:sp>
    </p:spTree>
    <p:extLst>
      <p:ext uri="{BB962C8B-B14F-4D97-AF65-F5344CB8AC3E}">
        <p14:creationId xmlns:p14="http://schemas.microsoft.com/office/powerpoint/2010/main" val="799604527"/>
      </p:ext>
    </p:extLst>
  </p:cSld>
  <p:clrMapOvr>
    <a:masterClrMapping/>
  </p:clrMapOvr>
</p:sld>
</file>

<file path=ppt/theme/theme1.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1715</TotalTime>
  <Words>15954</Words>
  <Application>Microsoft Office PowerPoint</Application>
  <PresentationFormat>Ekran Gösterisi (4:3)</PresentationFormat>
  <Paragraphs>1357</Paragraphs>
  <Slides>203</Slides>
  <Notes>2</Notes>
  <HiddenSlides>0</HiddenSlides>
  <MMClips>0</MMClips>
  <ScaleCrop>false</ScaleCrop>
  <HeadingPairs>
    <vt:vector size="6" baseType="variant">
      <vt:variant>
        <vt:lpstr>Kullanılan Yazı Tipleri</vt:lpstr>
      </vt:variant>
      <vt:variant>
        <vt:i4>7</vt:i4>
      </vt:variant>
      <vt:variant>
        <vt:lpstr>Tema</vt:lpstr>
      </vt:variant>
      <vt:variant>
        <vt:i4>1</vt:i4>
      </vt:variant>
      <vt:variant>
        <vt:lpstr>Slayt Başlıkları</vt:lpstr>
      </vt:variant>
      <vt:variant>
        <vt:i4>203</vt:i4>
      </vt:variant>
    </vt:vector>
  </HeadingPairs>
  <TitlesOfParts>
    <vt:vector size="211" baseType="lpstr">
      <vt:lpstr>Arial</vt:lpstr>
      <vt:lpstr>Batang</vt:lpstr>
      <vt:lpstr>Calibri</vt:lpstr>
      <vt:lpstr>Calibri Light</vt:lpstr>
      <vt:lpstr>Garamond</vt:lpstr>
      <vt:lpstr>Times New Roman</vt:lpstr>
      <vt:lpstr>Wingdings</vt:lpstr>
      <vt:lpstr>Office Teması</vt:lpstr>
      <vt:lpstr>PowerPoint Sunusu</vt:lpstr>
      <vt:lpstr>İş Hukukunun Kaynakları</vt:lpstr>
      <vt:lpstr>Anayasada Çalışma Hayatı</vt:lpstr>
      <vt:lpstr>Yürürlükteki Temel Kanunlar</vt:lpstr>
      <vt:lpstr>Genel Kanun Niteliği</vt:lpstr>
      <vt:lpstr>4857 sayılı İş Kanunu</vt:lpstr>
      <vt:lpstr>PowerPoint Sunusu</vt:lpstr>
      <vt:lpstr>PowerPoint Sunusu</vt:lpstr>
      <vt:lpstr>PowerPoint Sunusu</vt:lpstr>
      <vt:lpstr>PowerPoint Sunusu</vt:lpstr>
      <vt:lpstr>PowerPoint Sunusu</vt:lpstr>
      <vt:lpstr>PowerPoint Sunusu</vt:lpstr>
      <vt:lpstr>İşçi </vt:lpstr>
      <vt:lpstr>İşçi </vt:lpstr>
      <vt:lpstr>İşveren </vt:lpstr>
      <vt:lpstr>İşveren</vt:lpstr>
      <vt:lpstr>İşveren Vekili  </vt:lpstr>
      <vt:lpstr>İşveren Vekilliği Statüsünün Sonuçları  </vt:lpstr>
      <vt:lpstr>İşyeri</vt:lpstr>
      <vt:lpstr>İşyerini Oluşturan Unsurlar </vt:lpstr>
      <vt:lpstr>İşyerini Oluşturan Unsurlar </vt:lpstr>
      <vt:lpstr>İşyerini Oluşturan Unsurlar </vt:lpstr>
      <vt:lpstr>İşletme Kavramı </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İş Sözleşmesi</vt:lpstr>
      <vt:lpstr>İş Sözleşmesinin Unsurları  </vt:lpstr>
      <vt:lpstr>1- İş Görme Unsuru </vt:lpstr>
      <vt:lpstr>2-Ücret Unsuru</vt:lpstr>
      <vt:lpstr>3-Bağımlılık Unsuru</vt:lpstr>
      <vt:lpstr>İş Sözleşmesinin Özellikleri </vt:lpstr>
      <vt:lpstr>İş Sözleşmesinin Türleri</vt:lpstr>
      <vt:lpstr>İş Sözleşmesinin Şekli</vt:lpstr>
      <vt:lpstr>PowerPoint Sunusu</vt:lpstr>
      <vt:lpstr>İş Sözleşmesinin Askıya Alınması</vt:lpstr>
      <vt:lpstr>  İş Sözleşmesinin Sona Ermesi  </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Geçerli Sebebe Dayalı Fesih</vt:lpstr>
      <vt:lpstr>Geçerli Sebebe Dayalı Fesih</vt:lpstr>
      <vt:lpstr>Geçerli Sebebe Dayalı Fesih</vt:lpstr>
      <vt:lpstr>Geçerli Sebebe Dayalı Fesih</vt:lpstr>
      <vt:lpstr>Geçerli Sebebe Dayalı Fesih</vt:lpstr>
      <vt:lpstr>Geçerli Sebebe Dayalı Fesih</vt:lpstr>
      <vt:lpstr>Geçerli Sebebe Dayanan Fesihte Usul</vt:lpstr>
      <vt:lpstr>Fesih Bildirimine İtiraz ve Usul</vt:lpstr>
      <vt:lpstr>Geçersiz Sebeple Yapılan Feshin Sonuçları</vt:lpstr>
      <vt:lpstr>Geçersiz Sebeple Yapılan Feshin Sonuçları</vt:lpstr>
      <vt:lpstr>İşçinin Haklı Nedenle Derhal Fesih Hakkı</vt:lpstr>
      <vt:lpstr>İşçinin Haklı Nedenle Derhal Fesih Hakkı</vt:lpstr>
      <vt:lpstr>İşverenin Haklı Nedenle Derhal Fesih Hakkı</vt:lpstr>
      <vt:lpstr>İşverenin Haklı Nedenle Derhal Fesih Hakkı</vt:lpstr>
      <vt:lpstr>İşverenin Haklı Nedenle Derhal Fesih Hakkı</vt:lpstr>
      <vt:lpstr>Derhal Fesih Hakkını Kullanma Süresi</vt:lpstr>
      <vt:lpstr>Geçerli ve Haklı Sebep Ayırımı</vt:lpstr>
      <vt:lpstr>Çalışma Koşullarında Değişiklik ve İş Sözleşmesinin Feshi</vt:lpstr>
      <vt:lpstr>Çalışma Belgesi</vt:lpstr>
      <vt:lpstr>Toplu İşçi Çıkarma</vt:lpstr>
      <vt:lpstr>Askerlik ve Kanundan Doğan Çalışma</vt:lpstr>
      <vt:lpstr>Askerlik ve Kanundan Doğan Çalışma</vt:lpstr>
      <vt:lpstr>İhbar Tazminatı</vt:lpstr>
      <vt:lpstr>Kötüniyet Tazminatı</vt:lpstr>
      <vt:lpstr>İhbar Tazminatı Hesabı</vt:lpstr>
      <vt:lpstr>Kıdem Tazminatı</vt:lpstr>
      <vt:lpstr>Kıdem Tazminatına Hak Kazanma Koşulları</vt:lpstr>
      <vt:lpstr>Kıdem Tazminatına Hak Kazanma Koşulları</vt:lpstr>
      <vt:lpstr>Kıdem Tazminatının Miktarı</vt:lpstr>
      <vt:lpstr>Kıdem Tazminatının Miktarı</vt:lpstr>
      <vt:lpstr>Kıdem Tazminatının Ödenmemesi ve Zamanaşımı </vt:lpstr>
      <vt:lpstr>Kıdem Tazminatının Hesaplanması</vt:lpstr>
      <vt:lpstr>İhbar ve Kıdem Tazminatı Hesabında Dikkate Alınacak/Alınmayacak Ödemeler</vt:lpstr>
      <vt:lpstr>PowerPoint Sunusu</vt:lpstr>
      <vt:lpstr>Ücret</vt:lpstr>
      <vt:lpstr>Ücret</vt:lpstr>
      <vt:lpstr>Ücret</vt:lpstr>
      <vt:lpstr>Dar (Genel) Anlamda Ücret </vt:lpstr>
      <vt:lpstr>Geniş Anlamda Ücret</vt:lpstr>
      <vt:lpstr>Ücretin Özellikleri</vt:lpstr>
      <vt:lpstr>Ücretin Belirlenmesi</vt:lpstr>
      <vt:lpstr>Ücretin Ödenmesi</vt:lpstr>
      <vt:lpstr>Ücrette Zamanaşımı </vt:lpstr>
      <vt:lpstr>Ücret İle İlgili Kavramlar</vt:lpstr>
      <vt:lpstr>Ücret İle İlgili Kavramlar </vt:lpstr>
      <vt:lpstr>Çalışılmayan Zamanlar İçin Ücret</vt:lpstr>
      <vt:lpstr>Ücret Kesintileri</vt:lpstr>
      <vt:lpstr>Ücretin Gününde Ödenmemesi</vt:lpstr>
      <vt:lpstr>Ücretin Gününde Ödenmemesi</vt:lpstr>
      <vt:lpstr>Ücretin Ödenme Şekli</vt:lpstr>
      <vt:lpstr>Ücretin Ödenme Yeri</vt:lpstr>
      <vt:lpstr>Ücretin Ödenme Zamanı</vt:lpstr>
      <vt:lpstr>Ücretin Avans Olarak Ödenmesi</vt:lpstr>
      <vt:lpstr>Ücretin Ödenmesinin İspatı</vt:lpstr>
      <vt:lpstr>Ücretin Saklı Kısmı</vt:lpstr>
      <vt:lpstr>Ücret Kesme Cezası</vt:lpstr>
      <vt:lpstr>İşçilere Disiplin Cezası Verilmesi </vt:lpstr>
      <vt:lpstr>İşçilere Disiplin Cezası Verilmesi </vt:lpstr>
      <vt:lpstr>İşçilere Disiplin Cezası Verilmesi </vt:lpstr>
      <vt:lpstr>İşçilere Disiplin Cezası Verilmesi </vt:lpstr>
      <vt:lpstr>Ücretten İndirim Yapılmaması</vt:lpstr>
      <vt:lpstr>Asıl İşverenlerin Hakedişlerinden Ücreti Kesme Yükümlülüğü</vt:lpstr>
      <vt:lpstr>Yarım Ücret</vt:lpstr>
      <vt:lpstr>Fazla Çalışma ve Ücreti</vt:lpstr>
      <vt:lpstr>Fazla Sürelerle Çalışma ve Ücreti</vt:lpstr>
      <vt:lpstr>Yasal Çalışma Sınırlarının Aşılması</vt:lpstr>
      <vt:lpstr>Serbest Zaman</vt:lpstr>
      <vt:lpstr>Serbest Zaman</vt:lpstr>
      <vt:lpstr>Fazla Çalışma Yapılamayacak İşler</vt:lpstr>
      <vt:lpstr>Fazla Çalışma Yaptırılmayacak İşçiler</vt:lpstr>
      <vt:lpstr>Fazla Çalışmada İşçinin Onayı</vt:lpstr>
      <vt:lpstr>Fazla Çalışmanın Belgelenmesi</vt:lpstr>
      <vt:lpstr>Zorunlu Nedenlerle Fazla Çalışma</vt:lpstr>
      <vt:lpstr>Olağanüstü Hallerde Fazla Çalışma</vt:lpstr>
      <vt:lpstr>Ulusal Bayram ve Genel Tatil Günlerinde Çalışma</vt:lpstr>
      <vt:lpstr>Hafta Tatili</vt:lpstr>
      <vt:lpstr>Hafta Tatilinin Topluca Kullandırılması</vt:lpstr>
      <vt:lpstr>Hafta Tatilinin Kaydırılarak Kullandırılması</vt:lpstr>
      <vt:lpstr>Hafta Tatiline Hak Kazanabilmek İçin Çalışılmış Gibi Sayılan Süreler</vt:lpstr>
      <vt:lpstr>Tatil Ücretine Girmeyen Kısımlar</vt:lpstr>
      <vt:lpstr>Geçici İş Göremezlik</vt:lpstr>
      <vt:lpstr>PowerPoint Sunusu</vt:lpstr>
      <vt:lpstr>Yıllık Ücretli İzin</vt:lpstr>
      <vt:lpstr>Yıllık Ücret İzin Hakkı</vt:lpstr>
      <vt:lpstr>Yıllık Ücret İzin Hakkının Unsurları</vt:lpstr>
      <vt:lpstr>Yıllık Ücret İzin Hakkının Hukuki Niteliği</vt:lpstr>
      <vt:lpstr>Yıllık Ücret İzne Hak Kazanma Şartları</vt:lpstr>
      <vt:lpstr>İşyerine İlişkin Şartlar </vt:lpstr>
      <vt:lpstr>İşyerine İlişkin Şartlar </vt:lpstr>
      <vt:lpstr>İşyerine İlişkin Şartlar </vt:lpstr>
      <vt:lpstr>İşyerine İlişkin Şartlar </vt:lpstr>
      <vt:lpstr>İşyerine İlişkin Şartlar </vt:lpstr>
      <vt:lpstr>İşyerine İlişkin Şartlar </vt:lpstr>
      <vt:lpstr>İşin Niteliğine İlişkin Şartlar  </vt:lpstr>
      <vt:lpstr>İşin Süresine İlişkin Şartlar  </vt:lpstr>
      <vt:lpstr>İşin Süresine İlişkin Şartlar  </vt:lpstr>
      <vt:lpstr>Yıllık Ücretli İzin</vt:lpstr>
      <vt:lpstr>Yıllık Ücretli İzin Kullanma</vt:lpstr>
      <vt:lpstr>Yıllık Ücretli İzin Kullanma</vt:lpstr>
      <vt:lpstr>Yıllık Ücretli İzin Uygulaması</vt:lpstr>
      <vt:lpstr>Yıllık İznin Bölümler Halinde Kullanılması</vt:lpstr>
      <vt:lpstr>Yol İzni</vt:lpstr>
      <vt:lpstr>Yıllık Ücretli İzine Hak Kazanmayan  İşçiye İzin Kullandırılması </vt:lpstr>
      <vt:lpstr>Yıllık Ücretli İznin Takibi </vt:lpstr>
      <vt:lpstr>Yıllık İzin Ücreti</vt:lpstr>
      <vt:lpstr>İzin Ücreti </vt:lpstr>
      <vt:lpstr>İznin Satılmazlığı Kuralı </vt:lpstr>
      <vt:lpstr>İş Sözleşmesinin Sona Ermesi Halinde </vt:lpstr>
      <vt:lpstr>İş Sözleşmesinin Sona Ermesi Halinde </vt:lpstr>
      <vt:lpstr>İzin Ücreti </vt:lpstr>
      <vt:lpstr>Zamanaşımı </vt:lpstr>
      <vt:lpstr>Yıllık Ücretli İzinde Sigorta Primleri</vt:lpstr>
      <vt:lpstr>İzin Kurulu ve Toplu İzin</vt:lpstr>
      <vt:lpstr>Kısmi Süreli Çalışanların İzin Hakkı</vt:lpstr>
      <vt:lpstr>Yıllık Ücretli İzne Hak Kazanmada Çalışılmış Gibi Sayılan Haller</vt:lpstr>
      <vt:lpstr>Yıllık Ücretli İzne Hak Kazanmada Çalışılmış Gibi Sayılan Haller</vt:lpstr>
      <vt:lpstr>Yıllık Ücretli İzne Hak Kazanma Örnek</vt:lpstr>
      <vt:lpstr>İdari Yaptırım </vt:lpstr>
      <vt:lpstr>PowerPoint Sunusu</vt:lpstr>
      <vt:lpstr>Çalışma Süresi</vt:lpstr>
      <vt:lpstr>Çalışma Süresi</vt:lpstr>
      <vt:lpstr>Telafi Çalışması</vt:lpstr>
      <vt:lpstr>Telafi Çalışması</vt:lpstr>
      <vt:lpstr>Ara Dinlenmesi</vt:lpstr>
      <vt:lpstr>Gece Çalışması</vt:lpstr>
      <vt:lpstr>Postalar Halinde Çalışma</vt:lpstr>
      <vt:lpstr>Postalar Halinde Çalışma</vt:lpstr>
      <vt:lpstr>Gece Döneminde Özel Olarak Korunanlar ve Yapılması Gerekenler</vt:lpstr>
      <vt:lpstr>Gece Döneminde Özel Olarak Korunanlar ve Yapılması Gerekenler</vt:lpstr>
      <vt:lpstr>Analık Halinde Çalışma İzni</vt:lpstr>
      <vt:lpstr>Analık Halinde Çalışma İzni</vt:lpstr>
      <vt:lpstr>Analık Halinde Çalışma İzni</vt:lpstr>
      <vt:lpstr>Süt İzni</vt:lpstr>
      <vt:lpstr>İşçi Özlük Dosyası</vt:lpstr>
      <vt:lpstr>İşçi Özlük Dosyası</vt:lpstr>
      <vt:lpstr>PowerPoint Sunusu</vt:lpstr>
      <vt:lpstr>Denkleştirme</vt:lpstr>
      <vt:lpstr>Denkleştirme</vt:lpstr>
      <vt:lpstr>Denkleştirme</vt:lpstr>
      <vt:lpstr>Denkleştirme</vt:lpstr>
      <vt:lpstr>Örtülü Denkleştirme</vt:lpstr>
      <vt:lpstr>Denkleştirmenin Fiilen Yapılamaması</vt:lpstr>
      <vt:lpstr>Denkleştirme Örneği</vt:lpstr>
      <vt:lpstr>Denkleştirme Örneği</vt:lpstr>
      <vt:lpstr>Denkleştirme Örneği</vt:lpstr>
      <vt:lpstr>PowerPoint Sunusu</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Lenovo</dc:creator>
  <cp:lastModifiedBy>Microsoft hesabı</cp:lastModifiedBy>
  <cp:revision>342</cp:revision>
  <dcterms:created xsi:type="dcterms:W3CDTF">2021-09-28T12:39:59Z</dcterms:created>
  <dcterms:modified xsi:type="dcterms:W3CDTF">2022-03-29T21:52:06Z</dcterms:modified>
</cp:coreProperties>
</file>