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handoutMasterIdLst>
    <p:handoutMasterId r:id="rId103"/>
  </p:handoutMasterIdLst>
  <p:sldIdLst>
    <p:sldId id="256" r:id="rId2"/>
    <p:sldId id="441" r:id="rId3"/>
    <p:sldId id="442" r:id="rId4"/>
    <p:sldId id="443" r:id="rId5"/>
    <p:sldId id="446" r:id="rId6"/>
    <p:sldId id="447" r:id="rId7"/>
    <p:sldId id="444" r:id="rId8"/>
    <p:sldId id="445" r:id="rId9"/>
    <p:sldId id="509" r:id="rId10"/>
    <p:sldId id="510" r:id="rId11"/>
    <p:sldId id="511" r:id="rId12"/>
    <p:sldId id="448" r:id="rId13"/>
    <p:sldId id="513" r:id="rId14"/>
    <p:sldId id="514" r:id="rId15"/>
    <p:sldId id="449" r:id="rId16"/>
    <p:sldId id="711" r:id="rId17"/>
    <p:sldId id="515" r:id="rId18"/>
    <p:sldId id="516" r:id="rId19"/>
    <p:sldId id="450" r:id="rId20"/>
    <p:sldId id="717" r:id="rId21"/>
    <p:sldId id="519" r:id="rId22"/>
    <p:sldId id="520" r:id="rId23"/>
    <p:sldId id="451" r:id="rId24"/>
    <p:sldId id="452" r:id="rId25"/>
    <p:sldId id="521" r:id="rId26"/>
    <p:sldId id="522" r:id="rId27"/>
    <p:sldId id="453" r:id="rId28"/>
    <p:sldId id="718" r:id="rId29"/>
    <p:sldId id="523" r:id="rId30"/>
    <p:sldId id="524" r:id="rId31"/>
    <p:sldId id="719" r:id="rId32"/>
    <p:sldId id="526" r:id="rId33"/>
    <p:sldId id="527" r:id="rId34"/>
    <p:sldId id="528" r:id="rId35"/>
    <p:sldId id="529" r:id="rId36"/>
    <p:sldId id="530" r:id="rId37"/>
    <p:sldId id="531" r:id="rId38"/>
    <p:sldId id="714" r:id="rId39"/>
    <p:sldId id="715" r:id="rId40"/>
    <p:sldId id="716" r:id="rId41"/>
    <p:sldId id="720" r:id="rId42"/>
    <p:sldId id="532" r:id="rId43"/>
    <p:sldId id="533" r:id="rId44"/>
    <p:sldId id="534" r:id="rId45"/>
    <p:sldId id="535" r:id="rId46"/>
    <p:sldId id="536" r:id="rId47"/>
    <p:sldId id="454" r:id="rId48"/>
    <p:sldId id="538" r:id="rId49"/>
    <p:sldId id="455" r:id="rId50"/>
    <p:sldId id="458" r:id="rId51"/>
    <p:sldId id="539" r:id="rId52"/>
    <p:sldId id="460" r:id="rId53"/>
    <p:sldId id="461" r:id="rId54"/>
    <p:sldId id="544" r:id="rId55"/>
    <p:sldId id="462" r:id="rId56"/>
    <p:sldId id="546" r:id="rId57"/>
    <p:sldId id="547" r:id="rId58"/>
    <p:sldId id="463" r:id="rId59"/>
    <p:sldId id="548" r:id="rId60"/>
    <p:sldId id="549" r:id="rId61"/>
    <p:sldId id="551" r:id="rId62"/>
    <p:sldId id="552" r:id="rId63"/>
    <p:sldId id="553" r:id="rId64"/>
    <p:sldId id="554" r:id="rId65"/>
    <p:sldId id="555" r:id="rId66"/>
    <p:sldId id="556" r:id="rId67"/>
    <p:sldId id="557" r:id="rId68"/>
    <p:sldId id="558" r:id="rId69"/>
    <p:sldId id="622" r:id="rId70"/>
    <p:sldId id="623" r:id="rId71"/>
    <p:sldId id="624" r:id="rId72"/>
    <p:sldId id="625" r:id="rId73"/>
    <p:sldId id="626" r:id="rId74"/>
    <p:sldId id="627" r:id="rId75"/>
    <p:sldId id="628" r:id="rId76"/>
    <p:sldId id="629" r:id="rId77"/>
    <p:sldId id="630" r:id="rId78"/>
    <p:sldId id="631" r:id="rId79"/>
    <p:sldId id="632" r:id="rId80"/>
    <p:sldId id="638" r:id="rId81"/>
    <p:sldId id="639" r:id="rId82"/>
    <p:sldId id="640" r:id="rId83"/>
    <p:sldId id="641" r:id="rId84"/>
    <p:sldId id="642" r:id="rId85"/>
    <p:sldId id="643" r:id="rId86"/>
    <p:sldId id="644" r:id="rId87"/>
    <p:sldId id="645" r:id="rId88"/>
    <p:sldId id="646" r:id="rId89"/>
    <p:sldId id="647" r:id="rId90"/>
    <p:sldId id="674" r:id="rId91"/>
    <p:sldId id="648" r:id="rId92"/>
    <p:sldId id="649" r:id="rId93"/>
    <p:sldId id="650" r:id="rId94"/>
    <p:sldId id="651" r:id="rId95"/>
    <p:sldId id="652" r:id="rId96"/>
    <p:sldId id="653" r:id="rId97"/>
    <p:sldId id="675" r:id="rId98"/>
    <p:sldId id="676" r:id="rId99"/>
    <p:sldId id="677" r:id="rId100"/>
    <p:sldId id="260"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FE5"/>
    <a:srgbClr val="CCCCFF"/>
    <a:srgbClr val="E11F1C"/>
    <a:srgbClr val="2D2A26"/>
    <a:srgbClr val="20C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22" autoAdjust="0"/>
    <p:restoredTop sz="83470" autoAdjust="0"/>
  </p:normalViewPr>
  <p:slideViewPr>
    <p:cSldViewPr snapToGrid="0">
      <p:cViewPr varScale="1">
        <p:scale>
          <a:sx n="61" d="100"/>
          <a:sy n="61" d="100"/>
        </p:scale>
        <p:origin x="115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0" d="100"/>
          <a:sy n="90" d="100"/>
        </p:scale>
        <p:origin x="-37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1D9F6-C9BF-48BE-BF32-7728C723B8E6}" type="doc">
      <dgm:prSet loTypeId="urn:microsoft.com/office/officeart/2005/8/layout/hProcess9" loCatId="process" qsTypeId="urn:microsoft.com/office/officeart/2005/8/quickstyle/simple1" qsCatId="simple" csTypeId="urn:microsoft.com/office/officeart/2005/8/colors/accent4_2" csCatId="accent4" phldr="1"/>
      <dgm:spPr/>
    </dgm:pt>
    <dgm:pt modelId="{E7DA8E49-3FB9-4DFF-BDB6-8B8CBA912C7D}">
      <dgm:prSet phldrT="[Metin]"/>
      <dgm:spPr/>
      <dgm:t>
        <a:bodyPr/>
        <a:lstStyle/>
        <a:p>
          <a:r>
            <a:rPr lang="tr-TR" dirty="0">
              <a:latin typeface="+mj-lt"/>
            </a:rPr>
            <a:t>İdarece İhale Dokümanının Hazırlanması</a:t>
          </a:r>
        </a:p>
      </dgm:t>
    </dgm:pt>
    <dgm:pt modelId="{1166A24C-651D-40AC-AFB4-59A92AAEB02A}" type="parTrans" cxnId="{66957AE2-FB02-4A9C-B7DA-ED37443DFE25}">
      <dgm:prSet/>
      <dgm:spPr/>
      <dgm:t>
        <a:bodyPr/>
        <a:lstStyle/>
        <a:p>
          <a:endParaRPr lang="tr-TR"/>
        </a:p>
      </dgm:t>
    </dgm:pt>
    <dgm:pt modelId="{13819663-CBFA-451B-AC8B-8A66BCC57868}" type="sibTrans" cxnId="{66957AE2-FB02-4A9C-B7DA-ED37443DFE25}">
      <dgm:prSet/>
      <dgm:spPr/>
      <dgm:t>
        <a:bodyPr/>
        <a:lstStyle/>
        <a:p>
          <a:endParaRPr lang="tr-TR"/>
        </a:p>
      </dgm:t>
    </dgm:pt>
    <dgm:pt modelId="{04DAA6C3-8C75-4A43-81DE-71CCB6216432}">
      <dgm:prSet phldrT="[Metin]"/>
      <dgm:spPr/>
      <dgm:t>
        <a:bodyPr/>
        <a:lstStyle/>
        <a:p>
          <a:r>
            <a:rPr lang="tr-TR" dirty="0">
              <a:latin typeface="+mj-lt"/>
            </a:rPr>
            <a:t>İsteklilerin Tekliflerini Elektronik Ortamda Oluşturması ve Sunması</a:t>
          </a:r>
        </a:p>
      </dgm:t>
    </dgm:pt>
    <dgm:pt modelId="{1C04700F-3262-4021-9DD9-F35557A70677}" type="parTrans" cxnId="{783D0AD1-38F5-44F4-8CA3-DE5E4F8DF2D0}">
      <dgm:prSet/>
      <dgm:spPr/>
      <dgm:t>
        <a:bodyPr/>
        <a:lstStyle/>
        <a:p>
          <a:endParaRPr lang="tr-TR"/>
        </a:p>
      </dgm:t>
    </dgm:pt>
    <dgm:pt modelId="{0079F5C0-FCF7-4EB9-9CC8-C93BAB1855C6}" type="sibTrans" cxnId="{783D0AD1-38F5-44F4-8CA3-DE5E4F8DF2D0}">
      <dgm:prSet/>
      <dgm:spPr/>
      <dgm:t>
        <a:bodyPr/>
        <a:lstStyle/>
        <a:p>
          <a:endParaRPr lang="tr-TR"/>
        </a:p>
      </dgm:t>
    </dgm:pt>
    <dgm:pt modelId="{EB00C679-7BAA-4BAB-A2FB-788D0D2D4429}">
      <dgm:prSet phldrT="[Metin]"/>
      <dgm:spPr/>
      <dgm:t>
        <a:bodyPr/>
        <a:lstStyle/>
        <a:p>
          <a:r>
            <a:rPr lang="tr-TR" dirty="0">
              <a:latin typeface="+mj-lt"/>
            </a:rPr>
            <a:t>Tekliflerin Elektronik Ortamda Değerlendirilmesi </a:t>
          </a:r>
        </a:p>
      </dgm:t>
    </dgm:pt>
    <dgm:pt modelId="{2FB9960C-C92B-4F95-B16A-A0C285547E28}" type="parTrans" cxnId="{CD4496A2-418D-41CD-8306-DC8F72F0F0A0}">
      <dgm:prSet/>
      <dgm:spPr/>
      <dgm:t>
        <a:bodyPr/>
        <a:lstStyle/>
        <a:p>
          <a:endParaRPr lang="tr-TR"/>
        </a:p>
      </dgm:t>
    </dgm:pt>
    <dgm:pt modelId="{ABDE4258-5EC1-483F-9EF3-D9B24FD776CF}" type="sibTrans" cxnId="{CD4496A2-418D-41CD-8306-DC8F72F0F0A0}">
      <dgm:prSet/>
      <dgm:spPr/>
      <dgm:t>
        <a:bodyPr/>
        <a:lstStyle/>
        <a:p>
          <a:endParaRPr lang="tr-TR"/>
        </a:p>
      </dgm:t>
    </dgm:pt>
    <dgm:pt modelId="{FAC8CBB6-FBF7-46DE-8756-DA20D67B257F}" type="pres">
      <dgm:prSet presAssocID="{F481D9F6-C9BF-48BE-BF32-7728C723B8E6}" presName="CompostProcess" presStyleCnt="0">
        <dgm:presLayoutVars>
          <dgm:dir/>
          <dgm:resizeHandles val="exact"/>
        </dgm:presLayoutVars>
      </dgm:prSet>
      <dgm:spPr/>
    </dgm:pt>
    <dgm:pt modelId="{0E9E9FAD-521B-4B29-AD1E-79C06175DDE5}" type="pres">
      <dgm:prSet presAssocID="{F481D9F6-C9BF-48BE-BF32-7728C723B8E6}" presName="arrow" presStyleLbl="bgShp" presStyleIdx="0" presStyleCnt="1" custScaleX="117647"/>
      <dgm:spPr/>
    </dgm:pt>
    <dgm:pt modelId="{FEEACC9F-D5CB-48A5-BE71-E85F27B6A895}" type="pres">
      <dgm:prSet presAssocID="{F481D9F6-C9BF-48BE-BF32-7728C723B8E6}" presName="linearProcess" presStyleCnt="0"/>
      <dgm:spPr/>
    </dgm:pt>
    <dgm:pt modelId="{B60637D5-B474-4A06-B745-BA2C001AB428}" type="pres">
      <dgm:prSet presAssocID="{E7DA8E49-3FB9-4DFF-BDB6-8B8CBA912C7D}" presName="textNode" presStyleLbl="node1" presStyleIdx="0" presStyleCnt="3" custScaleX="78435">
        <dgm:presLayoutVars>
          <dgm:bulletEnabled val="1"/>
        </dgm:presLayoutVars>
      </dgm:prSet>
      <dgm:spPr/>
      <dgm:t>
        <a:bodyPr/>
        <a:lstStyle/>
        <a:p>
          <a:endParaRPr lang="tr-TR"/>
        </a:p>
      </dgm:t>
    </dgm:pt>
    <dgm:pt modelId="{29465D13-E8A3-46E1-9E02-C14EC6A56262}" type="pres">
      <dgm:prSet presAssocID="{13819663-CBFA-451B-AC8B-8A66BCC57868}" presName="sibTrans" presStyleCnt="0"/>
      <dgm:spPr/>
    </dgm:pt>
    <dgm:pt modelId="{4ECC29EA-C62A-4216-A798-D6905F8D90FB}" type="pres">
      <dgm:prSet presAssocID="{04DAA6C3-8C75-4A43-81DE-71CCB6216432}" presName="textNode" presStyleLbl="node1" presStyleIdx="1" presStyleCnt="3" custScaleX="78435">
        <dgm:presLayoutVars>
          <dgm:bulletEnabled val="1"/>
        </dgm:presLayoutVars>
      </dgm:prSet>
      <dgm:spPr/>
      <dgm:t>
        <a:bodyPr/>
        <a:lstStyle/>
        <a:p>
          <a:endParaRPr lang="tr-TR"/>
        </a:p>
      </dgm:t>
    </dgm:pt>
    <dgm:pt modelId="{E112BF62-DD59-49FD-AEF6-04E84346AC7E}" type="pres">
      <dgm:prSet presAssocID="{0079F5C0-FCF7-4EB9-9CC8-C93BAB1855C6}" presName="sibTrans" presStyleCnt="0"/>
      <dgm:spPr/>
    </dgm:pt>
    <dgm:pt modelId="{D67F5115-DB7E-46DE-8F9B-9FFE870DFEDB}" type="pres">
      <dgm:prSet presAssocID="{EB00C679-7BAA-4BAB-A2FB-788D0D2D4429}" presName="textNode" presStyleLbl="node1" presStyleIdx="2" presStyleCnt="3" custScaleX="78435">
        <dgm:presLayoutVars>
          <dgm:bulletEnabled val="1"/>
        </dgm:presLayoutVars>
      </dgm:prSet>
      <dgm:spPr/>
      <dgm:t>
        <a:bodyPr/>
        <a:lstStyle/>
        <a:p>
          <a:endParaRPr lang="tr-TR"/>
        </a:p>
      </dgm:t>
    </dgm:pt>
  </dgm:ptLst>
  <dgm:cxnLst>
    <dgm:cxn modelId="{9C2589D6-7CCB-4A38-BFD9-CC469B4A85F9}" type="presOf" srcId="{04DAA6C3-8C75-4A43-81DE-71CCB6216432}" destId="{4ECC29EA-C62A-4216-A798-D6905F8D90FB}" srcOrd="0" destOrd="0" presId="urn:microsoft.com/office/officeart/2005/8/layout/hProcess9"/>
    <dgm:cxn modelId="{350394F3-4054-4D15-AD51-FFAEF2478F55}" type="presOf" srcId="{EB00C679-7BAA-4BAB-A2FB-788D0D2D4429}" destId="{D67F5115-DB7E-46DE-8F9B-9FFE870DFEDB}" srcOrd="0" destOrd="0" presId="urn:microsoft.com/office/officeart/2005/8/layout/hProcess9"/>
    <dgm:cxn modelId="{66957AE2-FB02-4A9C-B7DA-ED37443DFE25}" srcId="{F481D9F6-C9BF-48BE-BF32-7728C723B8E6}" destId="{E7DA8E49-3FB9-4DFF-BDB6-8B8CBA912C7D}" srcOrd="0" destOrd="0" parTransId="{1166A24C-651D-40AC-AFB4-59A92AAEB02A}" sibTransId="{13819663-CBFA-451B-AC8B-8A66BCC57868}"/>
    <dgm:cxn modelId="{4E688B83-AF2D-4896-B9B5-88D5B4743673}" type="presOf" srcId="{E7DA8E49-3FB9-4DFF-BDB6-8B8CBA912C7D}" destId="{B60637D5-B474-4A06-B745-BA2C001AB428}" srcOrd="0" destOrd="0" presId="urn:microsoft.com/office/officeart/2005/8/layout/hProcess9"/>
    <dgm:cxn modelId="{783D0AD1-38F5-44F4-8CA3-DE5E4F8DF2D0}" srcId="{F481D9F6-C9BF-48BE-BF32-7728C723B8E6}" destId="{04DAA6C3-8C75-4A43-81DE-71CCB6216432}" srcOrd="1" destOrd="0" parTransId="{1C04700F-3262-4021-9DD9-F35557A70677}" sibTransId="{0079F5C0-FCF7-4EB9-9CC8-C93BAB1855C6}"/>
    <dgm:cxn modelId="{6F7EE007-3B22-47CB-AD58-63C6067A3625}" type="presOf" srcId="{F481D9F6-C9BF-48BE-BF32-7728C723B8E6}" destId="{FAC8CBB6-FBF7-46DE-8756-DA20D67B257F}" srcOrd="0" destOrd="0" presId="urn:microsoft.com/office/officeart/2005/8/layout/hProcess9"/>
    <dgm:cxn modelId="{CD4496A2-418D-41CD-8306-DC8F72F0F0A0}" srcId="{F481D9F6-C9BF-48BE-BF32-7728C723B8E6}" destId="{EB00C679-7BAA-4BAB-A2FB-788D0D2D4429}" srcOrd="2" destOrd="0" parTransId="{2FB9960C-C92B-4F95-B16A-A0C285547E28}" sibTransId="{ABDE4258-5EC1-483F-9EF3-D9B24FD776CF}"/>
    <dgm:cxn modelId="{873578B5-CAC8-4607-9180-0E233B34FB41}" type="presParOf" srcId="{FAC8CBB6-FBF7-46DE-8756-DA20D67B257F}" destId="{0E9E9FAD-521B-4B29-AD1E-79C06175DDE5}" srcOrd="0" destOrd="0" presId="urn:microsoft.com/office/officeart/2005/8/layout/hProcess9"/>
    <dgm:cxn modelId="{210F2927-A01E-4278-B0F3-A207701A94E0}" type="presParOf" srcId="{FAC8CBB6-FBF7-46DE-8756-DA20D67B257F}" destId="{FEEACC9F-D5CB-48A5-BE71-E85F27B6A895}" srcOrd="1" destOrd="0" presId="urn:microsoft.com/office/officeart/2005/8/layout/hProcess9"/>
    <dgm:cxn modelId="{58013087-795A-4995-A6AD-2C31A95000F7}" type="presParOf" srcId="{FEEACC9F-D5CB-48A5-BE71-E85F27B6A895}" destId="{B60637D5-B474-4A06-B745-BA2C001AB428}" srcOrd="0" destOrd="0" presId="urn:microsoft.com/office/officeart/2005/8/layout/hProcess9"/>
    <dgm:cxn modelId="{468889C1-D5A1-460F-BB1A-5B248C8F0E94}" type="presParOf" srcId="{FEEACC9F-D5CB-48A5-BE71-E85F27B6A895}" destId="{29465D13-E8A3-46E1-9E02-C14EC6A56262}" srcOrd="1" destOrd="0" presId="urn:microsoft.com/office/officeart/2005/8/layout/hProcess9"/>
    <dgm:cxn modelId="{39FC8560-C566-4B7D-B1C1-12A143D33404}" type="presParOf" srcId="{FEEACC9F-D5CB-48A5-BE71-E85F27B6A895}" destId="{4ECC29EA-C62A-4216-A798-D6905F8D90FB}" srcOrd="2" destOrd="0" presId="urn:microsoft.com/office/officeart/2005/8/layout/hProcess9"/>
    <dgm:cxn modelId="{E17F1406-1188-4B74-905E-851B21444533}" type="presParOf" srcId="{FEEACC9F-D5CB-48A5-BE71-E85F27B6A895}" destId="{E112BF62-DD59-49FD-AEF6-04E84346AC7E}" srcOrd="3" destOrd="0" presId="urn:microsoft.com/office/officeart/2005/8/layout/hProcess9"/>
    <dgm:cxn modelId="{60B2E47A-FDD4-4A02-BCFB-0F04C472E245}" type="presParOf" srcId="{FEEACC9F-D5CB-48A5-BE71-E85F27B6A895}" destId="{D67F5115-DB7E-46DE-8F9B-9FFE870DFED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E9FAD-521B-4B29-AD1E-79C06175DDE5}">
      <dsp:nvSpPr>
        <dsp:cNvPr id="0" name=""/>
        <dsp:cNvSpPr/>
      </dsp:nvSpPr>
      <dsp:spPr>
        <a:xfrm>
          <a:off x="2" y="0"/>
          <a:ext cx="8273364" cy="4710486"/>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0637D5-B474-4A06-B745-BA2C001AB428}">
      <dsp:nvSpPr>
        <dsp:cNvPr id="0" name=""/>
        <dsp:cNvSpPr/>
      </dsp:nvSpPr>
      <dsp:spPr>
        <a:xfrm>
          <a:off x="628879" y="1413145"/>
          <a:ext cx="2226232" cy="18841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latin typeface="+mj-lt"/>
            </a:rPr>
            <a:t>İdarece İhale Dokümanının Hazırlanması</a:t>
          </a:r>
        </a:p>
      </dsp:txBody>
      <dsp:txXfrm>
        <a:off x="720858" y="1505124"/>
        <a:ext cx="2042274" cy="1700236"/>
      </dsp:txXfrm>
    </dsp:sp>
    <dsp:sp modelId="{4ECC29EA-C62A-4216-A798-D6905F8D90FB}">
      <dsp:nvSpPr>
        <dsp:cNvPr id="0" name=""/>
        <dsp:cNvSpPr/>
      </dsp:nvSpPr>
      <dsp:spPr>
        <a:xfrm>
          <a:off x="3023568" y="1413145"/>
          <a:ext cx="2226232" cy="18841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latin typeface="+mj-lt"/>
            </a:rPr>
            <a:t>İsteklilerin Tekliflerini Elektronik Ortamda Oluşturması ve Sunması</a:t>
          </a:r>
        </a:p>
      </dsp:txBody>
      <dsp:txXfrm>
        <a:off x="3115547" y="1505124"/>
        <a:ext cx="2042274" cy="1700236"/>
      </dsp:txXfrm>
    </dsp:sp>
    <dsp:sp modelId="{D67F5115-DB7E-46DE-8F9B-9FFE870DFEDB}">
      <dsp:nvSpPr>
        <dsp:cNvPr id="0" name=""/>
        <dsp:cNvSpPr/>
      </dsp:nvSpPr>
      <dsp:spPr>
        <a:xfrm>
          <a:off x="5418257" y="1413145"/>
          <a:ext cx="2226232" cy="18841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a:latin typeface="+mj-lt"/>
            </a:rPr>
            <a:t>Tekliflerin Elektronik Ortamda Değerlendirilmesi </a:t>
          </a:r>
        </a:p>
      </dsp:txBody>
      <dsp:txXfrm>
        <a:off x="5510236" y="1505124"/>
        <a:ext cx="2042274" cy="17002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16CC23-1DBA-4BF2-8614-0A2FFE2D760A}" type="datetimeFigureOut">
              <a:rPr lang="tr-TR" smtClean="0"/>
              <a:t>03.08.2021</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945F70-D831-4E52-97F0-285EA79C4C2F}" type="slidenum">
              <a:rPr lang="tr-TR" smtClean="0"/>
              <a:t>‹#›</a:t>
            </a:fld>
            <a:endParaRPr lang="tr-TR" dirty="0"/>
          </a:p>
        </p:txBody>
      </p:sp>
    </p:spTree>
    <p:extLst>
      <p:ext uri="{BB962C8B-B14F-4D97-AF65-F5344CB8AC3E}">
        <p14:creationId xmlns:p14="http://schemas.microsoft.com/office/powerpoint/2010/main" val="168463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457D-4A1E-4240-AF78-4DF993C018C5}" type="datetimeFigureOut">
              <a:rPr lang="tr-TR" smtClean="0"/>
              <a:t>03.08.2021</a:t>
            </a:fld>
            <a:endParaRPr lang="tr-TR" dirty="0"/>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143BD-F0F8-49AD-B690-4892406CFF63}" type="slidenum">
              <a:rPr lang="tr-TR" smtClean="0"/>
              <a:t>‹#›</a:t>
            </a:fld>
            <a:endParaRPr lang="tr-TR" dirty="0"/>
          </a:p>
        </p:txBody>
      </p:sp>
    </p:spTree>
    <p:extLst>
      <p:ext uri="{BB962C8B-B14F-4D97-AF65-F5344CB8AC3E}">
        <p14:creationId xmlns:p14="http://schemas.microsoft.com/office/powerpoint/2010/main" val="163921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E8143BD-F0F8-49AD-B690-4892406CFF63}" type="slidenum">
              <a:rPr lang="tr-TR" smtClean="0"/>
              <a:t>53</a:t>
            </a:fld>
            <a:endParaRPr lang="tr-TR" dirty="0"/>
          </a:p>
        </p:txBody>
      </p:sp>
    </p:spTree>
    <p:extLst>
      <p:ext uri="{BB962C8B-B14F-4D97-AF65-F5344CB8AC3E}">
        <p14:creationId xmlns:p14="http://schemas.microsoft.com/office/powerpoint/2010/main" val="687701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pa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4946" y="2161189"/>
            <a:ext cx="8074109" cy="1187986"/>
          </a:xfrm>
          <a:prstGeom prst="rect">
            <a:avLst/>
          </a:prstGeom>
        </p:spPr>
        <p:txBody>
          <a:bodyPr lIns="0" tIns="0" rIns="0" bIns="0" anchor="ctr">
            <a:normAutofit/>
          </a:bodyPr>
          <a:lstStyle>
            <a:lvl1pPr algn="ctr">
              <a:defRPr sz="3600" b="1" baseline="0">
                <a:solidFill>
                  <a:srgbClr val="E11F1C"/>
                </a:solidFill>
                <a:latin typeface="Arial" panose="020B0604020202020204" pitchFamily="34" charset="0"/>
                <a:cs typeface="Arial" panose="020B0604020202020204" pitchFamily="34" charset="0"/>
              </a:defRPr>
            </a:lvl1pPr>
          </a:lstStyle>
          <a:p>
            <a:r>
              <a:rPr lang="tr-TR" dirty="0"/>
              <a:t>SUNUM KONU</a:t>
            </a:r>
            <a:endParaRPr lang="en-US" dirty="0"/>
          </a:p>
        </p:txBody>
      </p:sp>
      <p:sp>
        <p:nvSpPr>
          <p:cNvPr id="3" name="Subtitle 2"/>
          <p:cNvSpPr>
            <a:spLocks noGrp="1"/>
          </p:cNvSpPr>
          <p:nvPr>
            <p:ph type="subTitle" idx="1" hasCustomPrompt="1"/>
          </p:nvPr>
        </p:nvSpPr>
        <p:spPr>
          <a:xfrm>
            <a:off x="1273210" y="3628485"/>
            <a:ext cx="6597580" cy="271849"/>
          </a:xfrm>
          <a:prstGeom prst="rect">
            <a:avLst/>
          </a:prstGeom>
        </p:spPr>
        <p:txBody>
          <a:bodyPr lIns="0" tIns="0" rIns="0" bIns="0">
            <a:normAutofit/>
          </a:bodyPr>
          <a:lstStyle>
            <a:lvl1pPr marL="0" indent="0" algn="ctr">
              <a:spcBef>
                <a:spcPts val="0"/>
              </a:spcBef>
              <a:buNone/>
              <a:defRPr sz="1800" b="1" baseline="0">
                <a:solidFill>
                  <a:srgbClr val="2D2A2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Ad SOYAD</a:t>
            </a:r>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4070" y="1411666"/>
            <a:ext cx="1895860" cy="542545"/>
          </a:xfrm>
          <a:prstGeom prst="rect">
            <a:avLst/>
          </a:prstGeom>
        </p:spPr>
      </p:pic>
      <p:sp>
        <p:nvSpPr>
          <p:cNvPr id="11" name="Metin Yer Tutucusu 10"/>
          <p:cNvSpPr>
            <a:spLocks noGrp="1"/>
          </p:cNvSpPr>
          <p:nvPr>
            <p:ph type="body" sz="quarter" idx="13" hasCustomPrompt="1"/>
          </p:nvPr>
        </p:nvSpPr>
        <p:spPr>
          <a:xfrm>
            <a:off x="2011474" y="3905860"/>
            <a:ext cx="5121053" cy="227957"/>
          </a:xfrm>
          <a:prstGeom prst="rect">
            <a:avLst/>
          </a:prstGeom>
        </p:spPr>
        <p:txBody>
          <a:bodyPr lIns="0" tIns="0" rIns="0" bIns="0">
            <a:normAutofit/>
          </a:bodyPr>
          <a:lstStyle>
            <a:lvl1pPr marL="0" indent="0" algn="ctr">
              <a:spcBef>
                <a:spcPts val="0"/>
              </a:spcBef>
              <a:buNone/>
              <a:defRPr sz="1800" baseline="0">
                <a:solidFill>
                  <a:srgbClr val="E11F1C"/>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tr-TR" dirty="0"/>
              <a:t>Unvan</a:t>
            </a:r>
          </a:p>
        </p:txBody>
      </p:sp>
      <p:sp>
        <p:nvSpPr>
          <p:cNvPr id="13" name="Metin kutusu 12">
            <a:extLst>
              <a:ext uri="{FF2B5EF4-FFF2-40B4-BE49-F238E27FC236}">
                <a16:creationId xmlns:a16="http://schemas.microsoft.com/office/drawing/2014/main" id="{83AE19EE-6287-4081-A729-1AC50A45F897}"/>
              </a:ext>
            </a:extLst>
          </p:cNvPr>
          <p:cNvSpPr txBox="1"/>
          <p:nvPr userDrawn="1"/>
        </p:nvSpPr>
        <p:spPr>
          <a:xfrm>
            <a:off x="3778465" y="6522102"/>
            <a:ext cx="1587071" cy="184666"/>
          </a:xfrm>
          <a:prstGeom prst="rect">
            <a:avLst/>
          </a:prstGeom>
          <a:noFill/>
        </p:spPr>
        <p:txBody>
          <a:bodyPr wrap="square" lIns="0" tIns="0" rIns="0" bIns="0" rtlCol="0">
            <a:spAutoFit/>
          </a:bodyPr>
          <a:lstStyle/>
          <a:p>
            <a:pPr algn="ctr"/>
            <a:r>
              <a:rPr lang="tr-TR" sz="1200" dirty="0">
                <a:solidFill>
                  <a:srgbClr val="E11F1D"/>
                </a:solidFill>
                <a:latin typeface="Arial" panose="020B0604020202020204" pitchFamily="34" charset="0"/>
                <a:cs typeface="Arial" panose="020B0604020202020204" pitchFamily="34" charset="0"/>
              </a:rPr>
              <a:t>ekapakademi.kik.gov.tr</a:t>
            </a:r>
          </a:p>
        </p:txBody>
      </p:sp>
      <p:grpSp>
        <p:nvGrpSpPr>
          <p:cNvPr id="14" name="Grup 13">
            <a:extLst>
              <a:ext uri="{FF2B5EF4-FFF2-40B4-BE49-F238E27FC236}">
                <a16:creationId xmlns:a16="http://schemas.microsoft.com/office/drawing/2014/main" id="{A1F64771-950A-4D28-96B3-E972EF6F73D6}"/>
              </a:ext>
            </a:extLst>
          </p:cNvPr>
          <p:cNvGrpSpPr/>
          <p:nvPr userDrawn="1"/>
        </p:nvGrpSpPr>
        <p:grpSpPr>
          <a:xfrm>
            <a:off x="464386" y="4860759"/>
            <a:ext cx="8215229" cy="1542047"/>
            <a:chOff x="273050" y="4860759"/>
            <a:chExt cx="8597900" cy="1542047"/>
          </a:xfrm>
        </p:grpSpPr>
        <p:cxnSp>
          <p:nvCxnSpPr>
            <p:cNvPr id="15" name="Düz Bağlayıcı 14">
              <a:extLst>
                <a:ext uri="{FF2B5EF4-FFF2-40B4-BE49-F238E27FC236}">
                  <a16:creationId xmlns:a16="http://schemas.microsoft.com/office/drawing/2014/main" id="{74FF7295-328E-4DAC-8D4E-E9F70EB3FFB8}"/>
                </a:ext>
              </a:extLst>
            </p:cNvPr>
            <p:cNvCxnSpPr>
              <a:cxnSpLocks/>
            </p:cNvCxnSpPr>
            <p:nvPr/>
          </p:nvCxnSpPr>
          <p:spPr>
            <a:xfrm>
              <a:off x="273050" y="4860759"/>
              <a:ext cx="8597900" cy="0"/>
            </a:xfrm>
            <a:prstGeom prst="line">
              <a:avLst/>
            </a:prstGeom>
            <a:ln>
              <a:solidFill>
                <a:srgbClr val="E11F1D"/>
              </a:solidFill>
            </a:ln>
          </p:spPr>
          <p:style>
            <a:lnRef idx="1">
              <a:schemeClr val="accent2"/>
            </a:lnRef>
            <a:fillRef idx="0">
              <a:schemeClr val="accent2"/>
            </a:fillRef>
            <a:effectRef idx="0">
              <a:schemeClr val="accent2"/>
            </a:effectRef>
            <a:fontRef idx="minor">
              <a:schemeClr val="tx1"/>
            </a:fontRef>
          </p:style>
        </p:cxnSp>
        <p:cxnSp>
          <p:nvCxnSpPr>
            <p:cNvPr id="16" name="Düz Bağlayıcı 15">
              <a:extLst>
                <a:ext uri="{FF2B5EF4-FFF2-40B4-BE49-F238E27FC236}">
                  <a16:creationId xmlns:a16="http://schemas.microsoft.com/office/drawing/2014/main" id="{85106DCC-4671-4981-800E-5288BB6A74A0}"/>
                </a:ext>
              </a:extLst>
            </p:cNvPr>
            <p:cNvCxnSpPr>
              <a:cxnSpLocks/>
            </p:cNvCxnSpPr>
            <p:nvPr/>
          </p:nvCxnSpPr>
          <p:spPr>
            <a:xfrm>
              <a:off x="273050" y="6402806"/>
              <a:ext cx="8597900" cy="0"/>
            </a:xfrm>
            <a:prstGeom prst="line">
              <a:avLst/>
            </a:prstGeom>
            <a:ln>
              <a:solidFill>
                <a:srgbClr val="E11F1D"/>
              </a:solidFill>
            </a:ln>
          </p:spPr>
          <p:style>
            <a:lnRef idx="1">
              <a:schemeClr val="accent2"/>
            </a:lnRef>
            <a:fillRef idx="0">
              <a:schemeClr val="accent2"/>
            </a:fillRef>
            <a:effectRef idx="0">
              <a:schemeClr val="accent2"/>
            </a:effectRef>
            <a:fontRef idx="minor">
              <a:schemeClr val="tx1"/>
            </a:fontRef>
          </p:style>
        </p:cxnSp>
      </p:grpSp>
      <p:sp>
        <p:nvSpPr>
          <p:cNvPr id="17" name="Metin kutusu 16">
            <a:extLst>
              <a:ext uri="{FF2B5EF4-FFF2-40B4-BE49-F238E27FC236}">
                <a16:creationId xmlns:a16="http://schemas.microsoft.com/office/drawing/2014/main" id="{6F4379B4-7BCE-470F-BABB-C34694AF36FB}"/>
              </a:ext>
            </a:extLst>
          </p:cNvPr>
          <p:cNvSpPr txBox="1"/>
          <p:nvPr userDrawn="1"/>
        </p:nvSpPr>
        <p:spPr>
          <a:xfrm>
            <a:off x="534946" y="4989299"/>
            <a:ext cx="8074109" cy="1284967"/>
          </a:xfrm>
          <a:prstGeom prst="rect">
            <a:avLst/>
          </a:prstGeom>
          <a:noFill/>
        </p:spPr>
        <p:txBody>
          <a:bodyPr wrap="square" lIns="0" tIns="0" rIns="0" bIns="0" rtlCol="0">
            <a:spAutoFit/>
          </a:bodyPr>
          <a:lstStyle/>
          <a:p>
            <a:pPr marL="171450" indent="-171450" algn="just">
              <a:buFont typeface="Arial" panose="020B0604020202020204" pitchFamily="34" charset="0"/>
              <a:buChar char="•"/>
            </a:pPr>
            <a:r>
              <a:rPr lang="tr-TR" sz="1050" dirty="0">
                <a:solidFill>
                  <a:srgbClr val="144F91"/>
                </a:solidFill>
                <a:latin typeface="Arial" panose="020B0604020202020204" pitchFamily="34" charset="0"/>
                <a:cs typeface="Arial" panose="020B0604020202020204" pitchFamily="34" charset="0"/>
              </a:rPr>
              <a:t>EKAP Akademi üzerinden canlı olarak yayınlanan yazılı, basılı, işitsel ve görsel tüm içerik, metinler, çizimler, ses, animasyon, video dosyaları, kod ve yazılım da dahil olmak üzere, ticari amaçlı olsun veya olmasın değiştirilemez, kopyalanamaz, çoğaltılamaz, yeniden yayımlanamaz, başka bir bilgisayara yüklenemez, postalanamaz, iletilemez, dağıtılamaz. </a:t>
            </a:r>
          </a:p>
          <a:p>
            <a:pPr marL="171450" indent="-171450" algn="just">
              <a:spcBef>
                <a:spcPts val="600"/>
              </a:spcBef>
              <a:buFont typeface="Arial" panose="020B0604020202020204" pitchFamily="34" charset="0"/>
              <a:buChar char="•"/>
            </a:pPr>
            <a:r>
              <a:rPr lang="tr-TR" sz="1050" dirty="0">
                <a:solidFill>
                  <a:srgbClr val="144F91"/>
                </a:solidFill>
                <a:latin typeface="Arial" panose="020B0604020202020204" pitchFamily="34" charset="0"/>
                <a:cs typeface="Arial" panose="020B0604020202020204" pitchFamily="34" charset="0"/>
              </a:rPr>
              <a:t>Sanal sınıf eğitimleri, değerlendirilmek ve gerekli görüldüğü durumda paylaşılmak veya yayınlanmak amacı ile Kamu İhale Kurumu tarafından kayıt altına alınmaktadır.</a:t>
            </a:r>
          </a:p>
          <a:p>
            <a:pPr marL="171450" indent="-171450" algn="just">
              <a:spcBef>
                <a:spcPts val="600"/>
              </a:spcBef>
              <a:buFont typeface="Arial" panose="020B0604020202020204" pitchFamily="34" charset="0"/>
              <a:buChar char="•"/>
            </a:pPr>
            <a:r>
              <a:rPr lang="tr-TR" sz="1050" dirty="0">
                <a:solidFill>
                  <a:srgbClr val="144F91"/>
                </a:solidFill>
                <a:latin typeface="Arial" panose="020B0604020202020204" pitchFamily="34" charset="0"/>
                <a:cs typeface="Arial" panose="020B0604020202020204" pitchFamily="34" charset="0"/>
              </a:rPr>
              <a:t>Eğitimlerimiz, eşzamanlı olarak ses ve görüntü sorunlarının tespiti için eğitim süresince çevrimiçi olarak denetlenmektedir. Ses veya görüntü problemi yaşamanız durumunda, bilgisayarınızın ve tarayıcınızın ayarlarını kontrol ediniz. </a:t>
            </a:r>
          </a:p>
        </p:txBody>
      </p:sp>
      <p:sp>
        <p:nvSpPr>
          <p:cNvPr id="19" name="Metin Yer Tutucusu 18"/>
          <p:cNvSpPr>
            <a:spLocks noGrp="1"/>
          </p:cNvSpPr>
          <p:nvPr>
            <p:ph type="body" sz="quarter" idx="14" hasCustomPrompt="1"/>
          </p:nvPr>
        </p:nvSpPr>
        <p:spPr>
          <a:xfrm>
            <a:off x="534946" y="4268507"/>
            <a:ext cx="8074109" cy="271910"/>
          </a:xfrm>
          <a:prstGeom prst="rect">
            <a:avLst/>
          </a:prstGeom>
        </p:spPr>
        <p:txBody>
          <a:bodyPr anchor="ctr">
            <a:noAutofit/>
          </a:bodyPr>
          <a:lstStyle>
            <a:lvl1pPr marL="0" indent="0" algn="ctr">
              <a:spcBef>
                <a:spcPts val="0"/>
              </a:spcBef>
              <a:buNone/>
              <a:defRPr sz="1600" b="1">
                <a:solidFill>
                  <a:srgbClr val="2D2A2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tr-TR" dirty="0"/>
              <a:t>Birim</a:t>
            </a:r>
          </a:p>
        </p:txBody>
      </p:sp>
      <p:sp>
        <p:nvSpPr>
          <p:cNvPr id="21" name="Metin Yer Tutucusu 20"/>
          <p:cNvSpPr>
            <a:spLocks noGrp="1"/>
          </p:cNvSpPr>
          <p:nvPr>
            <p:ph type="body" sz="quarter" idx="15" hasCustomPrompt="1"/>
          </p:nvPr>
        </p:nvSpPr>
        <p:spPr>
          <a:xfrm>
            <a:off x="3488001" y="4543603"/>
            <a:ext cx="2167998" cy="217433"/>
          </a:xfrm>
          <a:prstGeom prst="rect">
            <a:avLst/>
          </a:prstGeom>
        </p:spPr>
        <p:txBody>
          <a:bodyPr lIns="0" tIns="0" rIns="0" bIns="0" anchor="ctr">
            <a:normAutofit/>
          </a:bodyPr>
          <a:lstStyle>
            <a:lvl1pPr marL="0" indent="0" algn="ctr">
              <a:spcBef>
                <a:spcPts val="0"/>
              </a:spcBef>
              <a:buNone/>
              <a:defRPr sz="1400">
                <a:solidFill>
                  <a:srgbClr val="E11F1C"/>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tr-TR" dirty="0"/>
              <a:t>01 Ocak 2021</a:t>
            </a:r>
          </a:p>
        </p:txBody>
      </p:sp>
      <p:pic>
        <p:nvPicPr>
          <p:cNvPr id="18" name="Resim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17" r="-18"/>
          <a:stretch/>
        </p:blipFill>
        <p:spPr>
          <a:xfrm>
            <a:off x="-18000" y="0"/>
            <a:ext cx="9180000" cy="1267512"/>
          </a:xfrm>
          <a:prstGeom prst="rect">
            <a:avLst/>
          </a:prstGeom>
        </p:spPr>
      </p:pic>
    </p:spTree>
    <p:extLst>
      <p:ext uri="{BB962C8B-B14F-4D97-AF65-F5344CB8AC3E}">
        <p14:creationId xmlns:p14="http://schemas.microsoft.com/office/powerpoint/2010/main" val="108152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Başlık ve Metin">
    <p:bg>
      <p:bgPr>
        <a:solidFill>
          <a:srgbClr val="D7DFE5"/>
        </a:solidFill>
        <a:effectLst/>
      </p:bgPr>
    </p:bg>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21181"/>
            <a:ext cx="9144000" cy="636819"/>
          </a:xfrm>
          <a:prstGeom prst="rect">
            <a:avLst/>
          </a:prstGeom>
        </p:spPr>
      </p:pic>
      <p:sp>
        <p:nvSpPr>
          <p:cNvPr id="2" name="Title 1"/>
          <p:cNvSpPr>
            <a:spLocks noGrp="1" noChangeAspect="1"/>
          </p:cNvSpPr>
          <p:nvPr>
            <p:ph type="title" hasCustomPrompt="1"/>
          </p:nvPr>
        </p:nvSpPr>
        <p:spPr>
          <a:xfrm>
            <a:off x="288000" y="209550"/>
            <a:ext cx="8568000" cy="430553"/>
          </a:xfrm>
          <a:prstGeom prst="rect">
            <a:avLst/>
          </a:prstGeom>
        </p:spPr>
        <p:txBody>
          <a:bodyPr lIns="0" tIns="36000" rIns="0" bIns="0" anchor="ctr" anchorCtr="0">
            <a:normAutofit/>
          </a:bodyPr>
          <a:lstStyle>
            <a:lvl1pPr>
              <a:defRPr sz="2400" b="1">
                <a:solidFill>
                  <a:srgbClr val="20CEE0"/>
                </a:solidFill>
              </a:defRPr>
            </a:lvl1pPr>
          </a:lstStyle>
          <a:p>
            <a:r>
              <a:rPr lang="tr-TR" dirty="0"/>
              <a:t>EKAP AKADEMİ</a:t>
            </a:r>
            <a:endParaRPr lang="en-US" dirty="0"/>
          </a:p>
        </p:txBody>
      </p:sp>
      <p:sp>
        <p:nvSpPr>
          <p:cNvPr id="3" name="Text Placeholder 2"/>
          <p:cNvSpPr>
            <a:spLocks noGrp="1"/>
          </p:cNvSpPr>
          <p:nvPr>
            <p:ph type="body" idx="1"/>
          </p:nvPr>
        </p:nvSpPr>
        <p:spPr>
          <a:xfrm>
            <a:off x="288000" y="1113183"/>
            <a:ext cx="8568000" cy="4860000"/>
          </a:xfrm>
          <a:prstGeom prst="rect">
            <a:avLst/>
          </a:prstGeom>
        </p:spPr>
        <p:txBody>
          <a:bodyPr lIns="0" tIns="0" rIns="0" bIns="0">
            <a:normAutofit/>
          </a:bodyPr>
          <a:lstStyle>
            <a:lvl1pPr marL="0" indent="0">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dirty="0"/>
              <a:t>Asıl metin stillerini düzenle</a:t>
            </a:r>
          </a:p>
        </p:txBody>
      </p:sp>
      <p:sp>
        <p:nvSpPr>
          <p:cNvPr id="6" name="Slide Number Placeholder 5"/>
          <p:cNvSpPr>
            <a:spLocks noGrp="1"/>
          </p:cNvSpPr>
          <p:nvPr>
            <p:ph type="sldNum" sz="quarter" idx="12"/>
          </p:nvPr>
        </p:nvSpPr>
        <p:spPr>
          <a:xfrm>
            <a:off x="7776000" y="6287590"/>
            <a:ext cx="1080000" cy="252000"/>
          </a:xfrm>
          <a:prstGeom prst="rect">
            <a:avLst/>
          </a:prstGeom>
        </p:spPr>
        <p:txBody>
          <a:bodyPr lIns="0" tIns="0" rIns="0" bIns="0" anchor="ctr"/>
          <a:lstStyle>
            <a:lvl1pPr algn="r">
              <a:lnSpc>
                <a:spcPts val="1680"/>
              </a:lnSpc>
              <a:defRPr sz="1400"/>
            </a:lvl1pPr>
          </a:lstStyle>
          <a:p>
            <a:fld id="{321968CA-F909-4380-9DFC-949767863C2A}" type="slidenum">
              <a:rPr lang="tr-TR" smtClean="0"/>
              <a:pPr/>
              <a:t>‹#›</a:t>
            </a:fld>
            <a:endParaRPr lang="tr-TR" dirty="0"/>
          </a:p>
        </p:txBody>
      </p:sp>
    </p:spTree>
    <p:extLst>
      <p:ext uri="{BB962C8B-B14F-4D97-AF65-F5344CB8AC3E}">
        <p14:creationId xmlns:p14="http://schemas.microsoft.com/office/powerpoint/2010/main" val="157592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Metin, Grafik, Görsel">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288000" y="209549"/>
            <a:ext cx="8568000" cy="430502"/>
          </a:xfrm>
          <a:prstGeom prst="rect">
            <a:avLst/>
          </a:prstGeom>
        </p:spPr>
        <p:txBody>
          <a:bodyPr lIns="0" tIns="36000" rIns="0" bIns="0" anchor="ctr">
            <a:normAutofit/>
          </a:bodyPr>
          <a:lstStyle>
            <a:lvl1pPr>
              <a:defRPr sz="2400" b="1" baseline="0">
                <a:solidFill>
                  <a:srgbClr val="20CEE0"/>
                </a:solidFill>
              </a:defRPr>
            </a:lvl1pPr>
          </a:lstStyle>
          <a:p>
            <a:r>
              <a:rPr lang="tr-TR" dirty="0"/>
              <a:t>EKAP AKADEMİ</a:t>
            </a:r>
            <a:endParaRPr lang="en-US" dirty="0"/>
          </a:p>
        </p:txBody>
      </p:sp>
      <p:sp>
        <p:nvSpPr>
          <p:cNvPr id="3" name="Content Placeholder 2"/>
          <p:cNvSpPr>
            <a:spLocks noGrp="1"/>
          </p:cNvSpPr>
          <p:nvPr>
            <p:ph idx="1"/>
          </p:nvPr>
        </p:nvSpPr>
        <p:spPr>
          <a:xfrm>
            <a:off x="288000" y="1113183"/>
            <a:ext cx="8568000" cy="4860000"/>
          </a:xfrm>
          <a:prstGeom prst="rect">
            <a:avLst/>
          </a:prstGeom>
        </p:spPr>
        <p:txBody>
          <a:bodyPr lIns="0" tIns="0" rIns="0" bIns="0">
            <a:normAutofit/>
          </a:bodyPr>
          <a:lstStyle>
            <a:lvl1pPr>
              <a:defRPr sz="2000" b="1"/>
            </a:lvl1pPr>
            <a:lvl2pPr>
              <a:defRPr sz="2000" b="1"/>
            </a:lvl2pPr>
            <a:lvl3pPr>
              <a:defRPr sz="2000" b="1"/>
            </a:lvl3pPr>
            <a:lvl4pPr>
              <a:defRPr sz="2000" b="1"/>
            </a:lvl4pPr>
            <a:lvl5pPr>
              <a:defRPr sz="2000" b="1"/>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pic>
        <p:nvPicPr>
          <p:cNvPr id="10" name="Resi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21181"/>
            <a:ext cx="9144000" cy="636819"/>
          </a:xfrm>
          <a:prstGeom prst="rect">
            <a:avLst/>
          </a:prstGeom>
        </p:spPr>
      </p:pic>
      <p:sp>
        <p:nvSpPr>
          <p:cNvPr id="6" name="Slide Number Placeholder 5"/>
          <p:cNvSpPr>
            <a:spLocks noGrp="1"/>
          </p:cNvSpPr>
          <p:nvPr>
            <p:ph type="sldNum" sz="quarter" idx="12"/>
          </p:nvPr>
        </p:nvSpPr>
        <p:spPr>
          <a:xfrm>
            <a:off x="7776000" y="6287590"/>
            <a:ext cx="1080000" cy="252000"/>
          </a:xfrm>
          <a:prstGeom prst="rect">
            <a:avLst/>
          </a:prstGeom>
        </p:spPr>
        <p:txBody>
          <a:bodyPr lIns="0" tIns="0" rIns="0" bIns="0" anchor="ctr"/>
          <a:lstStyle>
            <a:lvl1pPr algn="r">
              <a:lnSpc>
                <a:spcPct val="100000"/>
              </a:lnSpc>
              <a:defRPr sz="1400"/>
            </a:lvl1pPr>
          </a:lstStyle>
          <a:p>
            <a:pPr>
              <a:lnSpc>
                <a:spcPts val="1680"/>
              </a:lnSpc>
            </a:pPr>
            <a:fld id="{431C37A1-A902-4E08-8BEC-D26F990048ED}" type="slidenum">
              <a:rPr lang="tr-TR" smtClean="0"/>
              <a:pPr>
                <a:lnSpc>
                  <a:spcPts val="1680"/>
                </a:lnSpc>
              </a:pPr>
              <a:t>‹#›</a:t>
            </a:fld>
            <a:endParaRPr lang="tr-TR" dirty="0"/>
          </a:p>
        </p:txBody>
      </p:sp>
    </p:spTree>
    <p:extLst>
      <p:ext uri="{BB962C8B-B14F-4D97-AF65-F5344CB8AC3E}">
        <p14:creationId xmlns:p14="http://schemas.microsoft.com/office/powerpoint/2010/main" val="410642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tin ve Görsel">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21181"/>
            <a:ext cx="9144000" cy="636819"/>
          </a:xfrm>
          <a:prstGeom prst="rect">
            <a:avLst/>
          </a:prstGeom>
        </p:spPr>
      </p:pic>
      <p:sp>
        <p:nvSpPr>
          <p:cNvPr id="2" name="Title 1"/>
          <p:cNvSpPr>
            <a:spLocks noGrp="1" noChangeAspect="1"/>
          </p:cNvSpPr>
          <p:nvPr>
            <p:ph type="title" hasCustomPrompt="1"/>
          </p:nvPr>
        </p:nvSpPr>
        <p:spPr>
          <a:xfrm>
            <a:off x="288000" y="211885"/>
            <a:ext cx="8568000" cy="430502"/>
          </a:xfrm>
          <a:prstGeom prst="rect">
            <a:avLst/>
          </a:prstGeom>
        </p:spPr>
        <p:txBody>
          <a:bodyPr lIns="0" tIns="36000" rIns="0" bIns="0" anchor="ctr">
            <a:normAutofit/>
          </a:bodyPr>
          <a:lstStyle>
            <a:lvl1pPr>
              <a:defRPr sz="2400" b="1">
                <a:solidFill>
                  <a:srgbClr val="20CEE0"/>
                </a:solidFill>
              </a:defRPr>
            </a:lvl1pPr>
          </a:lstStyle>
          <a:p>
            <a:r>
              <a:rPr lang="tr-TR" dirty="0"/>
              <a:t>EKAP AKADEMİ</a:t>
            </a:r>
            <a:endParaRPr lang="en-US" dirty="0"/>
          </a:p>
        </p:txBody>
      </p:sp>
      <p:sp>
        <p:nvSpPr>
          <p:cNvPr id="3" name="Picture Placeholder 2"/>
          <p:cNvSpPr>
            <a:spLocks noGrp="1"/>
          </p:cNvSpPr>
          <p:nvPr>
            <p:ph type="pic" idx="1" hasCustomPrompt="1"/>
          </p:nvPr>
        </p:nvSpPr>
        <p:spPr>
          <a:xfrm>
            <a:off x="4248000" y="1112993"/>
            <a:ext cx="4608000" cy="4860000"/>
          </a:xfrm>
          <a:prstGeom prst="rect">
            <a:avLst/>
          </a:prstGeom>
        </p:spPr>
        <p:txBody>
          <a:bodyPr lIns="0" tIns="0" rIns="0" bIns="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noChangeAspect="1"/>
          </p:cNvSpPr>
          <p:nvPr>
            <p:ph type="body" sz="half" idx="2"/>
          </p:nvPr>
        </p:nvSpPr>
        <p:spPr>
          <a:xfrm>
            <a:off x="288000" y="1112993"/>
            <a:ext cx="3651328" cy="4860000"/>
          </a:xfrm>
          <a:prstGeom prst="rect">
            <a:avLst/>
          </a:prstGeom>
        </p:spPr>
        <p:txBody>
          <a:bodyPr lIns="0" tIns="0" rIns="0" bIns="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a:t>
            </a:r>
          </a:p>
        </p:txBody>
      </p:sp>
      <p:sp>
        <p:nvSpPr>
          <p:cNvPr id="10" name="Slide Number Placeholder 5"/>
          <p:cNvSpPr>
            <a:spLocks noGrp="1"/>
          </p:cNvSpPr>
          <p:nvPr>
            <p:ph type="sldNum" sz="quarter" idx="12"/>
          </p:nvPr>
        </p:nvSpPr>
        <p:spPr>
          <a:xfrm>
            <a:off x="7776000" y="6287590"/>
            <a:ext cx="1080000" cy="252000"/>
          </a:xfrm>
          <a:prstGeom prst="rect">
            <a:avLst/>
          </a:prstGeom>
        </p:spPr>
        <p:txBody>
          <a:bodyPr lIns="0" tIns="0" rIns="0" bIns="0" anchor="ctr"/>
          <a:lstStyle>
            <a:lvl1pPr algn="r">
              <a:defRPr sz="1400"/>
            </a:lvl1pPr>
          </a:lstStyle>
          <a:p>
            <a:pPr>
              <a:lnSpc>
                <a:spcPts val="1680"/>
              </a:lnSpc>
            </a:pPr>
            <a:fld id="{321968CA-F909-4380-9DFC-949767863C2A}" type="slidenum">
              <a:rPr lang="tr-TR" smtClean="0"/>
              <a:pPr>
                <a:lnSpc>
                  <a:spcPts val="1680"/>
                </a:lnSpc>
              </a:pPr>
              <a:t>‹#›</a:t>
            </a:fld>
            <a:endParaRPr lang="tr-TR" dirty="0"/>
          </a:p>
        </p:txBody>
      </p:sp>
    </p:spTree>
    <p:extLst>
      <p:ext uri="{BB962C8B-B14F-4D97-AF65-F5344CB8AC3E}">
        <p14:creationId xmlns:p14="http://schemas.microsoft.com/office/powerpoint/2010/main" val="187554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ka Kapak">
    <p:bg>
      <p:bgPr>
        <a:solidFill>
          <a:srgbClr val="D7DFE5"/>
        </a:solidFill>
        <a:effectLst/>
      </p:bgPr>
    </p:bg>
    <p:spTree>
      <p:nvGrpSpPr>
        <p:cNvPr id="1" name=""/>
        <p:cNvGrpSpPr/>
        <p:nvPr/>
      </p:nvGrpSpPr>
      <p:grpSpPr>
        <a:xfrm>
          <a:off x="0" y="0"/>
          <a:ext cx="0" cy="0"/>
          <a:chOff x="0" y="0"/>
          <a:chExt cx="0" cy="0"/>
        </a:xfrm>
      </p:grpSpPr>
      <p:grpSp>
        <p:nvGrpSpPr>
          <p:cNvPr id="8" name="Grup 7">
            <a:extLst>
              <a:ext uri="{FF2B5EF4-FFF2-40B4-BE49-F238E27FC236}">
                <a16:creationId xmlns:a16="http://schemas.microsoft.com/office/drawing/2014/main" id="{FC622BFE-7DEA-4C44-83A2-DFC493C5EAC3}"/>
              </a:ext>
            </a:extLst>
          </p:cNvPr>
          <p:cNvGrpSpPr/>
          <p:nvPr userDrawn="1"/>
        </p:nvGrpSpPr>
        <p:grpSpPr>
          <a:xfrm>
            <a:off x="2093993" y="2824285"/>
            <a:ext cx="4956014" cy="307778"/>
            <a:chOff x="2346913" y="3139599"/>
            <a:chExt cx="4931587" cy="307778"/>
          </a:xfrm>
        </p:grpSpPr>
        <p:grpSp>
          <p:nvGrpSpPr>
            <p:cNvPr id="9" name="Grup 8">
              <a:extLst>
                <a:ext uri="{FF2B5EF4-FFF2-40B4-BE49-F238E27FC236}">
                  <a16:creationId xmlns:a16="http://schemas.microsoft.com/office/drawing/2014/main" id="{FEE649BC-CED7-4628-AFE9-7412FC1EC1DE}"/>
                </a:ext>
              </a:extLst>
            </p:cNvPr>
            <p:cNvGrpSpPr/>
            <p:nvPr/>
          </p:nvGrpSpPr>
          <p:grpSpPr>
            <a:xfrm>
              <a:off x="4963540" y="3139599"/>
              <a:ext cx="2314960" cy="307777"/>
              <a:chOff x="4963540" y="3139599"/>
              <a:chExt cx="2314960" cy="307777"/>
            </a:xfrm>
          </p:grpSpPr>
          <p:pic>
            <p:nvPicPr>
              <p:cNvPr id="13" name="Grafik 12">
                <a:extLst>
                  <a:ext uri="{FF2B5EF4-FFF2-40B4-BE49-F238E27FC236}">
                    <a16:creationId xmlns:a16="http://schemas.microsoft.com/office/drawing/2014/main" id="{A9F76035-C6EF-4D3D-BBEF-9A92723D87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963540" y="3228220"/>
                <a:ext cx="171450" cy="133350"/>
              </a:xfrm>
              <a:prstGeom prst="rect">
                <a:avLst/>
              </a:prstGeom>
            </p:spPr>
          </p:pic>
          <p:sp>
            <p:nvSpPr>
              <p:cNvPr id="14" name="Metin kutusu 13">
                <a:extLst>
                  <a:ext uri="{FF2B5EF4-FFF2-40B4-BE49-F238E27FC236}">
                    <a16:creationId xmlns:a16="http://schemas.microsoft.com/office/drawing/2014/main" id="{DBAEF503-8790-4956-8925-A11DE79E68F8}"/>
                  </a:ext>
                </a:extLst>
              </p:cNvPr>
              <p:cNvSpPr txBox="1"/>
              <p:nvPr/>
            </p:nvSpPr>
            <p:spPr>
              <a:xfrm>
                <a:off x="5134990" y="3139599"/>
                <a:ext cx="2143510" cy="307777"/>
              </a:xfrm>
              <a:prstGeom prst="rect">
                <a:avLst/>
              </a:prstGeom>
              <a:noFill/>
            </p:spPr>
            <p:txBody>
              <a:bodyPr wrap="square">
                <a:spAutoFit/>
              </a:bodyPr>
              <a:lstStyle/>
              <a:p>
                <a:r>
                  <a:rPr lang="tr-TR" sz="1400" dirty="0">
                    <a:solidFill>
                      <a:srgbClr val="E11F1D"/>
                    </a:solidFill>
                    <a:latin typeface="Arial" panose="020B0604020202020204" pitchFamily="34" charset="0"/>
                    <a:cs typeface="Arial" panose="020B0604020202020204" pitchFamily="34" charset="0"/>
                  </a:rPr>
                  <a:t>ekapakademi@kik.gov.tr</a:t>
                </a:r>
                <a:endParaRPr lang="tr-TR" sz="1400" dirty="0"/>
              </a:p>
            </p:txBody>
          </p:sp>
        </p:grpSp>
        <p:grpSp>
          <p:nvGrpSpPr>
            <p:cNvPr id="10" name="Grup 9">
              <a:extLst>
                <a:ext uri="{FF2B5EF4-FFF2-40B4-BE49-F238E27FC236}">
                  <a16:creationId xmlns:a16="http://schemas.microsoft.com/office/drawing/2014/main" id="{D2F17BF6-02F7-4FA3-A9D5-D66F0253CE1F}"/>
                </a:ext>
              </a:extLst>
            </p:cNvPr>
            <p:cNvGrpSpPr/>
            <p:nvPr/>
          </p:nvGrpSpPr>
          <p:grpSpPr>
            <a:xfrm>
              <a:off x="2346913" y="3139600"/>
              <a:ext cx="2312592" cy="307777"/>
              <a:chOff x="2346913" y="3139600"/>
              <a:chExt cx="2312592" cy="307777"/>
            </a:xfrm>
          </p:grpSpPr>
          <p:pic>
            <p:nvPicPr>
              <p:cNvPr id="11" name="Grafik 10">
                <a:extLst>
                  <a:ext uri="{FF2B5EF4-FFF2-40B4-BE49-F238E27FC236}">
                    <a16:creationId xmlns:a16="http://schemas.microsoft.com/office/drawing/2014/main" id="{9671DF35-9589-4035-B17D-5FC52E2F334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346913" y="3226813"/>
                <a:ext cx="228600" cy="133350"/>
              </a:xfrm>
              <a:prstGeom prst="rect">
                <a:avLst/>
              </a:prstGeom>
            </p:spPr>
          </p:pic>
          <p:sp>
            <p:nvSpPr>
              <p:cNvPr id="12" name="Metin kutusu 11">
                <a:extLst>
                  <a:ext uri="{FF2B5EF4-FFF2-40B4-BE49-F238E27FC236}">
                    <a16:creationId xmlns:a16="http://schemas.microsoft.com/office/drawing/2014/main" id="{D169A966-C645-4CC2-985A-DF98A7162EEB}"/>
                  </a:ext>
                </a:extLst>
              </p:cNvPr>
              <p:cNvSpPr txBox="1"/>
              <p:nvPr/>
            </p:nvSpPr>
            <p:spPr>
              <a:xfrm>
                <a:off x="2575513" y="3139600"/>
                <a:ext cx="2083992" cy="307777"/>
              </a:xfrm>
              <a:prstGeom prst="rect">
                <a:avLst/>
              </a:prstGeom>
              <a:noFill/>
            </p:spPr>
            <p:txBody>
              <a:bodyPr wrap="square">
                <a:spAutoFit/>
              </a:bodyPr>
              <a:lstStyle/>
              <a:p>
                <a:r>
                  <a:rPr lang="tr-TR" sz="1400" dirty="0">
                    <a:solidFill>
                      <a:srgbClr val="E11F1D"/>
                    </a:solidFill>
                    <a:latin typeface="Arial" panose="020B0604020202020204" pitchFamily="34" charset="0"/>
                    <a:cs typeface="Arial" panose="020B0604020202020204" pitchFamily="34" charset="0"/>
                  </a:rPr>
                  <a:t>ekapakademi.kik.gov.tr</a:t>
                </a:r>
                <a:endParaRPr lang="tr-TR" sz="1400" dirty="0"/>
              </a:p>
            </p:txBody>
          </p:sp>
        </p:grpSp>
      </p:grpSp>
      <p:sp>
        <p:nvSpPr>
          <p:cNvPr id="15" name="Metin kutusu 14">
            <a:extLst>
              <a:ext uri="{FF2B5EF4-FFF2-40B4-BE49-F238E27FC236}">
                <a16:creationId xmlns:a16="http://schemas.microsoft.com/office/drawing/2014/main" id="{2C7EB710-5727-4E81-B326-90C45917AF9B}"/>
              </a:ext>
            </a:extLst>
          </p:cNvPr>
          <p:cNvSpPr txBox="1"/>
          <p:nvPr userDrawn="1"/>
        </p:nvSpPr>
        <p:spPr>
          <a:xfrm>
            <a:off x="628651" y="3387781"/>
            <a:ext cx="7886699" cy="215444"/>
          </a:xfrm>
          <a:prstGeom prst="rect">
            <a:avLst/>
          </a:prstGeom>
          <a:noFill/>
        </p:spPr>
        <p:txBody>
          <a:bodyPr wrap="square" lIns="0" tIns="0" rIns="0" bIns="0">
            <a:spAutoFit/>
          </a:bodyPr>
          <a:lstStyle/>
          <a:p>
            <a:pPr algn="ctr"/>
            <a:r>
              <a:rPr lang="tr-TR" sz="1400" dirty="0">
                <a:solidFill>
                  <a:srgbClr val="3B3838"/>
                </a:solidFill>
                <a:latin typeface="Arial" panose="020B0604020202020204" pitchFamily="34" charset="0"/>
                <a:cs typeface="Arial" panose="020B0604020202020204" pitchFamily="34" charset="0"/>
              </a:rPr>
              <a:t>Sunuma Ulaşmak İçin QR Kare kod Bağlantısını Kullanabilirsiniz</a:t>
            </a:r>
          </a:p>
        </p:txBody>
      </p:sp>
      <p:sp>
        <p:nvSpPr>
          <p:cNvPr id="17" name="Dikdörtgen 16">
            <a:extLst>
              <a:ext uri="{FF2B5EF4-FFF2-40B4-BE49-F238E27FC236}">
                <a16:creationId xmlns:a16="http://schemas.microsoft.com/office/drawing/2014/main" id="{E8A99CF6-9F76-4501-AF62-FF41DAF36F45}"/>
              </a:ext>
            </a:extLst>
          </p:cNvPr>
          <p:cNvSpPr/>
          <p:nvPr userDrawn="1"/>
        </p:nvSpPr>
        <p:spPr>
          <a:xfrm>
            <a:off x="0" y="0"/>
            <a:ext cx="9144000" cy="1089548"/>
          </a:xfrm>
          <a:prstGeom prst="rect">
            <a:avLst/>
          </a:prstGeom>
          <a:solidFill>
            <a:srgbClr val="D7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9" name="Resim 18">
            <a:extLst>
              <a:ext uri="{FF2B5EF4-FFF2-40B4-BE49-F238E27FC236}">
                <a16:creationId xmlns:a16="http://schemas.microsoft.com/office/drawing/2014/main" id="{C3C18065-7ACD-4CE7-9FC2-A68760E30A8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24070" y="343107"/>
            <a:ext cx="1895860" cy="542545"/>
          </a:xfrm>
          <a:prstGeom prst="rect">
            <a:avLst/>
          </a:prstGeom>
        </p:spPr>
      </p:pic>
      <p:sp>
        <p:nvSpPr>
          <p:cNvPr id="20" name="Metin kutusu 19">
            <a:extLst>
              <a:ext uri="{FF2B5EF4-FFF2-40B4-BE49-F238E27FC236}">
                <a16:creationId xmlns:a16="http://schemas.microsoft.com/office/drawing/2014/main" id="{12AC988A-6212-4359-AC28-3BFADA204F57}"/>
              </a:ext>
            </a:extLst>
          </p:cNvPr>
          <p:cNvSpPr txBox="1"/>
          <p:nvPr userDrawn="1"/>
        </p:nvSpPr>
        <p:spPr>
          <a:xfrm>
            <a:off x="628651" y="2525425"/>
            <a:ext cx="7886699" cy="215444"/>
          </a:xfrm>
          <a:prstGeom prst="rect">
            <a:avLst/>
          </a:prstGeom>
          <a:noFill/>
        </p:spPr>
        <p:txBody>
          <a:bodyPr wrap="square" lIns="0" tIns="0" rIns="0" bIns="0" anchor="ctr">
            <a:spAutoFit/>
          </a:bodyPr>
          <a:lstStyle/>
          <a:p>
            <a:pPr algn="ctr">
              <a:lnSpc>
                <a:spcPct val="100000"/>
              </a:lnSpc>
            </a:pPr>
            <a:r>
              <a:rPr lang="tr-TR" sz="1400" dirty="0">
                <a:solidFill>
                  <a:srgbClr val="3B3838"/>
                </a:solidFill>
                <a:latin typeface="Arial" panose="020B0604020202020204" pitchFamily="34" charset="0"/>
                <a:cs typeface="Arial" panose="020B0604020202020204" pitchFamily="34" charset="0"/>
              </a:rPr>
              <a:t>Görüş, Öneri ve Eğitim Talepleriniz İçin </a:t>
            </a:r>
            <a:endParaRPr lang="tr-TR" sz="1200" dirty="0">
              <a:solidFill>
                <a:srgbClr val="3B3838"/>
              </a:solidFill>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E095BF3E-D51D-4E9C-83CE-B1764BF4156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029220"/>
            <a:ext cx="9144000" cy="828780"/>
          </a:xfrm>
          <a:prstGeom prst="rect">
            <a:avLst/>
          </a:prstGeom>
        </p:spPr>
      </p:pic>
      <p:sp>
        <p:nvSpPr>
          <p:cNvPr id="21" name="Metin kutusu 20">
            <a:extLst>
              <a:ext uri="{FF2B5EF4-FFF2-40B4-BE49-F238E27FC236}">
                <a16:creationId xmlns:a16="http://schemas.microsoft.com/office/drawing/2014/main" id="{54C0AF33-7AEC-4FD5-9AEB-3DA3762BD0D5}"/>
              </a:ext>
            </a:extLst>
          </p:cNvPr>
          <p:cNvSpPr txBox="1"/>
          <p:nvPr userDrawn="1"/>
        </p:nvSpPr>
        <p:spPr>
          <a:xfrm>
            <a:off x="2286000" y="1349615"/>
            <a:ext cx="4572000" cy="701731"/>
          </a:xfrm>
          <a:prstGeom prst="rect">
            <a:avLst/>
          </a:prstGeom>
        </p:spPr>
        <p:txBody>
          <a:bodyPr lIns="0" tIns="0" rIns="0" bIns="0" anchor="ctr"/>
          <a:lstStyle>
            <a:lvl1pPr algn="ctr" defTabSz="914400">
              <a:lnSpc>
                <a:spcPct val="90000"/>
              </a:lnSpc>
              <a:spcBef>
                <a:spcPct val="0"/>
              </a:spcBef>
              <a:buNone/>
              <a:defRPr sz="4400" b="1">
                <a:solidFill>
                  <a:srgbClr val="E11F1C"/>
                </a:solidFill>
                <a:latin typeface="+mj-lt"/>
                <a:ea typeface="+mj-ea"/>
                <a:cs typeface="+mj-cs"/>
              </a:defRPr>
            </a:lvl1pPr>
          </a:lstStyle>
          <a:p>
            <a:pPr lvl="0"/>
            <a:r>
              <a:rPr lang="tr-TR" dirty="0">
                <a:latin typeface="Arial" panose="020B0604020202020204" pitchFamily="34" charset="0"/>
                <a:cs typeface="Arial" panose="020B0604020202020204" pitchFamily="34" charset="0"/>
              </a:rPr>
              <a:t>TEŞEKKÜRLER</a:t>
            </a:r>
          </a:p>
        </p:txBody>
      </p:sp>
    </p:spTree>
    <p:extLst>
      <p:ext uri="{BB962C8B-B14F-4D97-AF65-F5344CB8AC3E}">
        <p14:creationId xmlns:p14="http://schemas.microsoft.com/office/powerpoint/2010/main" val="1436569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7DFE5"/>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FD8F45A-2E04-482C-AE18-6018F00325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828780"/>
          </a:xfrm>
          <a:prstGeom prst="rect">
            <a:avLst/>
          </a:prstGeom>
        </p:spPr>
      </p:pic>
    </p:spTree>
    <p:extLst>
      <p:ext uri="{BB962C8B-B14F-4D97-AF65-F5344CB8AC3E}">
        <p14:creationId xmlns:p14="http://schemas.microsoft.com/office/powerpoint/2010/main" val="81879584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9"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EE390F-F95F-49FB-A81B-F102C2AE7F33}"/>
              </a:ext>
            </a:extLst>
          </p:cNvPr>
          <p:cNvSpPr>
            <a:spLocks noGrp="1"/>
          </p:cNvSpPr>
          <p:nvPr>
            <p:ph type="ctrTitle"/>
          </p:nvPr>
        </p:nvSpPr>
        <p:spPr/>
        <p:txBody>
          <a:bodyPr/>
          <a:lstStyle/>
          <a:p>
            <a:r>
              <a:rPr lang="tr-TR" dirty="0"/>
              <a:t>Elektronik İhale</a:t>
            </a:r>
            <a:br>
              <a:rPr lang="tr-TR" dirty="0"/>
            </a:br>
            <a:r>
              <a:rPr lang="tr-TR" sz="2800" dirty="0"/>
              <a:t>Elektronik Eksiltme</a:t>
            </a:r>
          </a:p>
        </p:txBody>
      </p:sp>
      <p:sp>
        <p:nvSpPr>
          <p:cNvPr id="5" name="Metin Yer Tutucusu 4">
            <a:extLst>
              <a:ext uri="{FF2B5EF4-FFF2-40B4-BE49-F238E27FC236}">
                <a16:creationId xmlns:a16="http://schemas.microsoft.com/office/drawing/2014/main" id="{890BDAF2-0C91-495A-A767-C041DD30BD88}"/>
              </a:ext>
            </a:extLst>
          </p:cNvPr>
          <p:cNvSpPr>
            <a:spLocks noGrp="1"/>
          </p:cNvSpPr>
          <p:nvPr>
            <p:ph type="body" sz="quarter" idx="14"/>
          </p:nvPr>
        </p:nvSpPr>
        <p:spPr/>
        <p:txBody>
          <a:bodyPr/>
          <a:lstStyle/>
          <a:p>
            <a:r>
              <a:rPr lang="tr-TR" dirty="0"/>
              <a:t>Eğitim Dairesi Başkanlığı</a:t>
            </a:r>
          </a:p>
        </p:txBody>
      </p:sp>
      <p:sp>
        <p:nvSpPr>
          <p:cNvPr id="6" name="Metin Yer Tutucusu 5">
            <a:extLst>
              <a:ext uri="{FF2B5EF4-FFF2-40B4-BE49-F238E27FC236}">
                <a16:creationId xmlns:a16="http://schemas.microsoft.com/office/drawing/2014/main" id="{81272FA6-98FF-4415-9EA8-DA75E5519A21}"/>
              </a:ext>
            </a:extLst>
          </p:cNvPr>
          <p:cNvSpPr>
            <a:spLocks noGrp="1"/>
          </p:cNvSpPr>
          <p:nvPr>
            <p:ph type="body" sz="quarter" idx="15"/>
          </p:nvPr>
        </p:nvSpPr>
        <p:spPr/>
        <p:txBody>
          <a:bodyPr/>
          <a:lstStyle/>
          <a:p>
            <a:r>
              <a:rPr lang="tr-TR" smtClean="0"/>
              <a:t>Ağustos </a:t>
            </a:r>
            <a:r>
              <a:rPr lang="tr-TR" dirty="0"/>
              <a:t>2021</a:t>
            </a:r>
          </a:p>
        </p:txBody>
      </p:sp>
      <p:sp>
        <p:nvSpPr>
          <p:cNvPr id="7" name="Yuvarlatılmış Dikdörtgen 6"/>
          <p:cNvSpPr/>
          <p:nvPr/>
        </p:nvSpPr>
        <p:spPr>
          <a:xfrm>
            <a:off x="468351" y="4906537"/>
            <a:ext cx="8240751" cy="143850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p>
        </p:txBody>
      </p:sp>
      <p:pic>
        <p:nvPicPr>
          <p:cNvPr id="10" name="Resim 9">
            <a:extLst>
              <a:ext uri="{FF2B5EF4-FFF2-40B4-BE49-F238E27FC236}">
                <a16:creationId xmlns:a16="http://schemas.microsoft.com/office/drawing/2014/main" id="{097920E9-9635-4404-9272-178EFD2A75DC}"/>
              </a:ext>
            </a:extLst>
          </p:cNvPr>
          <p:cNvPicPr>
            <a:picLocks noChangeAspect="1"/>
          </p:cNvPicPr>
          <p:nvPr/>
        </p:nvPicPr>
        <p:blipFill rotWithShape="1">
          <a:blip r:embed="rId2">
            <a:extLst>
              <a:ext uri="{28A0092B-C50C-407E-A947-70E740481C1C}">
                <a14:useLocalDpi xmlns:a14="http://schemas.microsoft.com/office/drawing/2010/main" val="0"/>
              </a:ext>
            </a:extLst>
          </a:blip>
          <a:srcRect r="3689"/>
          <a:stretch/>
        </p:blipFill>
        <p:spPr>
          <a:xfrm>
            <a:off x="3004141" y="5069896"/>
            <a:ext cx="3169169" cy="1096848"/>
          </a:xfrm>
          <a:prstGeom prst="rect">
            <a:avLst/>
          </a:prstGeom>
        </p:spPr>
      </p:pic>
    </p:spTree>
    <p:extLst>
      <p:ext uri="{BB962C8B-B14F-4D97-AF65-F5344CB8AC3E}">
        <p14:creationId xmlns:p14="http://schemas.microsoft.com/office/powerpoint/2010/main" val="169535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Belgelerin Azaltılması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10</a:t>
            </a:fld>
            <a:endParaRPr lang="tr-TR" dirty="0"/>
          </a:p>
        </p:txBody>
      </p:sp>
      <p:sp>
        <p:nvSpPr>
          <p:cNvPr id="8" name="İçerik Yer Tutucusu 2"/>
          <p:cNvSpPr txBox="1">
            <a:spLocks/>
          </p:cNvSpPr>
          <p:nvPr/>
        </p:nvSpPr>
        <p:spPr bwMode="auto">
          <a:xfrm>
            <a:off x="457200" y="1018737"/>
            <a:ext cx="8229600" cy="5064125"/>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Sunulamayacak belgeler tablosunun;</a:t>
            </a:r>
          </a:p>
          <a:p>
            <a:pPr lvl="1" eaLnBrk="1" fontAlgn="auto" hangingPunct="1">
              <a:spcAft>
                <a:spcPts val="0"/>
              </a:spcAft>
              <a:buClr>
                <a:schemeClr val="accent3"/>
              </a:buClr>
              <a:buFont typeface="Arial" charset="0"/>
              <a:buChar char="•"/>
              <a:defRPr/>
            </a:pPr>
            <a:r>
              <a:rPr lang="tr-TR" dirty="0">
                <a:latin typeface="+mj-lt"/>
              </a:rPr>
              <a:t>Kısmi teklife açık ihalelerde </a:t>
            </a:r>
            <a:r>
              <a:rPr lang="tr-TR" b="1" dirty="0">
                <a:latin typeface="+mj-lt"/>
              </a:rPr>
              <a:t>her bir kısım için, </a:t>
            </a:r>
          </a:p>
          <a:p>
            <a:pPr lvl="1" eaLnBrk="1" fontAlgn="auto" hangingPunct="1">
              <a:spcAft>
                <a:spcPts val="0"/>
              </a:spcAft>
              <a:buClr>
                <a:schemeClr val="accent3"/>
              </a:buClr>
              <a:buFont typeface="Arial" charset="0"/>
              <a:buChar char="•"/>
              <a:defRPr/>
            </a:pPr>
            <a:r>
              <a:rPr lang="tr-TR" dirty="0">
                <a:latin typeface="+mj-lt"/>
              </a:rPr>
              <a:t>ortak girişimlerin katıldığı ihalelerde;</a:t>
            </a:r>
            <a:br>
              <a:rPr lang="tr-TR" dirty="0">
                <a:latin typeface="+mj-lt"/>
              </a:rPr>
            </a:br>
            <a:r>
              <a:rPr lang="tr-TR" b="1" dirty="0">
                <a:latin typeface="+mj-lt"/>
              </a:rPr>
              <a:t>her bir ortak tarafından</a:t>
            </a:r>
            <a:endParaRPr lang="tr-TR" dirty="0">
              <a:latin typeface="+mj-lt"/>
            </a:endParaRPr>
          </a:p>
          <a:p>
            <a:pPr marL="393700" lvl="1" indent="0" eaLnBrk="1" fontAlgn="auto" hangingPunct="1">
              <a:spcAft>
                <a:spcPts val="0"/>
              </a:spcAft>
              <a:buClr>
                <a:schemeClr val="accent3"/>
              </a:buClr>
              <a:buFont typeface="Wingdings 2" pitchFamily="18" charset="2"/>
              <a:buNone/>
              <a:defRPr/>
            </a:pPr>
            <a:r>
              <a:rPr lang="tr-TR" dirty="0">
                <a:solidFill>
                  <a:srgbClr val="C00000"/>
                </a:solidFill>
                <a:latin typeface="+mj-lt"/>
              </a:rPr>
              <a:t>Ayrı ayrı </a:t>
            </a:r>
            <a:r>
              <a:rPr lang="tr-TR" dirty="0">
                <a:latin typeface="+mj-lt"/>
              </a:rPr>
              <a:t>doldurulması gerekmektedir.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51380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51C2296-602B-4108-8CE6-00C8BA2A2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412" y="3654424"/>
            <a:ext cx="2289175" cy="2289175"/>
          </a:xfrm>
          <a:prstGeom prst="rect">
            <a:avLst/>
          </a:prstGeom>
        </p:spPr>
      </p:pic>
    </p:spTree>
    <p:extLst>
      <p:ext uri="{BB962C8B-B14F-4D97-AF65-F5344CB8AC3E}">
        <p14:creationId xmlns:p14="http://schemas.microsoft.com/office/powerpoint/2010/main" val="251560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Belgelerin Azaltılması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11</a:t>
            </a:fld>
            <a:endParaRPr lang="tr-TR" dirty="0"/>
          </a:p>
        </p:txBody>
      </p:sp>
      <p:sp>
        <p:nvSpPr>
          <p:cNvPr id="5" name="İçerik Yer Tutucusu 2"/>
          <p:cNvSpPr txBox="1">
            <a:spLocks/>
          </p:cNvSpPr>
          <p:nvPr/>
        </p:nvSpPr>
        <p:spPr bwMode="auto">
          <a:xfrm>
            <a:off x="457200" y="1097565"/>
            <a:ext cx="8229600" cy="5064125"/>
          </a:xfrm>
          <a:prstGeom prst="rect">
            <a:avLst/>
          </a:prstGeom>
          <a:noFill/>
          <a:ln>
            <a:noFill/>
          </a:ln>
        </p:spPr>
        <p:txBody>
          <a:bodyPr>
            <a:normAutofit fontScale="925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Teyit Kriteri; </a:t>
            </a:r>
          </a:p>
          <a:p>
            <a:pPr lvl="1" eaLnBrk="1" fontAlgn="auto" hangingPunct="1">
              <a:spcAft>
                <a:spcPts val="0"/>
              </a:spcAft>
              <a:buClr>
                <a:schemeClr val="accent3"/>
              </a:buClr>
              <a:buFont typeface="Arial" charset="0"/>
              <a:buChar char="•"/>
              <a:defRPr/>
            </a:pPr>
            <a:r>
              <a:rPr lang="tr-TR" dirty="0">
                <a:latin typeface="+mj-lt"/>
              </a:rPr>
              <a:t>Belge tarih ve numarası, </a:t>
            </a:r>
          </a:p>
          <a:p>
            <a:pPr lvl="1" eaLnBrk="1" fontAlgn="auto" hangingPunct="1">
              <a:spcAft>
                <a:spcPts val="0"/>
              </a:spcAft>
              <a:buClr>
                <a:schemeClr val="accent3"/>
              </a:buClr>
              <a:buFont typeface="Arial" charset="0"/>
              <a:buChar char="•"/>
              <a:defRPr/>
            </a:pPr>
            <a:r>
              <a:rPr lang="tr-TR" dirty="0">
                <a:latin typeface="+mj-lt"/>
              </a:rPr>
              <a:t>EKAP ya da ilgili kamu kurum/kuruluşu tarafından belgeye verilen ayırt edici numara, referans numarası gibi bilgi </a:t>
            </a:r>
          </a:p>
          <a:p>
            <a:pPr lvl="1" eaLnBrk="1" fontAlgn="auto" hangingPunct="1">
              <a:spcAft>
                <a:spcPts val="0"/>
              </a:spcAft>
              <a:buClr>
                <a:schemeClr val="accent3"/>
              </a:buClr>
              <a:buFont typeface="Arial" charset="0"/>
              <a:buChar char="•"/>
              <a:defRPr/>
            </a:pPr>
            <a:r>
              <a:rPr lang="tr-TR" dirty="0">
                <a:latin typeface="+mj-lt"/>
              </a:rPr>
              <a:t>İhale komisyonu tarafından teyit işleminde kullanılacaktır.</a:t>
            </a:r>
          </a:p>
          <a:p>
            <a:pPr eaLnBrk="1" fontAlgn="auto" hangingPunct="1">
              <a:spcAft>
                <a:spcPts val="0"/>
              </a:spcAft>
              <a:buClr>
                <a:schemeClr val="accent3"/>
              </a:buClr>
              <a:buFont typeface="Arial" charset="0"/>
              <a:buChar char="•"/>
              <a:defRPr/>
            </a:pPr>
            <a:r>
              <a:rPr lang="tr-TR" dirty="0">
                <a:latin typeface="+mj-lt"/>
              </a:rPr>
              <a:t>Teyit Bilgisi</a:t>
            </a:r>
          </a:p>
          <a:p>
            <a:pPr lvl="1" eaLnBrk="1" fontAlgn="auto" hangingPunct="1">
              <a:spcAft>
                <a:spcPts val="0"/>
              </a:spcAft>
              <a:buClr>
                <a:schemeClr val="accent3"/>
              </a:buClr>
              <a:buFont typeface="Arial" charset="0"/>
              <a:buChar char="•"/>
              <a:defRPr/>
            </a:pPr>
            <a:r>
              <a:rPr lang="tr-TR" dirty="0">
                <a:latin typeface="+mj-lt"/>
              </a:rPr>
              <a:t>Teyit kriterine ilişkin bilgi yer alacaktır. (Belge </a:t>
            </a:r>
            <a:r>
              <a:rPr lang="tr-TR" dirty="0" err="1">
                <a:latin typeface="+mj-lt"/>
              </a:rPr>
              <a:t>no</a:t>
            </a:r>
            <a:r>
              <a:rPr lang="tr-TR" dirty="0">
                <a:latin typeface="+mj-lt"/>
              </a:rPr>
              <a:t>, referans kayıt numarası gibi)</a:t>
            </a:r>
          </a:p>
          <a:p>
            <a:pPr eaLnBrk="1" fontAlgn="auto" hangingPunct="1">
              <a:spcAft>
                <a:spcPts val="0"/>
              </a:spcAft>
              <a:buClr>
                <a:schemeClr val="accent3"/>
              </a:buClr>
              <a:buFont typeface="Arial" charset="0"/>
              <a:buChar char="•"/>
              <a:defRPr/>
            </a:pPr>
            <a:r>
              <a:rPr lang="tr-TR" dirty="0">
                <a:latin typeface="+mj-lt"/>
              </a:rPr>
              <a:t>Teyit Adresi</a:t>
            </a:r>
          </a:p>
          <a:p>
            <a:pPr lvl="1" eaLnBrk="1" fontAlgn="auto" hangingPunct="1">
              <a:spcAft>
                <a:spcPts val="0"/>
              </a:spcAft>
              <a:buClr>
                <a:schemeClr val="accent3"/>
              </a:buClr>
              <a:buFont typeface="Arial" charset="0"/>
              <a:buChar char="•"/>
              <a:defRPr/>
            </a:pPr>
            <a:r>
              <a:rPr lang="tr-TR" dirty="0">
                <a:latin typeface="+mj-lt"/>
              </a:rPr>
              <a:t>Kamu kuruluşunun adı belirtilmek suretiyle teyidin yapılabileceği internet adresi belirtilecektir. EKAP üzerinden erişilebilenler için ise EKAP yazılacaktır.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2893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Belgelerin Azaltılması</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12</a:t>
            </a:fld>
            <a:endParaRPr lang="tr-TR" dirty="0"/>
          </a:p>
        </p:txBody>
      </p:sp>
      <p:sp>
        <p:nvSpPr>
          <p:cNvPr id="5" name="İçerik Yer Tutucusu 2"/>
          <p:cNvSpPr txBox="1">
            <a:spLocks/>
          </p:cNvSpPr>
          <p:nvPr/>
        </p:nvSpPr>
        <p:spPr bwMode="auto">
          <a:xfrm>
            <a:off x="457200" y="1034503"/>
            <a:ext cx="8229600" cy="5064125"/>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İdarelerce tekliflerin değerlendirilmesi aşamasında istekli tarafından doldurulan «</a:t>
            </a:r>
            <a:r>
              <a:rPr lang="tr-TR" b="1" dirty="0">
                <a:latin typeface="+mj-lt"/>
              </a:rPr>
              <a:t>Sunulmayacak Belgeler </a:t>
            </a:r>
            <a:r>
              <a:rPr lang="tr-TR" b="1" dirty="0" err="1">
                <a:latin typeface="+mj-lt"/>
              </a:rPr>
              <a:t>Tablosu</a:t>
            </a:r>
            <a:r>
              <a:rPr lang="tr-TR" dirty="0" err="1">
                <a:latin typeface="+mj-lt"/>
              </a:rPr>
              <a:t>»ndaki</a:t>
            </a:r>
            <a:r>
              <a:rPr lang="tr-TR" dirty="0">
                <a:latin typeface="+mj-lt"/>
              </a:rPr>
              <a:t> sorgulama kriterleri esas alınarak gerekli bilgilere ulaşılacaktır. </a:t>
            </a:r>
          </a:p>
          <a:p>
            <a:pPr marL="0" indent="0" eaLnBrk="1" fontAlgn="auto" hangingPunct="1">
              <a:spcAft>
                <a:spcPts val="0"/>
              </a:spcAft>
              <a:buClr>
                <a:schemeClr val="accent3"/>
              </a:buClr>
              <a:buFont typeface="Wingdings 2" pitchFamily="18" charset="2"/>
              <a:buNone/>
              <a:defRPr/>
            </a:pPr>
            <a:endParaRPr lang="tr-TR" dirty="0">
              <a:latin typeface="+mj-lt"/>
            </a:endParaRPr>
          </a:p>
          <a:p>
            <a:pPr eaLnBrk="1" fontAlgn="auto" hangingPunct="1">
              <a:spcAft>
                <a:spcPts val="0"/>
              </a:spcAft>
              <a:buClr>
                <a:schemeClr val="accent3"/>
              </a:buClr>
              <a:buFont typeface="Arial" charset="0"/>
              <a:buChar char="•"/>
              <a:defRPr/>
            </a:pPr>
            <a:r>
              <a:rPr lang="tr-TR" dirty="0">
                <a:latin typeface="+mj-lt"/>
              </a:rPr>
              <a:t>Hangi belgelerin bu kapsamda olduğu ve «</a:t>
            </a:r>
            <a:r>
              <a:rPr lang="tr-TR" b="1" dirty="0">
                <a:latin typeface="+mj-lt"/>
              </a:rPr>
              <a:t>teyit kriterlerinin</a:t>
            </a:r>
            <a:r>
              <a:rPr lang="tr-TR" dirty="0">
                <a:latin typeface="+mj-lt"/>
              </a:rPr>
              <a:t>» ne olduğu (belge numarası, tarih vb.) EKAP’ta kamuoyuna duyurulacaktır.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r>
              <a:rPr lang="tr-TR" dirty="0">
                <a:latin typeface="+mj-lt"/>
              </a:rPr>
              <a:t>Sunulmayacak belgeler tablosu idare tarafından hazırlanarak ihale dokümanına eklenecektir.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358589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Belgelerin Azaltılması</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13</a:t>
            </a:fld>
            <a:endParaRPr lang="tr-TR" dirty="0"/>
          </a:p>
        </p:txBody>
      </p:sp>
      <p:sp>
        <p:nvSpPr>
          <p:cNvPr id="6" name="İçerik Yer Tutucusu 2"/>
          <p:cNvSpPr txBox="1">
            <a:spLocks/>
          </p:cNvSpPr>
          <p:nvPr/>
        </p:nvSpPr>
        <p:spPr bwMode="auto">
          <a:xfrm>
            <a:off x="457200" y="1176392"/>
            <a:ext cx="8229600" cy="5064125"/>
          </a:xfrm>
          <a:prstGeom prst="rect">
            <a:avLst/>
          </a:prstGeom>
          <a:noFill/>
          <a:ln>
            <a:noFill/>
          </a:ln>
        </p:spPr>
        <p:txBody>
          <a:bodyPr>
            <a:normAutofit fontScale="700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Bilançolar</a:t>
            </a:r>
          </a:p>
          <a:p>
            <a:pPr eaLnBrk="1" fontAlgn="auto" hangingPunct="1">
              <a:spcAft>
                <a:spcPts val="0"/>
              </a:spcAft>
              <a:buClr>
                <a:schemeClr val="accent3"/>
              </a:buClr>
              <a:buFont typeface="Arial" charset="0"/>
              <a:buChar char="•"/>
              <a:defRPr/>
            </a:pPr>
            <a:r>
              <a:rPr lang="tr-TR" dirty="0">
                <a:latin typeface="+mj-lt"/>
              </a:rPr>
              <a:t>Gelir Tabloları</a:t>
            </a:r>
          </a:p>
          <a:p>
            <a:pPr eaLnBrk="1" fontAlgn="auto" hangingPunct="1">
              <a:spcAft>
                <a:spcPts val="0"/>
              </a:spcAft>
              <a:buClr>
                <a:schemeClr val="accent3"/>
              </a:buClr>
              <a:buFont typeface="Arial" charset="0"/>
              <a:buChar char="•"/>
              <a:defRPr/>
            </a:pPr>
            <a:r>
              <a:rPr lang="tr-TR" dirty="0">
                <a:latin typeface="+mj-lt"/>
              </a:rPr>
              <a:t>Geçici Teminat Mektubu (Elektronik)</a:t>
            </a:r>
          </a:p>
          <a:p>
            <a:pPr eaLnBrk="1" fontAlgn="auto" hangingPunct="1">
              <a:spcAft>
                <a:spcPts val="0"/>
              </a:spcAft>
              <a:buClr>
                <a:schemeClr val="accent3"/>
              </a:buClr>
              <a:buFont typeface="Arial" charset="0"/>
              <a:buChar char="•"/>
              <a:defRPr/>
            </a:pPr>
            <a:r>
              <a:rPr lang="tr-TR" dirty="0">
                <a:latin typeface="+mj-lt"/>
              </a:rPr>
              <a:t>İş Deneyim Belgesi (EKAP’a kayıtlı)</a:t>
            </a:r>
          </a:p>
          <a:p>
            <a:pPr eaLnBrk="1" fontAlgn="auto" hangingPunct="1">
              <a:spcAft>
                <a:spcPts val="0"/>
              </a:spcAft>
              <a:buClr>
                <a:schemeClr val="accent3"/>
              </a:buClr>
              <a:buFont typeface="Arial" charset="0"/>
              <a:buChar char="•"/>
              <a:defRPr/>
            </a:pPr>
            <a:r>
              <a:rPr lang="tr-TR" dirty="0">
                <a:latin typeface="+mj-lt"/>
              </a:rPr>
              <a:t>Ticaret Sicili Gazetesi </a:t>
            </a:r>
          </a:p>
          <a:p>
            <a:pPr eaLnBrk="1" fontAlgn="auto" hangingPunct="1">
              <a:spcAft>
                <a:spcPts val="0"/>
              </a:spcAft>
              <a:buClr>
                <a:schemeClr val="accent3"/>
              </a:buClr>
              <a:buFont typeface="Arial" charset="0"/>
              <a:buChar char="•"/>
              <a:defRPr/>
            </a:pPr>
            <a:r>
              <a:rPr lang="tr-TR" dirty="0">
                <a:latin typeface="+mj-lt"/>
              </a:rPr>
              <a:t>Türk Akreditasyon Belgesi </a:t>
            </a:r>
          </a:p>
          <a:p>
            <a:pPr eaLnBrk="1" fontAlgn="auto" hangingPunct="1">
              <a:spcAft>
                <a:spcPts val="0"/>
              </a:spcAft>
              <a:buClr>
                <a:schemeClr val="accent3"/>
              </a:buClr>
              <a:buFont typeface="Arial" charset="0"/>
              <a:buChar char="•"/>
              <a:defRPr/>
            </a:pPr>
            <a:r>
              <a:rPr lang="tr-TR" dirty="0">
                <a:latin typeface="+mj-lt"/>
              </a:rPr>
              <a:t>Türk </a:t>
            </a:r>
            <a:r>
              <a:rPr lang="tr-TR" dirty="0" err="1">
                <a:latin typeface="+mj-lt"/>
              </a:rPr>
              <a:t>Standardlarına</a:t>
            </a:r>
            <a:r>
              <a:rPr lang="tr-TR" dirty="0">
                <a:latin typeface="+mj-lt"/>
              </a:rPr>
              <a:t> Uygunluk Belgesi</a:t>
            </a:r>
          </a:p>
          <a:p>
            <a:pPr eaLnBrk="1" fontAlgn="auto" hangingPunct="1">
              <a:spcAft>
                <a:spcPts val="0"/>
              </a:spcAft>
              <a:buClr>
                <a:schemeClr val="accent3"/>
              </a:buClr>
              <a:buFont typeface="Arial" charset="0"/>
              <a:buChar char="•"/>
              <a:defRPr/>
            </a:pPr>
            <a:r>
              <a:rPr lang="tr-TR" dirty="0"/>
              <a:t>EPDK Tarafından Verilen Lisanslar</a:t>
            </a:r>
          </a:p>
          <a:p>
            <a:pPr eaLnBrk="1" fontAlgn="auto" hangingPunct="1">
              <a:spcAft>
                <a:spcPts val="0"/>
              </a:spcAft>
              <a:buClr>
                <a:schemeClr val="accent3"/>
              </a:buClr>
              <a:buFont typeface="Arial" charset="0"/>
              <a:buChar char="•"/>
              <a:defRPr/>
            </a:pPr>
            <a:r>
              <a:rPr lang="tr-TR" dirty="0"/>
              <a:t>Satış Sonrası Hizmet Yeterlik Belgesi</a:t>
            </a:r>
          </a:p>
          <a:p>
            <a:pPr eaLnBrk="1" fontAlgn="auto" hangingPunct="1">
              <a:spcAft>
                <a:spcPts val="0"/>
              </a:spcAft>
              <a:buClr>
                <a:schemeClr val="accent3"/>
              </a:buClr>
              <a:buFont typeface="Arial" charset="0"/>
              <a:buChar char="•"/>
              <a:defRPr/>
            </a:pPr>
            <a:r>
              <a:rPr lang="tr-TR" dirty="0"/>
              <a:t>Teknolojik Ürün Deneyim Belgesi</a:t>
            </a:r>
          </a:p>
          <a:p>
            <a:pPr eaLnBrk="1" fontAlgn="auto" hangingPunct="1">
              <a:spcAft>
                <a:spcPts val="0"/>
              </a:spcAft>
              <a:buClr>
                <a:schemeClr val="accent3"/>
              </a:buClr>
              <a:buFont typeface="Arial" charset="0"/>
              <a:buChar char="•"/>
              <a:defRPr/>
            </a:pPr>
            <a:r>
              <a:rPr lang="tr-TR" dirty="0"/>
              <a:t>Mezuniyet Belgesi</a:t>
            </a:r>
          </a:p>
          <a:p>
            <a:pPr eaLnBrk="1" fontAlgn="auto" hangingPunct="1">
              <a:spcAft>
                <a:spcPts val="0"/>
              </a:spcAft>
              <a:buClr>
                <a:schemeClr val="accent3"/>
              </a:buClr>
              <a:buFont typeface="Arial" charset="0"/>
              <a:buChar char="•"/>
              <a:defRPr/>
            </a:pPr>
            <a:r>
              <a:rPr lang="tr-TR" dirty="0" err="1"/>
              <a:t>Biyosidal</a:t>
            </a:r>
            <a:r>
              <a:rPr lang="tr-TR" dirty="0"/>
              <a:t> Uygulama İzin Alan İşyerleri Listesi</a:t>
            </a:r>
          </a:p>
          <a:p>
            <a:pPr eaLnBrk="1" fontAlgn="auto" hangingPunct="1">
              <a:spcAft>
                <a:spcPts val="0"/>
              </a:spcAft>
              <a:buClr>
                <a:schemeClr val="accent3"/>
              </a:buClr>
              <a:buFont typeface="Arial" charset="0"/>
              <a:buChar char="•"/>
              <a:defRPr/>
            </a:pPr>
            <a:r>
              <a:rPr lang="tr-TR" dirty="0"/>
              <a:t>İzinli </a:t>
            </a:r>
            <a:r>
              <a:rPr lang="tr-TR" dirty="0" err="1"/>
              <a:t>Biyosidal</a:t>
            </a:r>
            <a:r>
              <a:rPr lang="tr-TR" dirty="0"/>
              <a:t> Ürünler Listesi</a:t>
            </a:r>
          </a:p>
          <a:p>
            <a:pPr eaLnBrk="1" fontAlgn="auto" hangingPunct="1">
              <a:spcAft>
                <a:spcPts val="0"/>
              </a:spcAft>
              <a:buClr>
                <a:schemeClr val="accent3"/>
              </a:buClr>
              <a:buFont typeface="Arial" charset="0"/>
              <a:buChar char="•"/>
              <a:defRPr/>
            </a:pPr>
            <a:r>
              <a:rPr lang="tr-TR" dirty="0"/>
              <a:t>Yerli Malı Belgesi</a:t>
            </a:r>
          </a:p>
          <a:p>
            <a:pPr eaLnBrk="1" fontAlgn="auto" hangingPunct="1">
              <a:spcAft>
                <a:spcPts val="0"/>
              </a:spcAft>
              <a:buClr>
                <a:schemeClr val="accent3"/>
              </a:buClr>
              <a:buFont typeface="Arial" charset="0"/>
              <a:buChar char="•"/>
              <a:defRPr/>
            </a:pPr>
            <a:r>
              <a:rPr lang="tr-TR" dirty="0"/>
              <a:t>İşletme Kayıt Belgesi</a:t>
            </a:r>
          </a:p>
          <a:p>
            <a:pPr eaLnBrk="1" fontAlgn="auto" hangingPunct="1">
              <a:spcAft>
                <a:spcPts val="0"/>
              </a:spcAft>
              <a:buClr>
                <a:schemeClr val="accent3"/>
              </a:buClr>
              <a:buFont typeface="Arial" charset="0"/>
              <a:buChar char="•"/>
              <a:defRPr/>
            </a:pPr>
            <a:r>
              <a:rPr lang="tr-TR" dirty="0"/>
              <a:t>Noterler Birliği Tarafından Düzenlenen Vekaletnameler ve </a:t>
            </a:r>
            <a:r>
              <a:rPr lang="tr-TR" dirty="0" err="1"/>
              <a:t>Azilnameler</a:t>
            </a:r>
            <a:endParaRPr lang="tr-TR" dirty="0"/>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147837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fade">
                                      <p:cBhvr>
                                        <p:cTn id="72" dur="500"/>
                                        <p:tgtEl>
                                          <p:spTgt spid="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Effect transition="in" filter="fade">
                                      <p:cBhvr>
                                        <p:cTn id="77" dur="500"/>
                                        <p:tgtEl>
                                          <p:spTgt spid="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5" end="15"/>
                                            </p:txEl>
                                          </p:spTgt>
                                        </p:tgtEl>
                                        <p:attrNameLst>
                                          <p:attrName>style.visibility</p:attrName>
                                        </p:attrNameLst>
                                      </p:cBhvr>
                                      <p:to>
                                        <p:strVal val="visible"/>
                                      </p:to>
                                    </p:set>
                                    <p:animEffect transition="in" filter="fade">
                                      <p:cBhvr>
                                        <p:cTn id="82"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14</a:t>
            </a:fld>
            <a:endParaRPr lang="tr-TR" dirty="0"/>
          </a:p>
        </p:txBody>
      </p:sp>
      <p:pic>
        <p:nvPicPr>
          <p:cNvPr id="2050" name="Picture 2" descr="F:\- Kişisel\Basılacak Dergi Fotoğrafları\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781" y="824294"/>
            <a:ext cx="7310438" cy="548191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bwMode="auto">
          <a:xfrm>
            <a:off x="1619833" y="-23766"/>
            <a:ext cx="5904334" cy="808038"/>
          </a:xfrm>
          <a:prstGeom prst="rect">
            <a:avLst/>
          </a:prstGeom>
          <a:noFill/>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defRPr/>
            </a:pPr>
            <a:r>
              <a:rPr lang="tr-TR" altLang="tr-TR" sz="3600" dirty="0">
                <a:solidFill>
                  <a:schemeClr val="bg1"/>
                </a:solidFill>
              </a:rPr>
              <a:t>ELEKTRONİK İHALE</a:t>
            </a:r>
          </a:p>
        </p:txBody>
      </p:sp>
    </p:spTree>
    <p:extLst>
      <p:ext uri="{BB962C8B-B14F-4D97-AF65-F5344CB8AC3E}">
        <p14:creationId xmlns:p14="http://schemas.microsoft.com/office/powerpoint/2010/main" val="308483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15</a:t>
            </a:fld>
            <a:endParaRPr lang="tr-TR" dirty="0"/>
          </a:p>
        </p:txBody>
      </p:sp>
      <p:sp>
        <p:nvSpPr>
          <p:cNvPr id="5" name="İçerik Yer Tutucusu 2"/>
          <p:cNvSpPr txBox="1">
            <a:spLocks/>
          </p:cNvSpPr>
          <p:nvPr/>
        </p:nvSpPr>
        <p:spPr bwMode="auto">
          <a:xfrm>
            <a:off x="457200" y="1113330"/>
            <a:ext cx="8229600" cy="5064125"/>
          </a:xfrm>
          <a:prstGeom prst="rect">
            <a:avLst/>
          </a:prstGeom>
          <a:noFill/>
          <a:ln>
            <a:noFill/>
          </a:ln>
        </p:spPr>
        <p:txBody>
          <a:bodyPr>
            <a:normAutofit fontScale="77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4734 sayılı Kamu İhale Kanunu’nun EK-1’inci maddesi ile Kamu İhale Kurumuna yetki verilmiştir:</a:t>
            </a:r>
          </a:p>
          <a:p>
            <a:pPr lvl="1" eaLnBrk="1" fontAlgn="auto" hangingPunct="1">
              <a:spcAft>
                <a:spcPts val="0"/>
              </a:spcAft>
              <a:buClr>
                <a:schemeClr val="accent3"/>
              </a:buClr>
              <a:buFont typeface="Arial" charset="0"/>
              <a:buChar char="•"/>
              <a:defRPr/>
            </a:pPr>
            <a:r>
              <a:rPr lang="tr-TR" i="1" dirty="0">
                <a:latin typeface="+mj-lt"/>
              </a:rPr>
              <a:t>…ilan, ihale dokümanının hazırlanması ve verilmesi, katılım ve yeterliğe ilişkin belgelerin sunulması, tekliflerin hazırlanması, sunulması ve değerlendirilmesi, ihalenin karara bağlanması ve onaylanması, kesinleşen ihale kararlarının bildirilmesi ve sözleşmenin imzalanması gibi ihale süreciyle ilgili aşamalar ile her türlü bildirimler kısmen veya tamamen, Kurum tarafından oluşturulan Elektronik Kamu Alımları Platformu üzerinden gerçekleştirilebilir. </a:t>
            </a:r>
          </a:p>
          <a:p>
            <a:pPr lvl="1" eaLnBrk="1" fontAlgn="auto" hangingPunct="1">
              <a:spcAft>
                <a:spcPts val="0"/>
              </a:spcAft>
              <a:buClr>
                <a:schemeClr val="accent3"/>
              </a:buClr>
              <a:buFont typeface="Arial" charset="0"/>
              <a:buChar char="•"/>
              <a:defRPr/>
            </a:pPr>
            <a:r>
              <a:rPr lang="tr-TR" i="1" dirty="0">
                <a:latin typeface="+mj-lt"/>
              </a:rPr>
              <a:t>Elektronik Kamu Alımları Platformunun kurulması ve işletilmesi ile ihale sürecinde elektronik araçların kullanımına ilişkin esas ve usuller Kurum tarafından belirlenir.</a:t>
            </a:r>
          </a:p>
          <a:p>
            <a:pPr lvl="1" eaLnBrk="1" fontAlgn="auto" hangingPunct="1">
              <a:spcAft>
                <a:spcPts val="0"/>
              </a:spcAft>
              <a:buClr>
                <a:schemeClr val="accent3"/>
              </a:buClr>
              <a:buFont typeface="Arial" charset="0"/>
              <a:buChar char="•"/>
              <a:defRPr/>
            </a:pPr>
            <a:r>
              <a:rPr lang="tr-TR" i="1" dirty="0">
                <a:latin typeface="+mj-lt"/>
              </a:rPr>
              <a:t>Bu Kanunun 13 üncü maddesi uyarınca yapılacak bütün ilanlar aynı zamanda Elektronik Kamu Alımları Platformunda da yayımlanır.</a:t>
            </a:r>
          </a:p>
          <a:p>
            <a:pPr lvl="1" eaLnBrk="1" fontAlgn="auto" hangingPunct="1">
              <a:spcAft>
                <a:spcPts val="0"/>
              </a:spcAft>
              <a:buClr>
                <a:schemeClr val="accent3"/>
              </a:buClr>
              <a:buFont typeface="Arial" charset="0"/>
              <a:buChar char="•"/>
              <a:defRPr/>
            </a:pPr>
            <a:r>
              <a:rPr lang="tr-TR" i="1" dirty="0">
                <a:latin typeface="+mj-lt"/>
              </a:rPr>
              <a:t>Bu Kanun kapsamındaki alımlarda aday veya isteklilerin yeterliğinin tespitine ilişkin olarak Elektronik Kamu Alımları Platformu üzerinden sistemler kurulabilir. Bu sistemlerin kurulması, kurdurulması, denetlenmesi, yetkilendirilen kuruluşların yetkilerinin iptal edilmesi veya tedbir niteliğinde kararlar alınması hususlarında Kurum yetkilidir.</a:t>
            </a:r>
          </a:p>
          <a:p>
            <a:pPr lvl="1"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35832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16</a:t>
            </a:fld>
            <a:endParaRPr lang="tr-TR" dirty="0"/>
          </a:p>
        </p:txBody>
      </p:sp>
      <p:sp>
        <p:nvSpPr>
          <p:cNvPr id="6" name="İçerik Yer Tutucusu 2">
            <a:extLst>
              <a:ext uri="{FF2B5EF4-FFF2-40B4-BE49-F238E27FC236}">
                <a16:creationId xmlns:a16="http://schemas.microsoft.com/office/drawing/2014/main" id="{F4C5E5E1-5AE7-41DD-87A0-CB4305A55B9B}"/>
              </a:ext>
            </a:extLst>
          </p:cNvPr>
          <p:cNvSpPr txBox="1">
            <a:spLocks/>
          </p:cNvSpPr>
          <p:nvPr/>
        </p:nvSpPr>
        <p:spPr>
          <a:xfrm>
            <a:off x="288000" y="1113183"/>
            <a:ext cx="8568000" cy="4860000"/>
          </a:xfrm>
          <a:prstGeom prst="rect">
            <a:avLst/>
          </a:prstGeom>
        </p:spPr>
        <p:txBody>
          <a:bodyPr lIns="0" tIns="0" rIns="0" bIns="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5000"/>
              </a:lnSpc>
            </a:pPr>
            <a:r>
              <a:rPr lang="tr-TR" dirty="0">
                <a:solidFill>
                  <a:srgbClr val="C00000"/>
                </a:solidFill>
                <a:ea typeface="Times New Roman"/>
                <a:cs typeface="Times New Roman"/>
              </a:rPr>
              <a:t>Dayanak:</a:t>
            </a:r>
          </a:p>
          <a:p>
            <a:pPr algn="just">
              <a:lnSpc>
                <a:spcPct val="115000"/>
              </a:lnSpc>
            </a:pPr>
            <a:endParaRPr lang="tr-TR" dirty="0">
              <a:ea typeface="Times New Roman"/>
              <a:cs typeface="Times New Roman"/>
            </a:endParaRPr>
          </a:p>
          <a:p>
            <a:pPr marL="342900" indent="-342900" algn="just">
              <a:lnSpc>
                <a:spcPct val="115000"/>
              </a:lnSpc>
              <a:buFont typeface="Wingdings" panose="05000000000000000000" pitchFamily="2" charset="2"/>
              <a:buChar char="ü"/>
            </a:pPr>
            <a:r>
              <a:rPr lang="tr-TR" dirty="0">
                <a:ea typeface="Times New Roman"/>
                <a:cs typeface="Times New Roman"/>
              </a:rPr>
              <a:t>4734 sayılı Kamu İhale Kanunu</a:t>
            </a:r>
          </a:p>
          <a:p>
            <a:pPr marL="342900" indent="-342900" algn="just">
              <a:lnSpc>
                <a:spcPct val="115000"/>
              </a:lnSpc>
              <a:buFont typeface="Wingdings" panose="05000000000000000000" pitchFamily="2" charset="2"/>
              <a:buChar char="ü"/>
            </a:pPr>
            <a:endParaRPr lang="tr-TR" dirty="0">
              <a:ea typeface="Times New Roman"/>
              <a:cs typeface="Times New Roman"/>
            </a:endParaRPr>
          </a:p>
          <a:p>
            <a:pPr marL="342900" indent="-342900" algn="just">
              <a:lnSpc>
                <a:spcPct val="115000"/>
              </a:lnSpc>
              <a:buFont typeface="Wingdings" panose="05000000000000000000" pitchFamily="2" charset="2"/>
              <a:buChar char="ü"/>
            </a:pPr>
            <a:r>
              <a:rPr lang="tr-TR" dirty="0">
                <a:ea typeface="Times New Roman"/>
                <a:cs typeface="Times New Roman"/>
              </a:rPr>
              <a:t>Elektronik İhale Uygulama Yönetmeliği</a:t>
            </a:r>
          </a:p>
          <a:p>
            <a:pPr marL="342900" indent="-342900" algn="just">
              <a:lnSpc>
                <a:spcPct val="115000"/>
              </a:lnSpc>
              <a:buFont typeface="Wingdings" panose="05000000000000000000" pitchFamily="2" charset="2"/>
              <a:buChar char="ü"/>
            </a:pPr>
            <a:endParaRPr lang="tr-TR" dirty="0">
              <a:ea typeface="Times New Roman"/>
              <a:cs typeface="Times New Roman"/>
            </a:endParaRPr>
          </a:p>
          <a:p>
            <a:pPr marL="342900" indent="-342900" algn="just">
              <a:lnSpc>
                <a:spcPct val="115000"/>
              </a:lnSpc>
              <a:buFont typeface="Wingdings" panose="05000000000000000000" pitchFamily="2" charset="2"/>
              <a:buChar char="ü"/>
            </a:pPr>
            <a:r>
              <a:rPr lang="tr-TR" dirty="0">
                <a:cs typeface="Times New Roman"/>
              </a:rPr>
              <a:t>Mal Alımı İhaleleri Uygulama Yönetmeliği - 58/A Maddesi</a:t>
            </a:r>
          </a:p>
          <a:p>
            <a:pPr marL="342900" indent="-342900" algn="just">
              <a:lnSpc>
                <a:spcPct val="115000"/>
              </a:lnSpc>
              <a:buFont typeface="Wingdings" panose="05000000000000000000" pitchFamily="2" charset="2"/>
              <a:buChar char="ü"/>
            </a:pPr>
            <a:endParaRPr lang="tr-TR" dirty="0">
              <a:cs typeface="Times New Roman"/>
            </a:endParaRPr>
          </a:p>
          <a:p>
            <a:pPr marL="342900" indent="-342900" algn="just">
              <a:lnSpc>
                <a:spcPct val="115000"/>
              </a:lnSpc>
              <a:buFont typeface="Wingdings" panose="05000000000000000000" pitchFamily="2" charset="2"/>
              <a:buChar char="ü"/>
            </a:pPr>
            <a:r>
              <a:rPr lang="tr-TR" dirty="0">
                <a:cs typeface="Times New Roman"/>
              </a:rPr>
              <a:t>Hizmet Alımı İhaleleri Uygulama Yönetmeliği - 59/A Maddesi</a:t>
            </a:r>
          </a:p>
          <a:p>
            <a:pPr marL="342900" indent="-342900" algn="just">
              <a:lnSpc>
                <a:spcPct val="115000"/>
              </a:lnSpc>
              <a:buFont typeface="Wingdings" panose="05000000000000000000" pitchFamily="2" charset="2"/>
              <a:buChar char="ü"/>
            </a:pPr>
            <a:endParaRPr lang="tr-TR" dirty="0">
              <a:cs typeface="Times New Roman"/>
            </a:endParaRPr>
          </a:p>
          <a:p>
            <a:pPr marL="342900" indent="-342900" algn="just">
              <a:lnSpc>
                <a:spcPct val="115000"/>
              </a:lnSpc>
              <a:buFont typeface="Wingdings" panose="05000000000000000000" pitchFamily="2" charset="2"/>
              <a:buChar char="ü"/>
            </a:pPr>
            <a:r>
              <a:rPr lang="tr-TR" dirty="0">
                <a:cs typeface="Times New Roman"/>
              </a:rPr>
              <a:t>Yapım İşleri İhaleleri Uygulama Yönetmeliği - 60/A Maddesi</a:t>
            </a:r>
          </a:p>
          <a:p>
            <a:endParaRPr lang="tr-TR" dirty="0"/>
          </a:p>
        </p:txBody>
      </p:sp>
    </p:spTree>
    <p:extLst>
      <p:ext uri="{BB962C8B-B14F-4D97-AF65-F5344CB8AC3E}">
        <p14:creationId xmlns:p14="http://schemas.microsoft.com/office/powerpoint/2010/main" val="4177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500"/>
                                        <p:tgtEl>
                                          <p:spTgt spid="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fade">
                                      <p:cBhvr>
                                        <p:cTn id="19" dur="500"/>
                                        <p:tgtEl>
                                          <p:spTgt spid="6">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10" end="10"/>
                                            </p:txEl>
                                          </p:spTgt>
                                        </p:tgtEl>
                                        <p:attrNameLst>
                                          <p:attrName>style.visibility</p:attrName>
                                        </p:attrNameLst>
                                      </p:cBhvr>
                                      <p:to>
                                        <p:strVal val="visible"/>
                                      </p:to>
                                    </p:set>
                                    <p:animEffect transition="in" filter="fade">
                                      <p:cBhvr>
                                        <p:cTn id="2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17</a:t>
            </a:fld>
            <a:endParaRPr lang="tr-TR" dirty="0"/>
          </a:p>
        </p:txBody>
      </p:sp>
      <p:sp>
        <p:nvSpPr>
          <p:cNvPr id="6" name="İçerik Yer Tutucusu 2"/>
          <p:cNvSpPr txBox="1">
            <a:spLocks/>
          </p:cNvSpPr>
          <p:nvPr/>
        </p:nvSpPr>
        <p:spPr bwMode="auto">
          <a:xfrm>
            <a:off x="457200" y="1270981"/>
            <a:ext cx="8229600" cy="5064125"/>
          </a:xfrm>
          <a:prstGeom prst="rect">
            <a:avLst/>
          </a:prstGeom>
          <a:noFill/>
          <a:ln>
            <a:noFill/>
          </a:ln>
        </p:spPr>
        <p:txBody>
          <a:bodyPr>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pitchFamily="18" charset="2"/>
              <a:buNone/>
              <a:defRPr/>
            </a:pPr>
            <a:r>
              <a:rPr lang="tr-TR" sz="3600" b="1" dirty="0">
                <a:solidFill>
                  <a:srgbClr val="C00000"/>
                </a:solidFill>
                <a:latin typeface="Calibri" panose="020F0502020204030204" pitchFamily="34" charset="0"/>
              </a:rPr>
              <a:t>AMAÇ</a:t>
            </a:r>
          </a:p>
          <a:p>
            <a:pPr algn="just">
              <a:defRPr/>
            </a:pPr>
            <a:r>
              <a:rPr lang="tr-TR" sz="2800" dirty="0">
                <a:latin typeface="Calibri" panose="020F0502020204030204" pitchFamily="34" charset="0"/>
                <a:cs typeface="Arial" panose="020B0604020202020204" pitchFamily="34" charset="0"/>
              </a:rPr>
              <a:t>Kamu hizmetlerinde </a:t>
            </a:r>
            <a:r>
              <a:rPr lang="tr-TR" sz="2800" b="1" dirty="0">
                <a:latin typeface="Calibri" panose="020F0502020204030204" pitchFamily="34" charset="0"/>
                <a:cs typeface="Arial" panose="020B0604020202020204" pitchFamily="34" charset="0"/>
              </a:rPr>
              <a:t>bürokrasinin azaltılması</a:t>
            </a:r>
            <a:r>
              <a:rPr lang="tr-TR" sz="2800" dirty="0">
                <a:latin typeface="Calibri" panose="020F0502020204030204" pitchFamily="34" charset="0"/>
                <a:cs typeface="Arial" panose="020B0604020202020204" pitchFamily="34" charset="0"/>
              </a:rPr>
              <a:t>, </a:t>
            </a:r>
          </a:p>
          <a:p>
            <a:pPr algn="just">
              <a:defRPr/>
            </a:pPr>
            <a:r>
              <a:rPr lang="tr-TR" sz="2800" dirty="0">
                <a:latin typeface="Calibri" panose="020F0502020204030204" pitchFamily="34" charset="0"/>
                <a:cs typeface="Arial" panose="020B0604020202020204" pitchFamily="34" charset="0"/>
              </a:rPr>
              <a:t>Hizmet süreçlerinin </a:t>
            </a:r>
            <a:r>
              <a:rPr lang="tr-TR" sz="2800" b="1" dirty="0">
                <a:latin typeface="Calibri" panose="020F0502020204030204" pitchFamily="34" charset="0"/>
                <a:cs typeface="Arial" panose="020B0604020202020204" pitchFamily="34" charset="0"/>
              </a:rPr>
              <a:t>bilgi ve iletişim teknolojileri destekli</a:t>
            </a:r>
            <a:r>
              <a:rPr lang="tr-TR" sz="2800" dirty="0">
                <a:latin typeface="Calibri" panose="020F0502020204030204" pitchFamily="34" charset="0"/>
                <a:cs typeface="Arial" panose="020B0604020202020204" pitchFamily="34" charset="0"/>
              </a:rPr>
              <a:t> olarak yürütülmesi,</a:t>
            </a:r>
          </a:p>
          <a:p>
            <a:pPr algn="just">
              <a:defRPr/>
            </a:pPr>
            <a:r>
              <a:rPr lang="tr-TR" sz="2800" dirty="0">
                <a:latin typeface="Calibri" panose="020F0502020204030204" pitchFamily="34" charset="0"/>
                <a:cs typeface="Arial" panose="020B0604020202020204" pitchFamily="34" charset="0"/>
              </a:rPr>
              <a:t>Kamu hizmetlerinin </a:t>
            </a:r>
            <a:r>
              <a:rPr lang="tr-TR" sz="2800" b="1" dirty="0">
                <a:latin typeface="Calibri" panose="020F0502020204030204" pitchFamily="34" charset="0"/>
                <a:cs typeface="Arial" panose="020B0604020202020204" pitchFamily="34" charset="0"/>
              </a:rPr>
              <a:t>hızlı, verimli, etkin, düşük maliyetli, basit ve güvenli ortamda</a:t>
            </a:r>
            <a:r>
              <a:rPr lang="tr-TR" sz="2800" dirty="0">
                <a:latin typeface="Calibri" panose="020F0502020204030204" pitchFamily="34" charset="0"/>
                <a:cs typeface="Arial" panose="020B0604020202020204" pitchFamily="34" charset="0"/>
              </a:rPr>
              <a:t> sunumu</a:t>
            </a:r>
          </a:p>
          <a:p>
            <a:pPr algn="just">
              <a:defRPr/>
            </a:pPr>
            <a:endParaRPr lang="tr-TR" sz="3000" dirty="0">
              <a:latin typeface="Calibri" panose="020F0502020204030204" pitchFamily="34" charset="0"/>
              <a:cs typeface="Arial" panose="020B0604020202020204" pitchFamily="34" charset="0"/>
            </a:endParaRPr>
          </a:p>
          <a:p>
            <a:pPr marL="0" indent="0" algn="just">
              <a:buFont typeface="Wingdings 2" pitchFamily="18" charset="2"/>
              <a:buNone/>
              <a:defRPr/>
            </a:pPr>
            <a:r>
              <a:rPr lang="tr-TR" sz="3200" b="1" dirty="0">
                <a:solidFill>
                  <a:srgbClr val="C00000"/>
                </a:solidFill>
                <a:latin typeface="Calibri" panose="020F0502020204030204" pitchFamily="34" charset="0"/>
              </a:rPr>
              <a:t>BEKLENTİLER</a:t>
            </a:r>
          </a:p>
          <a:p>
            <a:pPr algn="just">
              <a:spcAft>
                <a:spcPts val="600"/>
              </a:spcAft>
              <a:defRPr/>
            </a:pPr>
            <a:r>
              <a:rPr lang="tr-TR" sz="2800" dirty="0">
                <a:latin typeface="Calibri" panose="020F0502020204030204" pitchFamily="34" charset="0"/>
                <a:cs typeface="Arial" panose="020B0604020202020204" pitchFamily="34" charset="0"/>
              </a:rPr>
              <a:t>Katılımcıların zaman ve işlem maliyetlerinin </a:t>
            </a:r>
            <a:r>
              <a:rPr lang="tr-TR" sz="2800" b="1" dirty="0">
                <a:latin typeface="Calibri" panose="020F0502020204030204" pitchFamily="34" charset="0"/>
                <a:cs typeface="Arial" panose="020B0604020202020204" pitchFamily="34" charset="0"/>
              </a:rPr>
              <a:t>düşürülmesi</a:t>
            </a:r>
          </a:p>
          <a:p>
            <a:pPr algn="just">
              <a:spcAft>
                <a:spcPts val="600"/>
              </a:spcAft>
              <a:defRPr/>
            </a:pPr>
            <a:r>
              <a:rPr lang="tr-TR" sz="2800" dirty="0">
                <a:latin typeface="Calibri" panose="020F0502020204030204" pitchFamily="34" charset="0"/>
                <a:cs typeface="Arial" panose="020B0604020202020204" pitchFamily="34" charset="0"/>
              </a:rPr>
              <a:t>Katılımın ve rekabetin </a:t>
            </a:r>
            <a:r>
              <a:rPr lang="tr-TR" sz="2800" b="1" dirty="0">
                <a:latin typeface="Calibri" panose="020F0502020204030204" pitchFamily="34" charset="0"/>
                <a:cs typeface="Arial" panose="020B0604020202020204" pitchFamily="34" charset="0"/>
              </a:rPr>
              <a:t>arttırılması</a:t>
            </a:r>
          </a:p>
          <a:p>
            <a:pPr algn="just">
              <a:spcAft>
                <a:spcPts val="600"/>
              </a:spcAft>
              <a:defRPr/>
            </a:pPr>
            <a:r>
              <a:rPr lang="tr-TR" sz="2800" dirty="0">
                <a:latin typeface="Calibri" panose="020F0502020204030204" pitchFamily="34" charset="0"/>
                <a:cs typeface="Arial" panose="020B0604020202020204" pitchFamily="34" charset="0"/>
              </a:rPr>
              <a:t>Değerlendirme sürecinin </a:t>
            </a:r>
            <a:r>
              <a:rPr lang="tr-TR" sz="2800" b="1" dirty="0">
                <a:latin typeface="Calibri" panose="020F0502020204030204" pitchFamily="34" charset="0"/>
                <a:cs typeface="Arial" panose="020B0604020202020204" pitchFamily="34" charset="0"/>
              </a:rPr>
              <a:t>kısaltılması</a:t>
            </a:r>
            <a:r>
              <a:rPr lang="tr-TR" sz="2800" dirty="0">
                <a:latin typeface="Calibri" panose="020F0502020204030204" pitchFamily="34" charset="0"/>
                <a:cs typeface="Arial" panose="020B0604020202020204" pitchFamily="34" charset="0"/>
              </a:rPr>
              <a:t> ve </a:t>
            </a:r>
            <a:r>
              <a:rPr lang="tr-TR" sz="2800" b="1" dirty="0">
                <a:latin typeface="Calibri" panose="020F0502020204030204" pitchFamily="34" charset="0"/>
                <a:cs typeface="Arial" panose="020B0604020202020204" pitchFamily="34" charset="0"/>
              </a:rPr>
              <a:t>sadeleştirilmesi</a:t>
            </a:r>
          </a:p>
          <a:p>
            <a:pPr algn="just">
              <a:defRPr/>
            </a:pPr>
            <a:endParaRPr lang="tr-TR" sz="3000" dirty="0">
              <a:latin typeface="Calibri" panose="020F0502020204030204" pitchFamily="34" charset="0"/>
              <a:cs typeface="Arial" panose="020B0604020202020204" pitchFamily="34" charset="0"/>
            </a:endParaRPr>
          </a:p>
          <a:p>
            <a:pPr marL="393700" lvl="1" indent="0" eaLnBrk="1" fontAlgn="auto" hangingPunct="1">
              <a:spcAft>
                <a:spcPts val="0"/>
              </a:spcAft>
              <a:buClr>
                <a:schemeClr val="accent3"/>
              </a:buClr>
              <a:buFont typeface="Wingdings 2" pitchFamily="18" charset="2"/>
              <a:buNone/>
              <a:defRPr/>
            </a:pPr>
            <a:endParaRPr lang="tr-TR" i="1" dirty="0">
              <a:latin typeface="+mj-lt"/>
            </a:endParaRPr>
          </a:p>
          <a:p>
            <a:pPr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78774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18</a:t>
            </a:fld>
            <a:endParaRPr lang="tr-TR" dirty="0"/>
          </a:p>
        </p:txBody>
      </p:sp>
      <p:sp>
        <p:nvSpPr>
          <p:cNvPr id="5" name="İçerik Yer Tutucusu 2"/>
          <p:cNvSpPr txBox="1">
            <a:spLocks/>
          </p:cNvSpPr>
          <p:nvPr/>
        </p:nvSpPr>
        <p:spPr bwMode="auto">
          <a:xfrm>
            <a:off x="457200" y="1207917"/>
            <a:ext cx="8229600" cy="5064125"/>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27.05.2016 tarihinde </a:t>
            </a:r>
            <a:r>
              <a:rPr lang="tr-TR" dirty="0" err="1">
                <a:latin typeface="+mj-lt"/>
              </a:rPr>
              <a:t>RG’de</a:t>
            </a:r>
            <a:r>
              <a:rPr lang="tr-TR" dirty="0">
                <a:latin typeface="+mj-lt"/>
              </a:rPr>
              <a:t> yayımlanan ve 01.07.2016 tarihinde yürürlüğe giren düzenlemeler ile; </a:t>
            </a:r>
          </a:p>
          <a:p>
            <a:pPr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r>
              <a:rPr lang="tr-TR" i="1" dirty="0">
                <a:latin typeface="+mj-lt"/>
              </a:rPr>
              <a:t>İdarenin </a:t>
            </a:r>
            <a:r>
              <a:rPr lang="tr-TR" b="1" i="1" dirty="0">
                <a:latin typeface="+mj-lt"/>
              </a:rPr>
              <a:t>takdirine bağlı </a:t>
            </a:r>
            <a:r>
              <a:rPr lang="tr-TR" i="1" dirty="0">
                <a:latin typeface="+mj-lt"/>
              </a:rPr>
              <a:t>olarak;</a:t>
            </a:r>
          </a:p>
          <a:p>
            <a:pPr lvl="1" eaLnBrk="1" fontAlgn="auto" hangingPunct="1">
              <a:spcAft>
                <a:spcPts val="0"/>
              </a:spcAft>
              <a:buClr>
                <a:schemeClr val="accent3"/>
              </a:buClr>
              <a:buFont typeface="Arial" charset="0"/>
              <a:buChar char="•"/>
              <a:defRPr/>
            </a:pPr>
            <a:r>
              <a:rPr lang="tr-TR" i="1" dirty="0">
                <a:latin typeface="+mj-lt"/>
              </a:rPr>
              <a:t>YM &lt; 270.489,00 ₺ olan    </a:t>
            </a:r>
            <a:r>
              <a:rPr lang="tr-TR" sz="1400" i="1" dirty="0">
                <a:latin typeface="+mj-lt"/>
              </a:rPr>
              <a:t>(ilk hali 250.000,00 ₺)</a:t>
            </a:r>
          </a:p>
          <a:p>
            <a:pPr lvl="1" eaLnBrk="1" fontAlgn="auto" hangingPunct="1">
              <a:spcAft>
                <a:spcPts val="0"/>
              </a:spcAft>
              <a:buClr>
                <a:schemeClr val="accent3"/>
              </a:buClr>
              <a:buFont typeface="Arial" charset="0"/>
              <a:buChar char="•"/>
              <a:defRPr/>
            </a:pPr>
            <a:r>
              <a:rPr lang="tr-TR" i="1" dirty="0">
                <a:latin typeface="+mj-lt"/>
              </a:rPr>
              <a:t>Açık ihale usulü ile yapılan</a:t>
            </a:r>
          </a:p>
          <a:p>
            <a:pPr lvl="1" eaLnBrk="1" fontAlgn="auto" hangingPunct="1">
              <a:spcAft>
                <a:spcPts val="0"/>
              </a:spcAft>
              <a:buClr>
                <a:schemeClr val="accent3"/>
              </a:buClr>
              <a:buFont typeface="Arial" charset="0"/>
              <a:buChar char="•"/>
              <a:defRPr/>
            </a:pPr>
            <a:r>
              <a:rPr lang="tr-TR" i="1" dirty="0">
                <a:latin typeface="+mj-lt"/>
              </a:rPr>
              <a:t>Mal ve hizmet alımı ihalelerinin</a:t>
            </a:r>
          </a:p>
          <a:p>
            <a:pPr eaLnBrk="1" fontAlgn="auto" hangingPunct="1">
              <a:spcAft>
                <a:spcPts val="0"/>
              </a:spcAft>
              <a:buClr>
                <a:schemeClr val="accent3"/>
              </a:buClr>
              <a:buFont typeface="Arial" charset="0"/>
              <a:buChar char="•"/>
              <a:defRPr/>
            </a:pPr>
            <a:r>
              <a:rPr lang="tr-TR" i="1" dirty="0">
                <a:latin typeface="+mj-lt"/>
              </a:rPr>
              <a:t>Elektronik ortamda teklif alınmak suretiyle gerçekleştirilmesine imkan tanınmıştır. </a:t>
            </a:r>
          </a:p>
          <a:p>
            <a:pPr marL="0" indent="0" eaLnBrk="1" fontAlgn="auto" hangingPunct="1">
              <a:spcAft>
                <a:spcPts val="0"/>
              </a:spcAft>
              <a:buClr>
                <a:schemeClr val="accent3"/>
              </a:buClr>
              <a:buNone/>
              <a:defRPr/>
            </a:pPr>
            <a:r>
              <a:rPr lang="tr-TR" i="1" dirty="0">
                <a:latin typeface="+mj-lt"/>
              </a:rPr>
              <a:t>                     (BEYAN USULÜ)</a:t>
            </a:r>
          </a:p>
          <a:p>
            <a:pPr lvl="1"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214479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19</a:t>
            </a:fld>
            <a:endParaRPr lang="tr-TR" dirty="0"/>
          </a:p>
        </p:txBody>
      </p:sp>
      <p:sp>
        <p:nvSpPr>
          <p:cNvPr id="5" name="İçerik Yer Tutucusu 2"/>
          <p:cNvSpPr txBox="1">
            <a:spLocks/>
          </p:cNvSpPr>
          <p:nvPr/>
        </p:nvSpPr>
        <p:spPr bwMode="auto">
          <a:xfrm>
            <a:off x="457200" y="1160619"/>
            <a:ext cx="8229600" cy="5064125"/>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19.06.2018 tarihinden sonra ise; </a:t>
            </a:r>
          </a:p>
          <a:p>
            <a:pPr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r>
              <a:rPr lang="tr-TR" i="1" dirty="0">
                <a:latin typeface="+mj-lt"/>
              </a:rPr>
              <a:t>Açık İhale usulü ile yapılan mal alımı ihalelerinde </a:t>
            </a:r>
            <a:br>
              <a:rPr lang="tr-TR" i="1" dirty="0">
                <a:latin typeface="+mj-lt"/>
              </a:rPr>
            </a:br>
            <a:r>
              <a:rPr lang="tr-TR" i="1" dirty="0">
                <a:latin typeface="+mj-lt"/>
              </a:rPr>
              <a:t>YM &lt; 4 x ED  </a:t>
            </a:r>
            <a:r>
              <a:rPr lang="tr-TR" i="1" dirty="0">
                <a:latin typeface="+mj-lt"/>
                <a:sym typeface="Wingdings" panose="05000000000000000000" pitchFamily="2" charset="2"/>
              </a:rPr>
              <a:t> Genel Bütçe : 4.958.396,00 ₺</a:t>
            </a:r>
            <a:br>
              <a:rPr lang="tr-TR" i="1" dirty="0">
                <a:latin typeface="+mj-lt"/>
                <a:sym typeface="Wingdings" panose="05000000000000000000" pitchFamily="2" charset="2"/>
              </a:rPr>
            </a:br>
            <a:r>
              <a:rPr lang="tr-TR" i="1" dirty="0">
                <a:latin typeface="+mj-lt"/>
                <a:sym typeface="Wingdings" panose="05000000000000000000" pitchFamily="2" charset="2"/>
              </a:rPr>
              <a:t>                         Diğer Bütçe: </a:t>
            </a:r>
            <a:r>
              <a:rPr lang="tr-TR" i="1" dirty="0">
                <a:latin typeface="+mj-lt"/>
              </a:rPr>
              <a:t>8.264.016,00 ₺</a:t>
            </a: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r>
              <a:rPr lang="tr-TR" i="1" dirty="0">
                <a:latin typeface="+mj-lt"/>
              </a:rPr>
              <a:t>Açık İhale Usulü ile yapılan Hizmet Alımı İhalelerinde</a:t>
            </a:r>
            <a:br>
              <a:rPr lang="tr-TR" i="1" dirty="0">
                <a:latin typeface="+mj-lt"/>
              </a:rPr>
            </a:br>
            <a:r>
              <a:rPr lang="tr-TR" i="1" dirty="0">
                <a:latin typeface="+mj-lt"/>
              </a:rPr>
              <a:t>YM &lt; 0,5 x ED </a:t>
            </a:r>
            <a:r>
              <a:rPr lang="tr-TR" i="1" dirty="0">
                <a:latin typeface="+mj-lt"/>
                <a:sym typeface="Wingdings" panose="05000000000000000000" pitchFamily="2" charset="2"/>
              </a:rPr>
              <a:t> Genel Bütçe : 619.799,50 ₺</a:t>
            </a:r>
            <a:br>
              <a:rPr lang="tr-TR" i="1" dirty="0">
                <a:latin typeface="+mj-lt"/>
                <a:sym typeface="Wingdings" panose="05000000000000000000" pitchFamily="2" charset="2"/>
              </a:rPr>
            </a:br>
            <a:r>
              <a:rPr lang="tr-TR" i="1" dirty="0">
                <a:latin typeface="+mj-lt"/>
                <a:sym typeface="Wingdings" panose="05000000000000000000" pitchFamily="2" charset="2"/>
              </a:rPr>
              <a:t>                          Diğer Bütçe: 1.033.002,00  ₺</a:t>
            </a:r>
          </a:p>
          <a:p>
            <a:pPr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32579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Konu Başlıkları</a:t>
            </a:r>
          </a:p>
        </p:txBody>
      </p:sp>
      <p:sp>
        <p:nvSpPr>
          <p:cNvPr id="3" name="Metin Yer Tutucusu 2">
            <a:extLst>
              <a:ext uri="{FF2B5EF4-FFF2-40B4-BE49-F238E27FC236}">
                <a16:creationId xmlns:a16="http://schemas.microsoft.com/office/drawing/2014/main" id="{7578CBC7-8B06-4155-B07A-F442F78EB002}"/>
              </a:ext>
            </a:extLst>
          </p:cNvPr>
          <p:cNvSpPr>
            <a:spLocks noGrp="1"/>
          </p:cNvSpPr>
          <p:nvPr>
            <p:ph type="body" idx="1"/>
          </p:nvPr>
        </p:nvSpPr>
        <p:spPr/>
        <p:txBody>
          <a:bodyPr/>
          <a:lstStyle/>
          <a:p>
            <a:pPr lvl="0" algn="ctr">
              <a:lnSpc>
                <a:spcPct val="100000"/>
              </a:lnSpc>
              <a:spcBef>
                <a:spcPct val="20000"/>
              </a:spcBef>
            </a:pPr>
            <a:endParaRPr lang="tr-TR" sz="2800" dirty="0">
              <a:solidFill>
                <a:srgbClr val="0070C0"/>
              </a:solidFill>
              <a:latin typeface="Calibri"/>
              <a:cs typeface="Arial"/>
            </a:endParaRPr>
          </a:p>
          <a:p>
            <a:pPr lvl="0" algn="ctr">
              <a:lnSpc>
                <a:spcPct val="100000"/>
              </a:lnSpc>
              <a:spcBef>
                <a:spcPct val="20000"/>
              </a:spcBef>
            </a:pPr>
            <a:endParaRPr lang="tr-TR" sz="2800" dirty="0">
              <a:solidFill>
                <a:srgbClr val="0070C0"/>
              </a:solidFill>
              <a:latin typeface="Calibri"/>
              <a:cs typeface="Arial"/>
            </a:endParaRPr>
          </a:p>
          <a:p>
            <a:pPr lvl="0" algn="ctr">
              <a:lnSpc>
                <a:spcPct val="100000"/>
              </a:lnSpc>
              <a:spcBef>
                <a:spcPct val="20000"/>
              </a:spcBef>
            </a:pPr>
            <a:r>
              <a:rPr lang="tr-TR" sz="2800" dirty="0">
                <a:solidFill>
                  <a:srgbClr val="0070C0"/>
                </a:solidFill>
                <a:latin typeface="Calibri"/>
                <a:cs typeface="Arial"/>
              </a:rPr>
              <a:t>Elektronik Kamu Alımları Platformu</a:t>
            </a:r>
          </a:p>
          <a:p>
            <a:pPr lvl="0" algn="ctr">
              <a:lnSpc>
                <a:spcPct val="100000"/>
              </a:lnSpc>
              <a:spcBef>
                <a:spcPct val="20000"/>
              </a:spcBef>
            </a:pPr>
            <a:r>
              <a:rPr lang="tr-TR" sz="2800" dirty="0">
                <a:solidFill>
                  <a:srgbClr val="0070C0"/>
                </a:solidFill>
                <a:latin typeface="Calibri"/>
                <a:cs typeface="Arial"/>
              </a:rPr>
              <a:t>Belgelerin Azaltılması</a:t>
            </a:r>
          </a:p>
          <a:p>
            <a:pPr lvl="0" algn="ctr">
              <a:lnSpc>
                <a:spcPct val="100000"/>
              </a:lnSpc>
              <a:spcBef>
                <a:spcPct val="20000"/>
              </a:spcBef>
            </a:pPr>
            <a:r>
              <a:rPr lang="tr-TR" sz="2800" dirty="0">
                <a:solidFill>
                  <a:srgbClr val="0070C0"/>
                </a:solidFill>
                <a:latin typeface="Calibri"/>
                <a:cs typeface="Arial"/>
              </a:rPr>
              <a:t>Elektronik İhale Kavramı</a:t>
            </a:r>
          </a:p>
          <a:p>
            <a:pPr lvl="0" algn="ctr">
              <a:lnSpc>
                <a:spcPct val="100000"/>
              </a:lnSpc>
              <a:spcBef>
                <a:spcPct val="20000"/>
              </a:spcBef>
            </a:pPr>
            <a:r>
              <a:rPr lang="tr-TR" sz="2800" dirty="0">
                <a:solidFill>
                  <a:srgbClr val="0070C0"/>
                </a:solidFill>
                <a:latin typeface="Calibri"/>
                <a:cs typeface="Arial"/>
              </a:rPr>
              <a:t>E-İhale Aşamaları</a:t>
            </a:r>
          </a:p>
          <a:p>
            <a:pPr lvl="0" algn="ctr">
              <a:lnSpc>
                <a:spcPct val="100000"/>
              </a:lnSpc>
              <a:spcBef>
                <a:spcPct val="20000"/>
              </a:spcBef>
            </a:pPr>
            <a:r>
              <a:rPr lang="tr-TR" sz="2800" dirty="0">
                <a:solidFill>
                  <a:srgbClr val="0070C0"/>
                </a:solidFill>
                <a:latin typeface="Calibri"/>
                <a:cs typeface="Arial"/>
              </a:rPr>
              <a:t>Elektronik Eksiltme</a:t>
            </a:r>
          </a:p>
          <a:p>
            <a:endParaRPr lang="tr-TR" dirty="0"/>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2</a:t>
            </a:fld>
            <a:endParaRPr lang="tr-TR" dirty="0"/>
          </a:p>
        </p:txBody>
      </p:sp>
    </p:spTree>
    <p:extLst>
      <p:ext uri="{BB962C8B-B14F-4D97-AF65-F5344CB8AC3E}">
        <p14:creationId xmlns:p14="http://schemas.microsoft.com/office/powerpoint/2010/main" val="100783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20</a:t>
            </a:fld>
            <a:endParaRPr lang="tr-TR" dirty="0"/>
          </a:p>
        </p:txBody>
      </p:sp>
      <p:sp>
        <p:nvSpPr>
          <p:cNvPr id="5" name="İçerik Yer Tutucusu 2"/>
          <p:cNvSpPr txBox="1">
            <a:spLocks/>
          </p:cNvSpPr>
          <p:nvPr/>
        </p:nvSpPr>
        <p:spPr bwMode="auto">
          <a:xfrm>
            <a:off x="457200" y="1160619"/>
            <a:ext cx="8229600" cy="5064125"/>
          </a:xfrm>
          <a:prstGeom prst="rect">
            <a:avLst/>
          </a:prstGeom>
          <a:noFill/>
          <a:ln>
            <a:noFill/>
          </a:ln>
        </p:spPr>
        <p:txBody>
          <a:bodyPr>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eaLnBrk="1" fontAlgn="auto" hangingPunct="1">
              <a:spcAft>
                <a:spcPts val="0"/>
              </a:spcAft>
              <a:buClr>
                <a:schemeClr val="accent3"/>
              </a:buClr>
              <a:buFont typeface="Arial" charset="0"/>
              <a:buChar char="•"/>
              <a:defRPr/>
            </a:pPr>
            <a:r>
              <a:rPr lang="tr-TR" dirty="0">
                <a:solidFill>
                  <a:srgbClr val="13447A"/>
                </a:solidFill>
                <a:latin typeface="+mj-lt"/>
              </a:rPr>
              <a:t>19.06.2018 tarihli </a:t>
            </a:r>
            <a:r>
              <a:rPr lang="tr-TR" dirty="0" err="1">
                <a:solidFill>
                  <a:srgbClr val="13447A"/>
                </a:solidFill>
                <a:latin typeface="+mj-lt"/>
              </a:rPr>
              <a:t>RG’de</a:t>
            </a:r>
            <a:r>
              <a:rPr lang="tr-TR" dirty="0">
                <a:solidFill>
                  <a:srgbClr val="13447A"/>
                </a:solidFill>
                <a:latin typeface="+mj-lt"/>
              </a:rPr>
              <a:t> yayınlanan yönetmelik değişiklikleri ile;</a:t>
            </a:r>
          </a:p>
          <a:p>
            <a:pPr marL="0" indent="0" eaLnBrk="1" fontAlgn="auto" hangingPunct="1">
              <a:spcAft>
                <a:spcPts val="0"/>
              </a:spcAft>
              <a:buClr>
                <a:schemeClr val="accent3"/>
              </a:buClr>
              <a:buNone/>
              <a:defRPr/>
            </a:pPr>
            <a:endParaRPr lang="tr-TR" dirty="0">
              <a:solidFill>
                <a:srgbClr val="13447A"/>
              </a:solidFill>
              <a:latin typeface="+mj-lt"/>
            </a:endParaRPr>
          </a:p>
          <a:p>
            <a:pPr marL="0" indent="0" eaLnBrk="1" fontAlgn="auto" hangingPunct="1">
              <a:spcAft>
                <a:spcPts val="0"/>
              </a:spcAft>
              <a:buClr>
                <a:schemeClr val="accent3"/>
              </a:buClr>
              <a:buNone/>
              <a:defRPr/>
            </a:pPr>
            <a:r>
              <a:rPr lang="tr-TR" dirty="0">
                <a:solidFill>
                  <a:srgbClr val="13447A"/>
                </a:solidFill>
                <a:latin typeface="+mj-lt"/>
              </a:rPr>
              <a:t>	</a:t>
            </a:r>
            <a:r>
              <a:rPr lang="tr-TR" b="1" dirty="0">
                <a:solidFill>
                  <a:srgbClr val="13447A"/>
                </a:solidFill>
                <a:latin typeface="+mj-lt"/>
              </a:rPr>
              <a:t>02.01.2019 tarihinden sonra </a:t>
            </a:r>
            <a:r>
              <a:rPr lang="tr-TR" dirty="0">
                <a:solidFill>
                  <a:srgbClr val="13447A"/>
                </a:solidFill>
                <a:latin typeface="+mj-lt"/>
              </a:rPr>
              <a:t>gerçekleştirilecek olan ihaleler; </a:t>
            </a:r>
          </a:p>
          <a:p>
            <a:pPr marL="0" indent="0" eaLnBrk="1" fontAlgn="auto" hangingPunct="1">
              <a:spcAft>
                <a:spcPts val="0"/>
              </a:spcAft>
              <a:buClr>
                <a:schemeClr val="accent3"/>
              </a:buClr>
              <a:buFont typeface="Wingdings 2" pitchFamily="18" charset="2"/>
              <a:buNone/>
              <a:defRPr/>
            </a:pPr>
            <a:r>
              <a:rPr lang="tr-TR" sz="3000" b="1" i="1" dirty="0">
                <a:solidFill>
                  <a:srgbClr val="13447A"/>
                </a:solidFill>
                <a:latin typeface="+mj-lt"/>
              </a:rPr>
              <a:t>     «Yaklaşık Maliyet Sınırı Olmaksızın»</a:t>
            </a:r>
          </a:p>
          <a:p>
            <a:pPr marL="0" indent="0" eaLnBrk="1" fontAlgn="auto" hangingPunct="1">
              <a:spcAft>
                <a:spcPts val="0"/>
              </a:spcAft>
              <a:buClr>
                <a:schemeClr val="accent3"/>
              </a:buClr>
              <a:buFont typeface="Wingdings 2" pitchFamily="18" charset="2"/>
              <a:buNone/>
              <a:defRPr/>
            </a:pPr>
            <a:endParaRPr lang="tr-TR" sz="3000" b="1" i="1" dirty="0">
              <a:solidFill>
                <a:srgbClr val="13447A"/>
              </a:solidFill>
              <a:latin typeface="+mj-lt"/>
            </a:endParaRPr>
          </a:p>
          <a:p>
            <a:pPr lvl="1" eaLnBrk="1" fontAlgn="auto" hangingPunct="1">
              <a:spcAft>
                <a:spcPts val="0"/>
              </a:spcAft>
              <a:buClr>
                <a:schemeClr val="accent3"/>
              </a:buClr>
              <a:buFont typeface="Arial" charset="0"/>
              <a:buChar char="•"/>
              <a:defRPr/>
            </a:pPr>
            <a:r>
              <a:rPr lang="tr-TR" i="1" dirty="0">
                <a:solidFill>
                  <a:schemeClr val="bg2">
                    <a:lumMod val="25000"/>
                  </a:schemeClr>
                </a:solidFill>
                <a:latin typeface="+mj-lt"/>
              </a:rPr>
              <a:t>Açık İhale Usulü </a:t>
            </a:r>
            <a:r>
              <a:rPr lang="tr-TR" i="1" dirty="0">
                <a:solidFill>
                  <a:srgbClr val="13447A"/>
                </a:solidFill>
                <a:latin typeface="+mj-lt"/>
              </a:rPr>
              <a:t>ile Yapılan</a:t>
            </a:r>
            <a:br>
              <a:rPr lang="tr-TR" i="1" dirty="0">
                <a:solidFill>
                  <a:srgbClr val="13447A"/>
                </a:solidFill>
                <a:latin typeface="+mj-lt"/>
              </a:rPr>
            </a:br>
            <a:r>
              <a:rPr lang="tr-TR" b="1" i="1" dirty="0">
                <a:solidFill>
                  <a:srgbClr val="13447A"/>
                </a:solidFill>
                <a:latin typeface="+mj-lt"/>
              </a:rPr>
              <a:t>Mal &amp; Hizmet Alımı &amp; </a:t>
            </a:r>
            <a:r>
              <a:rPr lang="tr-TR" b="1" i="1" dirty="0">
                <a:solidFill>
                  <a:srgbClr val="C00000"/>
                </a:solidFill>
                <a:latin typeface="+mj-lt"/>
              </a:rPr>
              <a:t>Yapım İşleri</a:t>
            </a:r>
          </a:p>
          <a:p>
            <a:pPr lvl="1" eaLnBrk="1" fontAlgn="auto" hangingPunct="1">
              <a:spcAft>
                <a:spcPts val="0"/>
              </a:spcAft>
              <a:buClr>
                <a:schemeClr val="accent3"/>
              </a:buClr>
              <a:buFont typeface="Arial" charset="0"/>
              <a:buChar char="•"/>
              <a:defRPr/>
            </a:pPr>
            <a:r>
              <a:rPr lang="tr-TR" b="1" i="1" dirty="0">
                <a:solidFill>
                  <a:srgbClr val="C00000"/>
                </a:solidFill>
                <a:latin typeface="+mj-lt"/>
                <a:sym typeface="Wingdings" panose="05000000000000000000" pitchFamily="2" charset="2"/>
              </a:rPr>
              <a:t>Pazarlık Usulü (21/f) </a:t>
            </a:r>
            <a:r>
              <a:rPr lang="tr-TR" i="1" dirty="0">
                <a:solidFill>
                  <a:srgbClr val="13447A"/>
                </a:solidFill>
                <a:latin typeface="+mj-lt"/>
                <a:sym typeface="Wingdings" panose="05000000000000000000" pitchFamily="2" charset="2"/>
              </a:rPr>
              <a:t>ile Yapılan</a:t>
            </a:r>
            <a:br>
              <a:rPr lang="tr-TR" i="1" dirty="0">
                <a:solidFill>
                  <a:srgbClr val="13447A"/>
                </a:solidFill>
                <a:latin typeface="+mj-lt"/>
                <a:sym typeface="Wingdings" panose="05000000000000000000" pitchFamily="2" charset="2"/>
              </a:rPr>
            </a:br>
            <a:r>
              <a:rPr lang="tr-TR" b="1" i="1" dirty="0">
                <a:solidFill>
                  <a:srgbClr val="13447A"/>
                </a:solidFill>
                <a:latin typeface="+mj-lt"/>
                <a:sym typeface="Wingdings" panose="05000000000000000000" pitchFamily="2" charset="2"/>
              </a:rPr>
              <a:t>Mal &amp; Hizmet Alımları</a:t>
            </a:r>
          </a:p>
          <a:p>
            <a:pPr lvl="1" eaLnBrk="1" fontAlgn="auto" hangingPunct="1">
              <a:spcAft>
                <a:spcPts val="0"/>
              </a:spcAft>
              <a:buClr>
                <a:schemeClr val="accent3"/>
              </a:buClr>
              <a:buFont typeface="Arial" charset="0"/>
              <a:buChar char="•"/>
              <a:defRPr/>
            </a:pPr>
            <a:r>
              <a:rPr lang="tr-TR" i="1" dirty="0">
                <a:solidFill>
                  <a:srgbClr val="13447A"/>
                </a:solidFill>
                <a:latin typeface="+mj-lt"/>
                <a:sym typeface="Wingdings" panose="05000000000000000000" pitchFamily="2" charset="2"/>
              </a:rPr>
              <a:t>Yeterlik Sertifikası Üzerinden Yeterlik Tespiti Yapılan</a:t>
            </a:r>
            <a:br>
              <a:rPr lang="tr-TR" i="1" dirty="0">
                <a:solidFill>
                  <a:srgbClr val="13447A"/>
                </a:solidFill>
                <a:latin typeface="+mj-lt"/>
                <a:sym typeface="Wingdings" panose="05000000000000000000" pitchFamily="2" charset="2"/>
              </a:rPr>
            </a:br>
            <a:r>
              <a:rPr lang="tr-TR" b="1" i="1" dirty="0">
                <a:solidFill>
                  <a:srgbClr val="13447A"/>
                </a:solidFill>
                <a:latin typeface="+mj-lt"/>
                <a:sym typeface="Wingdings" panose="05000000000000000000" pitchFamily="2" charset="2"/>
              </a:rPr>
              <a:t>Yapım İşleri İhaleleri</a:t>
            </a:r>
          </a:p>
          <a:p>
            <a:pPr marL="393700" lvl="1" indent="0" eaLnBrk="1" fontAlgn="auto" hangingPunct="1">
              <a:spcAft>
                <a:spcPts val="0"/>
              </a:spcAft>
              <a:buClr>
                <a:schemeClr val="accent3"/>
              </a:buClr>
              <a:buFont typeface="Wingdings 2" pitchFamily="18" charset="2"/>
              <a:buNone/>
              <a:defRPr/>
            </a:pPr>
            <a:endParaRPr lang="tr-TR" i="1" dirty="0">
              <a:solidFill>
                <a:srgbClr val="13447A"/>
              </a:solidFill>
              <a:latin typeface="+mj-lt"/>
              <a:sym typeface="Wingdings" panose="05000000000000000000" pitchFamily="2" charset="2"/>
            </a:endParaRPr>
          </a:p>
          <a:p>
            <a:pPr marL="393700" lvl="1" indent="0" eaLnBrk="1" fontAlgn="auto" hangingPunct="1">
              <a:spcAft>
                <a:spcPts val="0"/>
              </a:spcAft>
              <a:buClr>
                <a:schemeClr val="accent3"/>
              </a:buClr>
              <a:buFont typeface="Wingdings 2" pitchFamily="18" charset="2"/>
              <a:buNone/>
              <a:defRPr/>
            </a:pPr>
            <a:r>
              <a:rPr lang="tr-TR" b="1" i="1" dirty="0">
                <a:solidFill>
                  <a:srgbClr val="13447A"/>
                </a:solidFill>
                <a:latin typeface="+mj-lt"/>
                <a:sym typeface="Wingdings" panose="05000000000000000000" pitchFamily="2" charset="2"/>
              </a:rPr>
              <a:t>Elektronik İhale ile gerçekleştirilebilecektir. </a:t>
            </a:r>
          </a:p>
          <a:p>
            <a:pPr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103244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21</a:t>
            </a:fld>
            <a:endParaRPr lang="tr-TR" dirty="0"/>
          </a:p>
        </p:txBody>
      </p:sp>
      <p:sp>
        <p:nvSpPr>
          <p:cNvPr id="6" name="İçerik Yer Tutucusu 2"/>
          <p:cNvSpPr txBox="1">
            <a:spLocks/>
          </p:cNvSpPr>
          <p:nvPr/>
        </p:nvSpPr>
        <p:spPr bwMode="auto">
          <a:xfrm>
            <a:off x="457200" y="1144853"/>
            <a:ext cx="8229600" cy="5064125"/>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solidFill>
                  <a:srgbClr val="13447A"/>
                </a:solidFill>
                <a:latin typeface="+mj-lt"/>
              </a:rPr>
              <a:t>13.09.2019 tarihinden sonra ise; </a:t>
            </a:r>
          </a:p>
          <a:p>
            <a:pPr marL="0" indent="0" eaLnBrk="1" fontAlgn="auto" hangingPunct="1">
              <a:spcAft>
                <a:spcPts val="0"/>
              </a:spcAft>
              <a:buClr>
                <a:schemeClr val="accent3"/>
              </a:buClr>
              <a:buFont typeface="Wingdings 2" pitchFamily="18" charset="2"/>
              <a:buNone/>
              <a:defRPr/>
            </a:pPr>
            <a:endParaRPr lang="tr-TR" b="1" i="1" dirty="0">
              <a:solidFill>
                <a:srgbClr val="13447A"/>
              </a:solidFill>
              <a:latin typeface="+mj-lt"/>
            </a:endParaRPr>
          </a:p>
          <a:p>
            <a:pPr marL="393700" lvl="1" indent="0" eaLnBrk="1" fontAlgn="auto" hangingPunct="1">
              <a:spcAft>
                <a:spcPts val="0"/>
              </a:spcAft>
              <a:buClr>
                <a:schemeClr val="accent3"/>
              </a:buClr>
              <a:buFont typeface="Wingdings 2" pitchFamily="18" charset="2"/>
              <a:buNone/>
              <a:defRPr/>
            </a:pPr>
            <a:r>
              <a:rPr lang="tr-TR" i="1" dirty="0">
                <a:solidFill>
                  <a:srgbClr val="13447A"/>
                </a:solidFill>
                <a:latin typeface="+mj-lt"/>
                <a:sym typeface="Wingdings" panose="05000000000000000000" pitchFamily="2" charset="2"/>
              </a:rPr>
              <a:t>İlgili Uygulama Yönetmeliklerine aşağıdaki cümle eklenmiş;</a:t>
            </a:r>
          </a:p>
          <a:p>
            <a:pPr marL="393700" lvl="1" indent="0" eaLnBrk="1" fontAlgn="auto" hangingPunct="1">
              <a:spcAft>
                <a:spcPts val="0"/>
              </a:spcAft>
              <a:buClr>
                <a:schemeClr val="accent3"/>
              </a:buClr>
              <a:buFont typeface="Wingdings 2" pitchFamily="18" charset="2"/>
              <a:buNone/>
              <a:defRPr/>
            </a:pPr>
            <a:r>
              <a:rPr lang="tr-TR" dirty="0">
                <a:solidFill>
                  <a:srgbClr val="13447A"/>
                </a:solidFill>
              </a:rPr>
              <a:t>«(1) İhaleler, e-teklif alınmak suretiyle bu maddeye uygun olarak yapılabilir»</a:t>
            </a:r>
            <a:endParaRPr lang="tr-TR" i="1" dirty="0">
              <a:solidFill>
                <a:srgbClr val="13447A"/>
              </a:solidFill>
              <a:latin typeface="+mj-lt"/>
              <a:sym typeface="Wingdings" panose="05000000000000000000" pitchFamily="2" charset="2"/>
            </a:endParaRPr>
          </a:p>
          <a:p>
            <a:pPr marL="393700" lvl="1" indent="0" eaLnBrk="1" fontAlgn="auto" hangingPunct="1">
              <a:spcAft>
                <a:spcPts val="0"/>
              </a:spcAft>
              <a:buClr>
                <a:schemeClr val="accent3"/>
              </a:buClr>
              <a:buFont typeface="Wingdings 2" pitchFamily="18" charset="2"/>
              <a:buNone/>
              <a:defRPr/>
            </a:pPr>
            <a:endParaRPr lang="tr-TR" i="1" dirty="0">
              <a:solidFill>
                <a:srgbClr val="13447A"/>
              </a:solidFill>
              <a:latin typeface="+mj-lt"/>
              <a:sym typeface="Wingdings" panose="05000000000000000000" pitchFamily="2" charset="2"/>
            </a:endParaRPr>
          </a:p>
          <a:p>
            <a:pPr marL="393700" lvl="1" indent="0" eaLnBrk="1" fontAlgn="auto" hangingPunct="1">
              <a:spcAft>
                <a:spcPts val="0"/>
              </a:spcAft>
              <a:buClr>
                <a:schemeClr val="accent3"/>
              </a:buClr>
              <a:buFont typeface="Wingdings 2" pitchFamily="18" charset="2"/>
              <a:buNone/>
              <a:defRPr/>
            </a:pPr>
            <a:r>
              <a:rPr lang="tr-TR" i="1" dirty="0">
                <a:solidFill>
                  <a:srgbClr val="13447A"/>
                </a:solidFill>
                <a:latin typeface="+mj-lt"/>
                <a:sym typeface="Wingdings" panose="05000000000000000000" pitchFamily="2" charset="2"/>
              </a:rPr>
              <a:t>Artık, ihale usulü fark etmeksizin tüm ihaleler</a:t>
            </a:r>
          </a:p>
          <a:p>
            <a:pPr marL="393700" lvl="1" indent="0" eaLnBrk="1" fontAlgn="auto" hangingPunct="1">
              <a:spcAft>
                <a:spcPts val="0"/>
              </a:spcAft>
              <a:buClr>
                <a:schemeClr val="accent3"/>
              </a:buClr>
              <a:buFont typeface="Wingdings 2" pitchFamily="18" charset="2"/>
              <a:buNone/>
              <a:defRPr/>
            </a:pPr>
            <a:r>
              <a:rPr lang="tr-TR" b="1" i="1" dirty="0">
                <a:solidFill>
                  <a:srgbClr val="13447A"/>
                </a:solidFill>
                <a:latin typeface="+mj-lt"/>
                <a:sym typeface="Wingdings" panose="05000000000000000000" pitchFamily="2" charset="2"/>
              </a:rPr>
              <a:t>Elektronik İhale ile gerçekleştirilebilecektir. </a:t>
            </a:r>
          </a:p>
          <a:p>
            <a:pPr marL="393700" lvl="1" indent="0" eaLnBrk="1" fontAlgn="auto" hangingPunct="1">
              <a:spcAft>
                <a:spcPts val="0"/>
              </a:spcAft>
              <a:buClr>
                <a:schemeClr val="accent3"/>
              </a:buClr>
              <a:buFont typeface="Wingdings 2" pitchFamily="18" charset="2"/>
              <a:buNone/>
              <a:defRPr/>
            </a:pPr>
            <a:endParaRPr lang="tr-TR" b="1" i="1" dirty="0">
              <a:solidFill>
                <a:srgbClr val="13447A"/>
              </a:solidFill>
              <a:latin typeface="+mj-lt"/>
              <a:sym typeface="Wingdings" panose="05000000000000000000" pitchFamily="2" charset="2"/>
            </a:endParaRPr>
          </a:p>
          <a:p>
            <a:pPr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36295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22</a:t>
            </a:fld>
            <a:endParaRPr lang="tr-TR" dirty="0"/>
          </a:p>
        </p:txBody>
      </p:sp>
      <p:sp>
        <p:nvSpPr>
          <p:cNvPr id="5" name="Alt Başlık 2"/>
          <p:cNvSpPr txBox="1">
            <a:spLocks/>
          </p:cNvSpPr>
          <p:nvPr>
            <p:custDataLst>
              <p:tags r:id="rId1"/>
            </p:custDataLst>
          </p:nvPr>
        </p:nvSpPr>
        <p:spPr>
          <a:xfrm>
            <a:off x="539552" y="1056980"/>
            <a:ext cx="8064896" cy="4752528"/>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tr-TR" sz="2400" dirty="0">
                <a:solidFill>
                  <a:srgbClr val="13447A"/>
                </a:solidFill>
              </a:rPr>
              <a:t>KAPSAM </a:t>
            </a:r>
          </a:p>
          <a:p>
            <a:pPr marL="342900" indent="-342900" algn="just">
              <a:buFontTx/>
              <a:buChar char="-"/>
            </a:pPr>
            <a:r>
              <a:rPr lang="tr-TR" sz="2400" dirty="0">
                <a:solidFill>
                  <a:srgbClr val="13447A"/>
                </a:solidFill>
              </a:rPr>
              <a:t>Açık İhale Usulü ve Pazarlık Usulü (21/b-c-f) İle Yapılan </a:t>
            </a:r>
          </a:p>
          <a:p>
            <a:pPr algn="just"/>
            <a:r>
              <a:rPr lang="tr-TR" sz="2400" dirty="0">
                <a:solidFill>
                  <a:srgbClr val="13447A"/>
                </a:solidFill>
              </a:rPr>
              <a:t>	Mal Alımı İhaleleri</a:t>
            </a:r>
          </a:p>
          <a:p>
            <a:pPr algn="just"/>
            <a:endParaRPr lang="tr-TR" sz="2400" dirty="0">
              <a:solidFill>
                <a:srgbClr val="13447A"/>
              </a:solidFill>
            </a:endParaRPr>
          </a:p>
          <a:p>
            <a:pPr marL="342900" indent="-342900" algn="just">
              <a:buFontTx/>
              <a:buChar char="-"/>
            </a:pPr>
            <a:r>
              <a:rPr lang="tr-TR" sz="2400" dirty="0">
                <a:solidFill>
                  <a:srgbClr val="13447A"/>
                </a:solidFill>
              </a:rPr>
              <a:t>Açık İhale Usulü ve Pazarlık Usulü (21/b-c-f) İle Yapılan 	Hizmet Alımı İhaleleri </a:t>
            </a:r>
          </a:p>
          <a:p>
            <a:pPr algn="just"/>
            <a:endParaRPr lang="tr-TR" sz="2400" dirty="0">
              <a:solidFill>
                <a:srgbClr val="13447A"/>
              </a:solidFill>
            </a:endParaRPr>
          </a:p>
          <a:p>
            <a:pPr marL="342900" indent="-342900" algn="just">
              <a:buFontTx/>
              <a:buChar char="-"/>
            </a:pPr>
            <a:r>
              <a:rPr lang="tr-TR" sz="2400" dirty="0">
                <a:solidFill>
                  <a:srgbClr val="13447A"/>
                </a:solidFill>
              </a:rPr>
              <a:t>Açık İhale Usulü ve Pazarlık Usulü (21/b-c) İle Yapılan </a:t>
            </a:r>
          </a:p>
          <a:p>
            <a:pPr algn="just"/>
            <a:r>
              <a:rPr lang="tr-TR" sz="2400" dirty="0">
                <a:solidFill>
                  <a:srgbClr val="13447A"/>
                </a:solidFill>
              </a:rPr>
              <a:t>	Yapım İşi İhaleleri </a:t>
            </a:r>
          </a:p>
          <a:p>
            <a:pPr algn="just"/>
            <a:endParaRPr lang="tr-TR" sz="2400" dirty="0">
              <a:solidFill>
                <a:srgbClr val="13447A"/>
              </a:solidFill>
            </a:endParaRPr>
          </a:p>
          <a:p>
            <a:pPr algn="just"/>
            <a:r>
              <a:rPr lang="tr-TR" sz="2400" dirty="0">
                <a:solidFill>
                  <a:srgbClr val="13447A"/>
                </a:solidFill>
              </a:rPr>
              <a:t>- </a:t>
            </a:r>
            <a:r>
              <a:rPr lang="tr-TR" sz="2300" dirty="0">
                <a:solidFill>
                  <a:srgbClr val="13447A"/>
                </a:solidFill>
              </a:rPr>
              <a:t>Yeterlik Sertifikası Üzerinden Yeterlik Tespiti Yapılan İhaleler</a:t>
            </a:r>
          </a:p>
        </p:txBody>
      </p:sp>
    </p:spTree>
    <p:extLst>
      <p:ext uri="{BB962C8B-B14F-4D97-AF65-F5344CB8AC3E}">
        <p14:creationId xmlns:p14="http://schemas.microsoft.com/office/powerpoint/2010/main" val="428694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23</a:t>
            </a:fld>
            <a:endParaRPr lang="tr-TR" dirty="0"/>
          </a:p>
        </p:txBody>
      </p:sp>
      <p:sp>
        <p:nvSpPr>
          <p:cNvPr id="5" name="İçerik Yer Tutucusu 2"/>
          <p:cNvSpPr txBox="1">
            <a:spLocks/>
          </p:cNvSpPr>
          <p:nvPr/>
        </p:nvSpPr>
        <p:spPr bwMode="auto">
          <a:xfrm>
            <a:off x="457200" y="1144853"/>
            <a:ext cx="8229600" cy="5064125"/>
          </a:xfrm>
          <a:prstGeom prst="rect">
            <a:avLst/>
          </a:prstGeom>
          <a:noFill/>
          <a:ln>
            <a:noFill/>
          </a:ln>
        </p:spPr>
        <p:txBody>
          <a:bodyPr>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İhale dokümanının e-imza kullanılarak </a:t>
            </a:r>
            <a:r>
              <a:rPr lang="tr-TR" dirty="0" err="1">
                <a:latin typeface="+mj-lt"/>
              </a:rPr>
              <a:t>EKAP’tan</a:t>
            </a:r>
            <a:r>
              <a:rPr lang="tr-TR" dirty="0">
                <a:latin typeface="+mj-lt"/>
              </a:rPr>
              <a:t> indirilmesi zorunludur.</a:t>
            </a:r>
          </a:p>
          <a:p>
            <a:pPr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r>
              <a:rPr lang="tr-TR" altLang="tr-TR" sz="2400" dirty="0">
                <a:latin typeface="Arial" panose="020B0604020202020204" pitchFamily="34" charset="0"/>
                <a:cs typeface="Arial" panose="020B0604020202020204" pitchFamily="34" charset="0"/>
              </a:rPr>
              <a:t>Katılım ve yeterlik kriterlerine ilişkin istekliler tarafından </a:t>
            </a:r>
            <a:r>
              <a:rPr lang="tr-TR" altLang="tr-TR" sz="2400" b="1" dirty="0">
                <a:latin typeface="Arial" panose="020B0604020202020204" pitchFamily="34" charset="0"/>
                <a:cs typeface="Arial" panose="020B0604020202020204" pitchFamily="34" charset="0"/>
              </a:rPr>
              <a:t>fiziki</a:t>
            </a:r>
            <a:r>
              <a:rPr lang="tr-TR" altLang="tr-TR" sz="2400" dirty="0">
                <a:latin typeface="Arial" panose="020B0604020202020204" pitchFamily="34" charset="0"/>
                <a:cs typeface="Arial" panose="020B0604020202020204" pitchFamily="34" charset="0"/>
              </a:rPr>
              <a:t> olarak </a:t>
            </a:r>
            <a:r>
              <a:rPr lang="tr-TR" altLang="tr-TR" sz="2400" dirty="0">
                <a:solidFill>
                  <a:srgbClr val="FF0000"/>
                </a:solidFill>
                <a:latin typeface="Arial" panose="020B0604020202020204" pitchFamily="34" charset="0"/>
                <a:cs typeface="Arial" panose="020B0604020202020204" pitchFamily="34" charset="0"/>
              </a:rPr>
              <a:t>herhangi bir belge sunulmaz. </a:t>
            </a:r>
          </a:p>
          <a:p>
            <a:pPr eaLnBrk="1" fontAlgn="auto" hangingPunct="1">
              <a:spcAft>
                <a:spcPts val="0"/>
              </a:spcAft>
              <a:buClr>
                <a:schemeClr val="accent3"/>
              </a:buClr>
              <a:buFont typeface="Arial" charset="0"/>
              <a:buChar char="•"/>
              <a:defRPr/>
            </a:pPr>
            <a:endParaRPr lang="tr-TR" altLang="tr-TR" sz="2400" dirty="0">
              <a:solidFill>
                <a:srgbClr val="FF0000"/>
              </a:solidFill>
              <a:latin typeface="Arial" panose="020B0604020202020204" pitchFamily="34" charset="0"/>
              <a:cs typeface="Arial" panose="020B0604020202020204" pitchFamily="34" charset="0"/>
            </a:endParaRPr>
          </a:p>
          <a:p>
            <a:pPr eaLnBrk="1" fontAlgn="auto" hangingPunct="1">
              <a:spcAft>
                <a:spcPts val="0"/>
              </a:spcAft>
              <a:buClr>
                <a:schemeClr val="accent3"/>
              </a:buClr>
              <a:buFont typeface="Arial" charset="0"/>
              <a:buChar char="•"/>
              <a:defRPr/>
            </a:pPr>
            <a:r>
              <a:rPr lang="tr-TR" altLang="tr-TR" sz="2400" dirty="0">
                <a:latin typeface="Arial" panose="020B0604020202020204" pitchFamily="34" charset="0"/>
                <a:cs typeface="Arial" panose="020B0604020202020204" pitchFamily="34" charset="0"/>
              </a:rPr>
              <a:t>Teklifler yalnızca </a:t>
            </a:r>
            <a:r>
              <a:rPr lang="tr-TR" altLang="tr-TR" sz="2400" b="1" dirty="0">
                <a:latin typeface="Arial" panose="020B0604020202020204" pitchFamily="34" charset="0"/>
                <a:cs typeface="Arial" panose="020B0604020202020204" pitchFamily="34" charset="0"/>
              </a:rPr>
              <a:t>elektronik ortamda </a:t>
            </a:r>
            <a:r>
              <a:rPr lang="tr-TR" altLang="tr-TR" sz="2400" dirty="0">
                <a:latin typeface="Arial" panose="020B0604020202020204" pitchFamily="34" charset="0"/>
                <a:cs typeface="Arial" panose="020B0604020202020204" pitchFamily="34" charset="0"/>
              </a:rPr>
              <a:t>sunulabilir. </a:t>
            </a:r>
            <a:br>
              <a:rPr lang="tr-TR" altLang="tr-TR" sz="2400" dirty="0">
                <a:latin typeface="Arial" panose="020B0604020202020204" pitchFamily="34" charset="0"/>
                <a:cs typeface="Arial" panose="020B0604020202020204" pitchFamily="34" charset="0"/>
              </a:rPr>
            </a:br>
            <a:r>
              <a:rPr lang="tr-TR" altLang="tr-TR" sz="2400" dirty="0">
                <a:latin typeface="Arial" panose="020B0604020202020204" pitchFamily="34" charset="0"/>
                <a:cs typeface="Arial" panose="020B0604020202020204" pitchFamily="34" charset="0"/>
              </a:rPr>
              <a:t>EKAP üzerinden gönderilmeyen teklifler kabul edilmez. </a:t>
            </a:r>
            <a:endParaRPr lang="tr-TR" altLang="tr-TR" sz="2400" dirty="0">
              <a:solidFill>
                <a:srgbClr val="FF0000"/>
              </a:solidFill>
              <a:latin typeface="Arial" panose="020B0604020202020204" pitchFamily="34" charset="0"/>
              <a:cs typeface="Arial" panose="020B0604020202020204" pitchFamily="34" charset="0"/>
            </a:endParaRPr>
          </a:p>
          <a:p>
            <a:pPr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r>
              <a:rPr lang="tr-TR" altLang="tr-TR" sz="2400" dirty="0">
                <a:solidFill>
                  <a:srgbClr val="FF0000"/>
                </a:solidFill>
                <a:latin typeface="Arial" panose="020B0604020202020204" pitchFamily="34" charset="0"/>
                <a:cs typeface="Arial" panose="020B0604020202020204" pitchFamily="34" charset="0"/>
              </a:rPr>
              <a:t>Yeterlik de</a:t>
            </a:r>
            <a:r>
              <a:rPr lang="tr-TR" altLang="tr-TR" sz="2000" dirty="0">
                <a:solidFill>
                  <a:srgbClr val="FF0000"/>
                </a:solidFill>
                <a:latin typeface="Arial" panose="020B0604020202020204" pitchFamily="34" charset="0"/>
                <a:cs typeface="Arial" panose="020B0604020202020204" pitchFamily="34" charset="0"/>
              </a:rPr>
              <a:t>ğ</a:t>
            </a:r>
            <a:r>
              <a:rPr lang="tr-TR" altLang="tr-TR" sz="2400" dirty="0">
                <a:solidFill>
                  <a:srgbClr val="FF0000"/>
                </a:solidFill>
                <a:latin typeface="Arial" panose="020B0604020202020204" pitchFamily="34" charset="0"/>
                <a:cs typeface="Arial" panose="020B0604020202020204" pitchFamily="34" charset="0"/>
              </a:rPr>
              <a:t>erlendirmesi, </a:t>
            </a:r>
            <a:r>
              <a:rPr lang="tr-TR" altLang="tr-TR" sz="2400" dirty="0">
                <a:latin typeface="Arial" panose="020B0604020202020204" pitchFamily="34" charset="0"/>
                <a:cs typeface="Arial" panose="020B0604020202020204" pitchFamily="34" charset="0"/>
              </a:rPr>
              <a:t>teklif mektubu ekinde yer alan </a:t>
            </a:r>
            <a:r>
              <a:rPr lang="tr-TR" altLang="tr-TR" sz="2400" dirty="0">
                <a:solidFill>
                  <a:srgbClr val="FF0000"/>
                </a:solidFill>
                <a:latin typeface="Arial" panose="020B0604020202020204" pitchFamily="34" charset="0"/>
                <a:cs typeface="Arial" panose="020B0604020202020204" pitchFamily="34" charset="0"/>
              </a:rPr>
              <a:t>Yeterlik Bilgileri </a:t>
            </a:r>
            <a:r>
              <a:rPr lang="tr-TR" altLang="tr-TR" sz="2400" dirty="0" err="1">
                <a:solidFill>
                  <a:srgbClr val="FF0000"/>
                </a:solidFill>
                <a:latin typeface="Arial" panose="020B0604020202020204" pitchFamily="34" charset="0"/>
                <a:cs typeface="Arial" panose="020B0604020202020204" pitchFamily="34" charset="0"/>
              </a:rPr>
              <a:t>Tablosu’nda</a:t>
            </a:r>
            <a:r>
              <a:rPr lang="tr-TR" altLang="tr-TR" sz="2400" dirty="0">
                <a:solidFill>
                  <a:srgbClr val="FF0000"/>
                </a:solidFill>
                <a:latin typeface="Arial" panose="020B0604020202020204" pitchFamily="34" charset="0"/>
                <a:cs typeface="Arial" panose="020B0604020202020204" pitchFamily="34" charset="0"/>
              </a:rPr>
              <a:t> (YBT) </a:t>
            </a:r>
            <a:r>
              <a:rPr lang="tr-TR" altLang="tr-TR" sz="2400" dirty="0">
                <a:latin typeface="Arial" panose="020B0604020202020204" pitchFamily="34" charset="0"/>
                <a:cs typeface="Arial" panose="020B0604020202020204" pitchFamily="34" charset="0"/>
              </a:rPr>
              <a:t>istekli tarafından </a:t>
            </a:r>
            <a:r>
              <a:rPr lang="tr-TR" altLang="tr-TR" sz="2400" dirty="0">
                <a:solidFill>
                  <a:srgbClr val="FF0000"/>
                </a:solidFill>
                <a:latin typeface="Arial" panose="020B0604020202020204" pitchFamily="34" charset="0"/>
                <a:cs typeface="Arial" panose="020B0604020202020204" pitchFamily="34" charset="0"/>
              </a:rPr>
              <a:t>beyan edilen bilgiler üzerinden </a:t>
            </a:r>
            <a:r>
              <a:rPr lang="tr-TR" altLang="tr-TR" sz="2400" dirty="0">
                <a:latin typeface="Arial" panose="020B0604020202020204" pitchFamily="34" charset="0"/>
                <a:cs typeface="Arial" panose="020B0604020202020204" pitchFamily="34" charset="0"/>
              </a:rPr>
              <a:t>yapılır.</a:t>
            </a:r>
          </a:p>
          <a:p>
            <a:pPr eaLnBrk="1" fontAlgn="auto" hangingPunct="1">
              <a:spcAft>
                <a:spcPts val="0"/>
              </a:spcAft>
              <a:buClr>
                <a:schemeClr val="accent3"/>
              </a:buClr>
              <a:buFont typeface="Arial" charset="0"/>
              <a:buChar char="•"/>
              <a:defRPr/>
            </a:pPr>
            <a:endParaRPr lang="tr-TR" altLang="tr-TR" sz="2400" dirty="0">
              <a:latin typeface="Arial" panose="020B0604020202020204" pitchFamily="34" charset="0"/>
              <a:cs typeface="Arial" panose="020B0604020202020204" pitchFamily="34" charset="0"/>
            </a:endParaRPr>
          </a:p>
          <a:p>
            <a:pPr eaLnBrk="1" fontAlgn="auto" hangingPunct="1">
              <a:spcAft>
                <a:spcPts val="0"/>
              </a:spcAft>
              <a:buClr>
                <a:schemeClr val="accent3"/>
              </a:buClr>
              <a:buFont typeface="Arial" charset="0"/>
              <a:buChar char="•"/>
              <a:defRPr/>
            </a:pPr>
            <a:r>
              <a:rPr lang="tr-TR" altLang="tr-TR" sz="2400" dirty="0">
                <a:latin typeface="Arial" panose="020B0604020202020204" pitchFamily="34" charset="0"/>
                <a:cs typeface="Arial" panose="020B0604020202020204" pitchFamily="34" charset="0"/>
              </a:rPr>
              <a:t>Fiyat dışı unsur belirlenebilir, </a:t>
            </a:r>
          </a:p>
          <a:p>
            <a:pPr eaLnBrk="1" fontAlgn="auto" hangingPunct="1">
              <a:spcAft>
                <a:spcPts val="0"/>
              </a:spcAft>
              <a:buClr>
                <a:schemeClr val="accent3"/>
              </a:buClr>
              <a:buFont typeface="Arial" charset="0"/>
              <a:buChar char="•"/>
              <a:defRPr/>
            </a:pPr>
            <a:r>
              <a:rPr lang="tr-TR" altLang="tr-TR" sz="2400" dirty="0">
                <a:latin typeface="Arial" panose="020B0604020202020204" pitchFamily="34" charset="0"/>
                <a:cs typeface="Arial" panose="020B0604020202020204" pitchFamily="34" charset="0"/>
              </a:rPr>
              <a:t>Yerli istekli / yerli malı avantajları uygulanabilir. </a:t>
            </a: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266652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fade">
                                      <p:cBhvr>
                                        <p:cTn id="3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24</a:t>
            </a:fld>
            <a:endParaRPr lang="tr-TR" dirty="0"/>
          </a:p>
        </p:txBody>
      </p:sp>
      <p:sp>
        <p:nvSpPr>
          <p:cNvPr id="5" name="İçerik Yer Tutucusu 2"/>
          <p:cNvSpPr txBox="1">
            <a:spLocks/>
          </p:cNvSpPr>
          <p:nvPr/>
        </p:nvSpPr>
        <p:spPr bwMode="auto">
          <a:xfrm>
            <a:off x="457200" y="1302513"/>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just">
              <a:lnSpc>
                <a:spcPct val="80000"/>
              </a:lnSpc>
              <a:buFont typeface="Wingdings" pitchFamily="2" charset="2"/>
              <a:buChar char="q"/>
            </a:pPr>
            <a:r>
              <a:rPr lang="tr-TR" altLang="tr-TR" sz="2400" dirty="0">
                <a:latin typeface="Arial" charset="0"/>
              </a:rPr>
              <a:t>Yeterlik Bilgileri Tablosu Sunulan ve Tekliflerin Elektronik Ortamda Alındı</a:t>
            </a:r>
            <a:r>
              <a:rPr lang="tr-TR" altLang="tr-TR" sz="2000" dirty="0">
                <a:latin typeface="Arial" charset="0"/>
              </a:rPr>
              <a:t>ğ</a:t>
            </a:r>
            <a:r>
              <a:rPr lang="tr-TR" altLang="tr-TR" sz="2400" dirty="0">
                <a:latin typeface="Arial" charset="0"/>
              </a:rPr>
              <a:t>ı İhalelerde Uygulanacak </a:t>
            </a:r>
            <a:r>
              <a:rPr lang="tr-TR" altLang="tr-TR" sz="2400" dirty="0">
                <a:solidFill>
                  <a:srgbClr val="FF0000"/>
                </a:solidFill>
                <a:latin typeface="Arial" charset="0"/>
              </a:rPr>
              <a:t>Tip İdari Şartname</a:t>
            </a:r>
          </a:p>
          <a:p>
            <a:pPr algn="just">
              <a:lnSpc>
                <a:spcPct val="80000"/>
              </a:lnSpc>
              <a:buFont typeface="Wingdings" pitchFamily="2" charset="2"/>
              <a:buChar char="q"/>
            </a:pPr>
            <a:endParaRPr lang="tr-TR" altLang="tr-TR" sz="2400" dirty="0">
              <a:solidFill>
                <a:srgbClr val="FF0000"/>
              </a:solidFill>
              <a:latin typeface="Arial" charset="0"/>
            </a:endParaRPr>
          </a:p>
          <a:p>
            <a:pPr algn="just">
              <a:buFont typeface="Wingdings" pitchFamily="2" charset="2"/>
              <a:buChar char="q"/>
            </a:pPr>
            <a:r>
              <a:rPr lang="tr-TR" altLang="tr-TR" sz="2400" dirty="0">
                <a:latin typeface="Arial" charset="0"/>
              </a:rPr>
              <a:t>Yeterlik Bilgileri Tablosu Sunulan İhalelerde (YBTSİ) Kullanılacak </a:t>
            </a:r>
            <a:r>
              <a:rPr lang="tr-TR" altLang="tr-TR" sz="2400" dirty="0">
                <a:solidFill>
                  <a:srgbClr val="FF0000"/>
                </a:solidFill>
                <a:latin typeface="Arial" charset="0"/>
              </a:rPr>
              <a:t>İlan Formu</a:t>
            </a:r>
          </a:p>
          <a:p>
            <a:pPr algn="just">
              <a:buFont typeface="Wingdings" pitchFamily="2" charset="2"/>
              <a:buChar char="q"/>
            </a:pPr>
            <a:endParaRPr lang="tr-TR" altLang="tr-TR" sz="2400" dirty="0">
              <a:solidFill>
                <a:srgbClr val="FF0000"/>
              </a:solidFill>
              <a:latin typeface="Arial" charset="0"/>
            </a:endParaRPr>
          </a:p>
          <a:p>
            <a:pPr>
              <a:buFont typeface="Wingdings" pitchFamily="2" charset="2"/>
              <a:buChar char="q"/>
            </a:pPr>
            <a:r>
              <a:rPr lang="tr-TR" altLang="tr-TR" sz="2400" dirty="0">
                <a:latin typeface="Arial" charset="0"/>
              </a:rPr>
              <a:t>(YBTSİ) </a:t>
            </a:r>
            <a:r>
              <a:rPr lang="tr-TR" altLang="tr-TR" sz="2400" dirty="0">
                <a:solidFill>
                  <a:srgbClr val="FF0000"/>
                </a:solidFill>
                <a:latin typeface="Arial" charset="0"/>
              </a:rPr>
              <a:t>Götürü Bedel Teklif Mektubu</a:t>
            </a:r>
          </a:p>
          <a:p>
            <a:pPr>
              <a:buFont typeface="Wingdings" pitchFamily="2" charset="2"/>
              <a:buChar char="q"/>
            </a:pPr>
            <a:endParaRPr lang="tr-TR" altLang="tr-TR" sz="2400" dirty="0">
              <a:solidFill>
                <a:srgbClr val="FF0000"/>
              </a:solidFill>
              <a:latin typeface="Arial" charset="0"/>
            </a:endParaRPr>
          </a:p>
          <a:p>
            <a:pPr algn="just">
              <a:buFont typeface="Wingdings" pitchFamily="2" charset="2"/>
              <a:buChar char="q"/>
            </a:pPr>
            <a:r>
              <a:rPr lang="tr-TR" altLang="tr-TR" sz="2400" dirty="0">
                <a:latin typeface="Arial" charset="0"/>
              </a:rPr>
              <a:t>(YBTSİ) </a:t>
            </a:r>
            <a:r>
              <a:rPr lang="tr-TR" altLang="tr-TR" sz="2400" dirty="0">
                <a:solidFill>
                  <a:srgbClr val="FF0000"/>
                </a:solidFill>
                <a:latin typeface="Arial" charset="0"/>
              </a:rPr>
              <a:t>Birim Fiyat Teklif Mektubu</a:t>
            </a:r>
          </a:p>
        </p:txBody>
      </p:sp>
    </p:spTree>
    <p:extLst>
      <p:ext uri="{BB962C8B-B14F-4D97-AF65-F5344CB8AC3E}">
        <p14:creationId xmlns:p14="http://schemas.microsoft.com/office/powerpoint/2010/main" val="53515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25</a:t>
            </a:fld>
            <a:endParaRPr lang="tr-TR" dirty="0"/>
          </a:p>
        </p:txBody>
      </p:sp>
      <p:sp>
        <p:nvSpPr>
          <p:cNvPr id="6" name="İçerik Yer Tutucusu 2"/>
          <p:cNvSpPr txBox="1">
            <a:spLocks/>
          </p:cNvSpPr>
          <p:nvPr/>
        </p:nvSpPr>
        <p:spPr bwMode="auto">
          <a:xfrm>
            <a:off x="457200" y="1223683"/>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just">
              <a:buFont typeface="Wingdings" pitchFamily="2" charset="2"/>
              <a:buChar char="q"/>
            </a:pPr>
            <a:r>
              <a:rPr lang="tr-TR" altLang="tr-TR" sz="2400" dirty="0">
                <a:latin typeface="Arial" charset="0"/>
              </a:rPr>
              <a:t>Yeterlik Bilgileri Tablosu Sunulan Yapım İşi İhalelerinde Kullanılacak </a:t>
            </a:r>
            <a:r>
              <a:rPr lang="tr-TR" altLang="tr-TR" sz="2400" dirty="0">
                <a:solidFill>
                  <a:srgbClr val="FF0000"/>
                </a:solidFill>
                <a:latin typeface="Arial" charset="0"/>
              </a:rPr>
              <a:t>Karma Teklif Mektubu</a:t>
            </a:r>
          </a:p>
          <a:p>
            <a:pPr algn="just"/>
            <a:endParaRPr lang="tr-TR" altLang="tr-TR" sz="2400" dirty="0">
              <a:latin typeface="Arial" charset="0"/>
            </a:endParaRPr>
          </a:p>
          <a:p>
            <a:pPr algn="just">
              <a:buFont typeface="Wingdings" pitchFamily="2" charset="2"/>
              <a:buChar char="q"/>
            </a:pPr>
            <a:r>
              <a:rPr lang="tr-TR" altLang="tr-TR" sz="2400" dirty="0">
                <a:latin typeface="Arial" charset="0"/>
              </a:rPr>
              <a:t>Uygun Olmayan </a:t>
            </a:r>
            <a:r>
              <a:rPr lang="tr-TR" altLang="tr-TR" sz="2400" dirty="0">
                <a:solidFill>
                  <a:srgbClr val="FF0000"/>
                </a:solidFill>
                <a:latin typeface="Arial" charset="0"/>
              </a:rPr>
              <a:t>e-Teklif Kontrol Tutana</a:t>
            </a:r>
            <a:r>
              <a:rPr lang="tr-TR" altLang="tr-TR" sz="2000" dirty="0">
                <a:solidFill>
                  <a:srgbClr val="FF0000"/>
                </a:solidFill>
                <a:latin typeface="Arial" charset="0"/>
              </a:rPr>
              <a:t>ğ</a:t>
            </a:r>
            <a:r>
              <a:rPr lang="tr-TR" altLang="tr-TR" sz="2400" dirty="0">
                <a:solidFill>
                  <a:srgbClr val="FF0000"/>
                </a:solidFill>
                <a:latin typeface="Arial" charset="0"/>
              </a:rPr>
              <a:t>ı</a:t>
            </a:r>
          </a:p>
          <a:p>
            <a:pPr algn="just"/>
            <a:endParaRPr lang="tr-TR" altLang="tr-TR" sz="2400" dirty="0">
              <a:latin typeface="Arial" charset="0"/>
            </a:endParaRPr>
          </a:p>
          <a:p>
            <a:pPr algn="just">
              <a:buFont typeface="Wingdings" pitchFamily="2" charset="2"/>
              <a:buChar char="q"/>
            </a:pPr>
            <a:r>
              <a:rPr lang="tr-TR" altLang="tr-TR" sz="2400" dirty="0">
                <a:latin typeface="Arial" charset="0"/>
              </a:rPr>
              <a:t>Beyan Edilen Bilgileri Tevsik Eden Belgelerin </a:t>
            </a:r>
            <a:r>
              <a:rPr lang="tr-TR" altLang="tr-TR" sz="2400" dirty="0">
                <a:solidFill>
                  <a:srgbClr val="FF0000"/>
                </a:solidFill>
                <a:latin typeface="Arial" charset="0"/>
              </a:rPr>
              <a:t>Sunulması Talebine İlişkin Form</a:t>
            </a:r>
          </a:p>
          <a:p>
            <a:pPr algn="just"/>
            <a:endParaRPr lang="tr-TR" altLang="tr-TR" sz="2400" dirty="0">
              <a:latin typeface="Arial" charset="0"/>
            </a:endParaRPr>
          </a:p>
          <a:p>
            <a:pPr algn="just">
              <a:buFont typeface="Wingdings" pitchFamily="2" charset="2"/>
              <a:buChar char="q"/>
            </a:pPr>
            <a:r>
              <a:rPr lang="tr-TR" altLang="tr-TR" sz="2400" dirty="0">
                <a:latin typeface="Arial" charset="0"/>
              </a:rPr>
              <a:t>Elektronik Eksiltmeye </a:t>
            </a:r>
            <a:r>
              <a:rPr lang="tr-TR" altLang="tr-TR" sz="2400" dirty="0">
                <a:solidFill>
                  <a:srgbClr val="FF0000"/>
                </a:solidFill>
                <a:latin typeface="Arial" charset="0"/>
              </a:rPr>
              <a:t>Davet Formu </a:t>
            </a:r>
          </a:p>
        </p:txBody>
      </p:sp>
    </p:spTree>
    <p:extLst>
      <p:ext uri="{BB962C8B-B14F-4D97-AF65-F5344CB8AC3E}">
        <p14:creationId xmlns:p14="http://schemas.microsoft.com/office/powerpoint/2010/main" val="278073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26</a:t>
            </a:fld>
            <a:endParaRPr lang="tr-TR" dirty="0"/>
          </a:p>
        </p:txBody>
      </p:sp>
      <p:graphicFrame>
        <p:nvGraphicFramePr>
          <p:cNvPr id="15" name="Diyagram 14"/>
          <p:cNvGraphicFramePr/>
          <p:nvPr>
            <p:extLst>
              <p:ext uri="{D42A27DB-BD31-4B8C-83A1-F6EECF244321}">
                <p14:modId xmlns:p14="http://schemas.microsoft.com/office/powerpoint/2010/main" val="1804302426"/>
              </p:ext>
            </p:extLst>
          </p:nvPr>
        </p:nvGraphicFramePr>
        <p:xfrm>
          <a:off x="508023" y="1201583"/>
          <a:ext cx="8273369" cy="4710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89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27</a:t>
            </a:fld>
            <a:endParaRPr lang="tr-TR" dirty="0"/>
          </a:p>
        </p:txBody>
      </p:sp>
      <p:sp>
        <p:nvSpPr>
          <p:cNvPr id="5" name="İçerik Yer Tutucusu 2"/>
          <p:cNvSpPr txBox="1">
            <a:spLocks/>
          </p:cNvSpPr>
          <p:nvPr/>
        </p:nvSpPr>
        <p:spPr bwMode="auto">
          <a:xfrm>
            <a:off x="457200" y="1223683"/>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just" eaLnBrk="1" hangingPunct="1">
              <a:lnSpc>
                <a:spcPct val="150000"/>
              </a:lnSpc>
              <a:buFont typeface="Wingdings" pitchFamily="2" charset="2"/>
              <a:buChar char="Ø"/>
            </a:pPr>
            <a:r>
              <a:rPr lang="tr-TR" altLang="tr-TR" dirty="0">
                <a:latin typeface="Arial" charset="0"/>
              </a:rPr>
              <a:t>Teklifler;</a:t>
            </a:r>
          </a:p>
          <a:p>
            <a:pPr lvl="1" algn="just" eaLnBrk="1" hangingPunct="1">
              <a:lnSpc>
                <a:spcPct val="150000"/>
              </a:lnSpc>
              <a:buFont typeface="Wingdings" pitchFamily="2" charset="2"/>
              <a:buChar char="Ø"/>
            </a:pPr>
            <a:r>
              <a:rPr lang="tr-TR" altLang="tr-TR" i="1" dirty="0">
                <a:latin typeface="Arial" charset="0"/>
              </a:rPr>
              <a:t>EKAP üzerinden, teklif mektubu ve ekleri doldurularak hazırlanır ve </a:t>
            </a:r>
            <a:r>
              <a:rPr lang="tr-TR" altLang="tr-TR" b="1" i="1" dirty="0">
                <a:latin typeface="Arial" charset="0"/>
              </a:rPr>
              <a:t>e-teklif</a:t>
            </a:r>
            <a:r>
              <a:rPr lang="tr-TR" altLang="tr-TR" i="1" dirty="0">
                <a:latin typeface="Arial" charset="0"/>
              </a:rPr>
              <a:t> olarak sunulur. </a:t>
            </a:r>
          </a:p>
          <a:p>
            <a:pPr lvl="1" algn="just" eaLnBrk="1" hangingPunct="1">
              <a:lnSpc>
                <a:spcPct val="150000"/>
              </a:lnSpc>
              <a:buFont typeface="Wingdings" pitchFamily="2" charset="2"/>
              <a:buChar char="Ø"/>
            </a:pPr>
            <a:r>
              <a:rPr lang="tr-TR" altLang="tr-TR" i="1" dirty="0">
                <a:latin typeface="Arial" charset="0"/>
              </a:rPr>
              <a:t>E-Anahtar, teklifle birlikte EKAP’a gönderilir. </a:t>
            </a:r>
          </a:p>
        </p:txBody>
      </p:sp>
      <p:sp>
        <p:nvSpPr>
          <p:cNvPr id="6" name="Yuvarlatılmış Dikdörtgen 5"/>
          <p:cNvSpPr/>
          <p:nvPr/>
        </p:nvSpPr>
        <p:spPr>
          <a:xfrm>
            <a:off x="468313" y="3816071"/>
            <a:ext cx="8207375" cy="2232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tr-TR" sz="2800" b="1" dirty="0">
                <a:solidFill>
                  <a:srgbClr val="C00000"/>
                </a:solidFill>
                <a:latin typeface="Calibri" panose="020F0502020204030204" pitchFamily="34" charset="0"/>
                <a:cs typeface="Arial" panose="020B0604020202020204" pitchFamily="34" charset="0"/>
              </a:rPr>
              <a:t>e-teklif:</a:t>
            </a:r>
            <a:r>
              <a:rPr lang="tr-TR" sz="2800" dirty="0">
                <a:solidFill>
                  <a:prstClr val="black"/>
                </a:solidFill>
                <a:latin typeface="Calibri" panose="020F0502020204030204" pitchFamily="34" charset="0"/>
                <a:cs typeface="Arial" panose="020B0604020202020204" pitchFamily="34" charset="0"/>
              </a:rPr>
              <a:t> Elektronik ortamda EKAP üzerinden hazırlanarak istekli veya istekli adına yetkili kişi veya kişilerce e-imza ile imzalanmış teklif</a:t>
            </a:r>
          </a:p>
          <a:p>
            <a:pPr algn="just" eaLnBrk="1" fontAlgn="auto" hangingPunct="1">
              <a:spcBef>
                <a:spcPts val="0"/>
              </a:spcBef>
              <a:spcAft>
                <a:spcPts val="0"/>
              </a:spcAft>
              <a:defRPr/>
            </a:pPr>
            <a:r>
              <a:rPr lang="tr-TR" sz="2800" b="1" dirty="0">
                <a:solidFill>
                  <a:srgbClr val="C00000"/>
                </a:solidFill>
                <a:latin typeface="Calibri" panose="020F0502020204030204" pitchFamily="34" charset="0"/>
                <a:cs typeface="Arial" panose="020B0604020202020204" pitchFamily="34" charset="0"/>
              </a:rPr>
              <a:t>e-anahtar:</a:t>
            </a:r>
            <a:r>
              <a:rPr lang="tr-TR" sz="2800" dirty="0">
                <a:solidFill>
                  <a:prstClr val="black"/>
                </a:solidFill>
                <a:latin typeface="Calibri" panose="020F0502020204030204" pitchFamily="34" charset="0"/>
                <a:cs typeface="Arial" panose="020B0604020202020204" pitchFamily="34" charset="0"/>
              </a:rPr>
              <a:t> Şifreleme ve/veya şifre açma verisi</a:t>
            </a:r>
          </a:p>
          <a:p>
            <a:pPr algn="ctr" eaLnBrk="1" hangingPunct="1">
              <a:defRPr/>
            </a:pPr>
            <a:endParaRPr lang="tr-TR" dirty="0"/>
          </a:p>
        </p:txBody>
      </p:sp>
    </p:spTree>
    <p:extLst>
      <p:ext uri="{BB962C8B-B14F-4D97-AF65-F5344CB8AC3E}">
        <p14:creationId xmlns:p14="http://schemas.microsoft.com/office/powerpoint/2010/main" val="188412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28</a:t>
            </a:fld>
            <a:endParaRPr lang="tr-TR" dirty="0"/>
          </a:p>
        </p:txBody>
      </p:sp>
      <p:sp>
        <p:nvSpPr>
          <p:cNvPr id="5" name="İçerik Yer Tutucusu 2"/>
          <p:cNvSpPr txBox="1">
            <a:spLocks/>
          </p:cNvSpPr>
          <p:nvPr/>
        </p:nvSpPr>
        <p:spPr bwMode="auto">
          <a:xfrm>
            <a:off x="288000" y="931784"/>
            <a:ext cx="85680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indent="0" algn="just">
              <a:buNone/>
            </a:pPr>
            <a:r>
              <a:rPr lang="tr-TR" altLang="tr-TR" b="1" dirty="0">
                <a:latin typeface="Arial" charset="0"/>
              </a:rPr>
              <a:t>Tekliflerin Sunulması</a:t>
            </a:r>
            <a:r>
              <a:rPr lang="tr-TR" altLang="tr-TR" dirty="0">
                <a:latin typeface="Arial" charset="0"/>
              </a:rPr>
              <a:t>;</a:t>
            </a:r>
          </a:p>
          <a:p>
            <a:pPr marL="0" indent="0" algn="just" eaLnBrk="1" hangingPunct="1">
              <a:buNone/>
            </a:pPr>
            <a:r>
              <a:rPr lang="tr-TR" altLang="tr-TR" dirty="0">
                <a:latin typeface="Arial" charset="0"/>
              </a:rPr>
              <a:t>    İstekliler yalnızca;  </a:t>
            </a:r>
          </a:p>
          <a:p>
            <a:pPr marL="0" indent="0" algn="just" eaLnBrk="1" hangingPunct="1">
              <a:buNone/>
            </a:pPr>
            <a:r>
              <a:rPr lang="tr-TR" altLang="tr-TR" dirty="0">
                <a:latin typeface="Arial" charset="0"/>
              </a:rPr>
              <a:t>   - </a:t>
            </a:r>
            <a:r>
              <a:rPr lang="tr-TR" altLang="tr-TR" dirty="0">
                <a:solidFill>
                  <a:schemeClr val="accent1">
                    <a:lumMod val="50000"/>
                  </a:schemeClr>
                </a:solidFill>
                <a:latin typeface="Arial" charset="0"/>
              </a:rPr>
              <a:t>Teklif mektubu </a:t>
            </a:r>
            <a:r>
              <a:rPr lang="tr-TR" altLang="tr-TR" dirty="0">
                <a:latin typeface="Arial" charset="0"/>
              </a:rPr>
              <a:t>ve </a:t>
            </a:r>
          </a:p>
          <a:p>
            <a:pPr marL="0" indent="0" algn="just" eaLnBrk="1" hangingPunct="1">
              <a:buNone/>
            </a:pPr>
            <a:r>
              <a:rPr lang="tr-TR" altLang="tr-TR" dirty="0">
                <a:latin typeface="Arial" charset="0"/>
              </a:rPr>
              <a:t>   - Ekinde bulunan </a:t>
            </a:r>
            <a:r>
              <a:rPr lang="tr-TR" altLang="tr-TR" dirty="0">
                <a:solidFill>
                  <a:schemeClr val="accent1">
                    <a:lumMod val="50000"/>
                  </a:schemeClr>
                </a:solidFill>
                <a:latin typeface="Arial" charset="0"/>
              </a:rPr>
              <a:t>yeterlik bilgileri tablosu (YTB) </a:t>
            </a:r>
            <a:r>
              <a:rPr lang="tr-TR" altLang="tr-TR" dirty="0">
                <a:latin typeface="Arial" charset="0"/>
              </a:rPr>
              <a:t>ile</a:t>
            </a:r>
          </a:p>
          <a:p>
            <a:pPr marL="0" indent="0" algn="just" eaLnBrk="1" hangingPunct="1">
              <a:buNone/>
            </a:pPr>
            <a:r>
              <a:rPr lang="tr-TR" altLang="tr-TR" dirty="0">
                <a:latin typeface="Arial" charset="0"/>
              </a:rPr>
              <a:t>   -İlgisine göre iş ortaklığı/konsorsiyum </a:t>
            </a:r>
            <a:r>
              <a:rPr lang="tr-TR" altLang="tr-TR" dirty="0">
                <a:solidFill>
                  <a:schemeClr val="accent1">
                    <a:lumMod val="50000"/>
                  </a:schemeClr>
                </a:solidFill>
                <a:latin typeface="Arial" charset="0"/>
              </a:rPr>
              <a:t>beyannamesi</a:t>
            </a:r>
          </a:p>
          <a:p>
            <a:pPr marL="0" indent="0" algn="just" eaLnBrk="1" hangingPunct="1">
              <a:buNone/>
            </a:pPr>
            <a:r>
              <a:rPr lang="tr-TR" altLang="tr-TR" dirty="0">
                <a:latin typeface="Arial" charset="0"/>
              </a:rPr>
              <a:t>   -</a:t>
            </a:r>
            <a:r>
              <a:rPr lang="tr-TR" altLang="tr-TR" dirty="0">
                <a:solidFill>
                  <a:schemeClr val="accent1">
                    <a:lumMod val="50000"/>
                  </a:schemeClr>
                </a:solidFill>
                <a:latin typeface="Arial" charset="0"/>
              </a:rPr>
              <a:t>Teknik şartnameye cevap ve açıklamalar </a:t>
            </a:r>
            <a:r>
              <a:rPr lang="tr-TR" altLang="tr-TR" dirty="0">
                <a:latin typeface="Arial" charset="0"/>
              </a:rPr>
              <a:t>standart formları  doldurularak, </a:t>
            </a:r>
          </a:p>
          <a:p>
            <a:pPr marL="0" indent="0" algn="just" eaLnBrk="1" hangingPunct="1">
              <a:buNone/>
            </a:pPr>
            <a:r>
              <a:rPr lang="tr-TR" altLang="tr-TR" dirty="0">
                <a:latin typeface="Arial" charset="0"/>
              </a:rPr>
              <a:t>	İhaleye katılım ve yeterlik kriterlerine ilişkin olarak </a:t>
            </a:r>
            <a:r>
              <a:rPr lang="tr-TR" altLang="tr-TR" b="1" i="1" dirty="0">
                <a:latin typeface="Arial" charset="0"/>
              </a:rPr>
              <a:t>sadece beyanda bulunmak suretiyle </a:t>
            </a:r>
            <a:r>
              <a:rPr lang="tr-TR" altLang="tr-TR" dirty="0">
                <a:latin typeface="Arial" charset="0"/>
              </a:rPr>
              <a:t>teklif vermeleri sağlanmaktadır ve</a:t>
            </a:r>
          </a:p>
          <a:p>
            <a:pPr marL="0" indent="0" algn="just" eaLnBrk="1" hangingPunct="1">
              <a:buNone/>
            </a:pPr>
            <a:r>
              <a:rPr lang="tr-TR" altLang="tr-TR" dirty="0">
                <a:latin typeface="Arial" charset="0"/>
              </a:rPr>
              <a:t> 	Teklif verebilmek için anılan kriterlere ilişkin belgelerin sunulması zorunluluğu ortadan kaldırılmaktadır. </a:t>
            </a:r>
          </a:p>
        </p:txBody>
      </p:sp>
    </p:spTree>
    <p:extLst>
      <p:ext uri="{BB962C8B-B14F-4D97-AF65-F5344CB8AC3E}">
        <p14:creationId xmlns:p14="http://schemas.microsoft.com/office/powerpoint/2010/main" val="385509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29</a:t>
            </a:fld>
            <a:endParaRPr lang="tr-TR" dirty="0"/>
          </a:p>
        </p:txBody>
      </p:sp>
      <p:sp>
        <p:nvSpPr>
          <p:cNvPr id="8" name="İçerik Yer Tutucusu 2"/>
          <p:cNvSpPr txBox="1">
            <a:spLocks/>
          </p:cNvSpPr>
          <p:nvPr/>
        </p:nvSpPr>
        <p:spPr bwMode="auto">
          <a:xfrm>
            <a:off x="457200" y="1066023"/>
            <a:ext cx="8229600" cy="5064125"/>
          </a:xfrm>
          <a:prstGeom prst="rect">
            <a:avLst/>
          </a:prstGeom>
          <a:noFill/>
          <a:ln>
            <a:noFill/>
          </a:ln>
        </p:spPr>
        <p:txBody>
          <a:bodyPr>
            <a:normAutofit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eaLnBrk="1" hangingPunct="1">
              <a:lnSpc>
                <a:spcPct val="150000"/>
              </a:lnSpc>
              <a:buFont typeface="Wingdings" pitchFamily="2" charset="2"/>
              <a:buChar char="q"/>
              <a:defRPr/>
            </a:pPr>
            <a:r>
              <a:rPr lang="tr-TR" dirty="0">
                <a:latin typeface="Arial" panose="020B0604020202020204" pitchFamily="34" charset="0"/>
                <a:cs typeface="Arial" panose="020B0604020202020204" pitchFamily="34" charset="0"/>
              </a:rPr>
              <a:t>Teklif mektubu ekinde;</a:t>
            </a:r>
          </a:p>
          <a:p>
            <a:pPr lvl="1" algn="just" eaLnBrk="1" hangingPunct="1">
              <a:lnSpc>
                <a:spcPct val="150000"/>
              </a:lnSpc>
              <a:buFont typeface="Wingdings" pitchFamily="2" charset="2"/>
              <a:buChar char="q"/>
              <a:defRPr/>
            </a:pPr>
            <a:r>
              <a:rPr lang="tr-TR" sz="2300" dirty="0">
                <a:latin typeface="Arial" panose="020B0604020202020204" pitchFamily="34" charset="0"/>
                <a:cs typeface="Arial" panose="020B0604020202020204" pitchFamily="34" charset="0"/>
              </a:rPr>
              <a:t>Birim fiyat üzerinde teklif alınan ihalelerde </a:t>
            </a:r>
            <a:r>
              <a:rPr lang="tr-TR" sz="2300" dirty="0">
                <a:solidFill>
                  <a:srgbClr val="FF0000"/>
                </a:solidFill>
                <a:latin typeface="Arial" panose="020B0604020202020204" pitchFamily="34" charset="0"/>
                <a:cs typeface="Arial" panose="020B0604020202020204" pitchFamily="34" charset="0"/>
              </a:rPr>
              <a:t>BFTC</a:t>
            </a:r>
            <a:endParaRPr lang="tr-TR" sz="2300" dirty="0">
              <a:latin typeface="Arial" panose="020B0604020202020204" pitchFamily="34" charset="0"/>
              <a:cs typeface="Arial" panose="020B0604020202020204" pitchFamily="34" charset="0"/>
            </a:endParaRPr>
          </a:p>
          <a:p>
            <a:pPr lvl="1" algn="just" eaLnBrk="1" hangingPunct="1">
              <a:lnSpc>
                <a:spcPct val="150000"/>
              </a:lnSpc>
              <a:buFont typeface="Wingdings" pitchFamily="2" charset="2"/>
              <a:buChar char="q"/>
              <a:defRPr/>
            </a:pPr>
            <a:r>
              <a:rPr lang="tr-TR" sz="2300" dirty="0">
                <a:latin typeface="Arial" panose="020B0604020202020204" pitchFamily="34" charset="0"/>
                <a:cs typeface="Arial" panose="020B0604020202020204" pitchFamily="34" charset="0"/>
              </a:rPr>
              <a:t>Yeterlik kriterlerine ve varsa fiyat dışı unsurlara ilişkin bilgilerin beyan edilece</a:t>
            </a:r>
            <a:r>
              <a:rPr lang="tr-TR" sz="1900" dirty="0">
                <a:latin typeface="Arial" panose="020B0604020202020204" pitchFamily="34" charset="0"/>
                <a:cs typeface="Arial" panose="020B0604020202020204" pitchFamily="34" charset="0"/>
              </a:rPr>
              <a:t>ğ</a:t>
            </a:r>
            <a:r>
              <a:rPr lang="tr-TR" sz="2300" dirty="0">
                <a:latin typeface="Arial" panose="020B0604020202020204" pitchFamily="34" charset="0"/>
                <a:cs typeface="Arial" panose="020B0604020202020204" pitchFamily="34" charset="0"/>
              </a:rPr>
              <a:t>i </a:t>
            </a:r>
            <a:r>
              <a:rPr lang="tr-TR" sz="2300" dirty="0">
                <a:solidFill>
                  <a:srgbClr val="FF0000"/>
                </a:solidFill>
                <a:latin typeface="Arial" panose="020B0604020202020204" pitchFamily="34" charset="0"/>
                <a:cs typeface="Arial" panose="020B0604020202020204" pitchFamily="34" charset="0"/>
              </a:rPr>
              <a:t>YBT</a:t>
            </a:r>
            <a:r>
              <a:rPr lang="tr-TR" sz="2300" dirty="0">
                <a:latin typeface="Arial" panose="020B0604020202020204" pitchFamily="34" charset="0"/>
                <a:cs typeface="Arial" panose="020B0604020202020204" pitchFamily="34" charset="0"/>
              </a:rPr>
              <a:t>,</a:t>
            </a:r>
          </a:p>
          <a:p>
            <a:pPr lvl="1" algn="just" eaLnBrk="1" hangingPunct="1">
              <a:buFont typeface="Wingdings" pitchFamily="2" charset="2"/>
              <a:buChar char="q"/>
              <a:defRPr/>
            </a:pPr>
            <a:r>
              <a:rPr lang="tr-TR" sz="2300" dirty="0">
                <a:solidFill>
                  <a:srgbClr val="FF0000"/>
                </a:solidFill>
                <a:latin typeface="Arial" panose="020B0604020202020204" pitchFamily="34" charset="0"/>
                <a:cs typeface="Arial" panose="020B0604020202020204" pitchFamily="34" charset="0"/>
              </a:rPr>
              <a:t>İş ortaklı</a:t>
            </a:r>
            <a:r>
              <a:rPr lang="tr-TR" sz="1900" dirty="0">
                <a:solidFill>
                  <a:srgbClr val="FF0000"/>
                </a:solidFill>
                <a:latin typeface="Arial" panose="020B0604020202020204" pitchFamily="34" charset="0"/>
                <a:cs typeface="Arial" panose="020B0604020202020204" pitchFamily="34" charset="0"/>
              </a:rPr>
              <a:t>ğ</a:t>
            </a:r>
            <a:r>
              <a:rPr lang="tr-TR" sz="2300" dirty="0">
                <a:solidFill>
                  <a:srgbClr val="FF0000"/>
                </a:solidFill>
                <a:latin typeface="Arial" panose="020B0604020202020204" pitchFamily="34" charset="0"/>
                <a:cs typeface="Arial" panose="020B0604020202020204" pitchFamily="34" charset="0"/>
              </a:rPr>
              <a:t>ı beyannamesi</a:t>
            </a:r>
            <a:r>
              <a:rPr lang="tr-TR" sz="2300" dirty="0">
                <a:latin typeface="Arial" panose="020B0604020202020204" pitchFamily="34" charset="0"/>
                <a:cs typeface="Arial" panose="020B0604020202020204" pitchFamily="34" charset="0"/>
              </a:rPr>
              <a:t>, </a:t>
            </a:r>
          </a:p>
          <a:p>
            <a:pPr lvl="1" algn="just" eaLnBrk="1" hangingPunct="1">
              <a:buFont typeface="Wingdings" pitchFamily="2" charset="2"/>
              <a:buChar char="q"/>
              <a:defRPr/>
            </a:pPr>
            <a:r>
              <a:rPr lang="tr-TR" sz="2300" dirty="0">
                <a:solidFill>
                  <a:srgbClr val="FF0000"/>
                </a:solidFill>
                <a:latin typeface="Arial" panose="020B0604020202020204" pitchFamily="34" charset="0"/>
                <a:cs typeface="Arial" panose="020B0604020202020204" pitchFamily="34" charset="0"/>
              </a:rPr>
              <a:t>Konsorsiyum beyannamesi</a:t>
            </a:r>
            <a:r>
              <a:rPr lang="tr-TR" sz="2300" dirty="0">
                <a:latin typeface="Arial" panose="020B0604020202020204" pitchFamily="34" charset="0"/>
                <a:cs typeface="Arial" panose="020B0604020202020204" pitchFamily="34" charset="0"/>
              </a:rPr>
              <a:t>, </a:t>
            </a:r>
          </a:p>
          <a:p>
            <a:pPr lvl="1" algn="just" eaLnBrk="1" hangingPunct="1">
              <a:buFont typeface="Wingdings" pitchFamily="2" charset="2"/>
              <a:buChar char="q"/>
              <a:defRPr/>
            </a:pPr>
            <a:r>
              <a:rPr lang="tr-TR" sz="2300" dirty="0">
                <a:latin typeface="Arial" panose="020B0604020202020204" pitchFamily="34" charset="0"/>
                <a:cs typeface="Arial" panose="020B0604020202020204" pitchFamily="34" charset="0"/>
              </a:rPr>
              <a:t>Mal alımı ihalelerinde yeterlik kriteri olarak belirlenmesi halinde </a:t>
            </a:r>
            <a:r>
              <a:rPr lang="tr-TR" sz="2300" dirty="0">
                <a:solidFill>
                  <a:srgbClr val="FF0000"/>
                </a:solidFill>
                <a:latin typeface="Arial" panose="020B0604020202020204" pitchFamily="34" charset="0"/>
                <a:cs typeface="Arial" panose="020B0604020202020204" pitchFamily="34" charset="0"/>
              </a:rPr>
              <a:t>teknik şartnameye cevaplar ve açıklamalar</a:t>
            </a:r>
            <a:r>
              <a:rPr lang="tr-TR" sz="2300" dirty="0">
                <a:latin typeface="Arial" panose="020B0604020202020204" pitchFamily="34" charset="0"/>
                <a:cs typeface="Arial" panose="020B0604020202020204" pitchFamily="34" charset="0"/>
              </a:rPr>
              <a:t>,</a:t>
            </a:r>
          </a:p>
          <a:p>
            <a:pPr marL="82550" indent="0" algn="just" eaLnBrk="1" hangingPunct="1">
              <a:buFont typeface="Wingdings 2" pitchFamily="18" charset="2"/>
              <a:buNone/>
              <a:defRPr/>
            </a:pPr>
            <a:r>
              <a:rPr lang="tr-TR" dirty="0">
                <a:latin typeface="Arial" panose="020B0604020202020204" pitchFamily="34" charset="0"/>
                <a:cs typeface="Arial" panose="020B0604020202020204" pitchFamily="34" charset="0"/>
              </a:rPr>
              <a:t>      Sunulur. </a:t>
            </a:r>
          </a:p>
          <a:p>
            <a:pPr algn="just" eaLnBrk="1" hangingPunct="1">
              <a:buFont typeface="Wingdings" pitchFamily="2" charset="2"/>
              <a:buChar char="q"/>
              <a:defRPr/>
            </a:pPr>
            <a:r>
              <a:rPr lang="tr-TR" dirty="0">
                <a:solidFill>
                  <a:srgbClr val="FF0000"/>
                </a:solidFill>
                <a:latin typeface="Arial" panose="020B0604020202020204" pitchFamily="34" charset="0"/>
                <a:cs typeface="Arial" panose="020B0604020202020204" pitchFamily="34" charset="0"/>
              </a:rPr>
              <a:t>EKAP tarafından otomatik olarak </a:t>
            </a:r>
            <a:r>
              <a:rPr lang="tr-TR" dirty="0">
                <a:latin typeface="Arial" panose="020B0604020202020204" pitchFamily="34" charset="0"/>
                <a:cs typeface="Arial" panose="020B0604020202020204" pitchFamily="34" charset="0"/>
              </a:rPr>
              <a:t>oluşturulan YBT </a:t>
            </a:r>
            <a:r>
              <a:rPr lang="tr-TR" dirty="0">
                <a:solidFill>
                  <a:srgbClr val="FF0000"/>
                </a:solidFill>
                <a:latin typeface="Arial" panose="020B0604020202020204" pitchFamily="34" charset="0"/>
                <a:cs typeface="Arial" panose="020B0604020202020204" pitchFamily="34" charset="0"/>
              </a:rPr>
              <a:t>standart formu</a:t>
            </a:r>
            <a:r>
              <a:rPr lang="tr-TR" dirty="0">
                <a:latin typeface="Arial" panose="020B0604020202020204" pitchFamily="34" charset="0"/>
                <a:cs typeface="Arial" panose="020B0604020202020204" pitchFamily="34" charset="0"/>
              </a:rPr>
              <a:t>nun isteklilerce doldurulması gerekir.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54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EKAP</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3</a:t>
            </a:fld>
            <a:endParaRPr lang="tr-TR" dirty="0"/>
          </a:p>
        </p:txBody>
      </p:sp>
      <p:sp>
        <p:nvSpPr>
          <p:cNvPr id="5" name="Metin kutusu 4"/>
          <p:cNvSpPr txBox="1">
            <a:spLocks noChangeArrowheads="1"/>
          </p:cNvSpPr>
          <p:nvPr/>
        </p:nvSpPr>
        <p:spPr bwMode="auto">
          <a:xfrm>
            <a:off x="360526" y="1121706"/>
            <a:ext cx="83534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 typeface="Arial" charset="0"/>
              <a:buChar char="•"/>
            </a:pPr>
            <a:r>
              <a:rPr lang="tr-TR" altLang="tr-TR" sz="2800" dirty="0">
                <a:latin typeface="Arial" charset="0"/>
              </a:rPr>
              <a:t>EKAP 1 Eylül 2010 tarihinde devreye alınmış olan ihale sürecine ilişkin işlemlerin gerçekleşebileceği elektronik ortamı ifade etmektedir. </a:t>
            </a:r>
          </a:p>
          <a:p>
            <a:pPr eaLnBrk="1" hangingPunct="1">
              <a:spcBef>
                <a:spcPct val="0"/>
              </a:spcBef>
              <a:buClrTx/>
              <a:buSzTx/>
              <a:buFont typeface="Arial" charset="0"/>
              <a:buChar char="•"/>
            </a:pPr>
            <a:r>
              <a:rPr lang="tr-TR" altLang="tr-TR" sz="2800" dirty="0">
                <a:latin typeface="Arial" charset="0"/>
                <a:sym typeface="Wingdings 2" pitchFamily="18" charset="2"/>
              </a:rPr>
              <a:t>Yıl boyunca yaklaşık 100.000 ihalenin gerçekleştiği, 150.000’e yakın sözleşmenin bildirildiği, hali hazırda 170.000 gerçek/tüzel kişinin, 37.000 idarenin ve 800.000 kullanıcının kayıtlı olduğu bir elektronik projedir. </a:t>
            </a:r>
          </a:p>
          <a:p>
            <a:pPr eaLnBrk="1" hangingPunct="1">
              <a:spcBef>
                <a:spcPct val="0"/>
              </a:spcBef>
              <a:buClrTx/>
              <a:buSzTx/>
              <a:buFont typeface="Arial" charset="0"/>
              <a:buChar char="•"/>
            </a:pPr>
            <a:r>
              <a:rPr lang="tr-TR" altLang="tr-TR" sz="2800" dirty="0">
                <a:latin typeface="Arial" charset="0"/>
                <a:sym typeface="Wingdings 2" pitchFamily="18" charset="2"/>
              </a:rPr>
              <a:t>Yıl boyunca yaklaşık 600.000 ihale dokümanı EKAP üzerinden edinilmektedir. </a:t>
            </a:r>
          </a:p>
        </p:txBody>
      </p:sp>
    </p:spTree>
    <p:extLst>
      <p:ext uri="{BB962C8B-B14F-4D97-AF65-F5344CB8AC3E}">
        <p14:creationId xmlns:p14="http://schemas.microsoft.com/office/powerpoint/2010/main" val="327978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30</a:t>
            </a:fld>
            <a:endParaRPr lang="tr-TR" dirty="0"/>
          </a:p>
        </p:txBody>
      </p:sp>
      <p:sp>
        <p:nvSpPr>
          <p:cNvPr id="5" name="İçerik Yer Tutucusu 2"/>
          <p:cNvSpPr txBox="1">
            <a:spLocks/>
          </p:cNvSpPr>
          <p:nvPr/>
        </p:nvSpPr>
        <p:spPr bwMode="auto">
          <a:xfrm>
            <a:off x="457200" y="1129087"/>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just" eaLnBrk="1" hangingPunct="1">
              <a:buFont typeface="Wingdings" pitchFamily="2" charset="2"/>
              <a:buChar char="q"/>
            </a:pPr>
            <a:r>
              <a:rPr lang="tr-TR" altLang="tr-TR" dirty="0">
                <a:solidFill>
                  <a:srgbClr val="FF0000"/>
                </a:solidFill>
                <a:latin typeface="Arial" charset="0"/>
              </a:rPr>
              <a:t>Ortak girişimlerin katıldı</a:t>
            </a:r>
            <a:r>
              <a:rPr lang="tr-TR" altLang="tr-TR" sz="2300" dirty="0">
                <a:solidFill>
                  <a:srgbClr val="FF0000"/>
                </a:solidFill>
                <a:latin typeface="Arial" charset="0"/>
              </a:rPr>
              <a:t>ğ</a:t>
            </a:r>
            <a:r>
              <a:rPr lang="tr-TR" altLang="tr-TR" dirty="0">
                <a:solidFill>
                  <a:srgbClr val="FF0000"/>
                </a:solidFill>
                <a:latin typeface="Arial" charset="0"/>
              </a:rPr>
              <a:t>ı ihalelerde </a:t>
            </a:r>
            <a:r>
              <a:rPr lang="tr-TR" altLang="tr-TR" dirty="0">
                <a:latin typeface="Arial" charset="0"/>
              </a:rPr>
              <a:t>teklif mektubu ekinde yer alan </a:t>
            </a:r>
            <a:r>
              <a:rPr lang="tr-TR" altLang="tr-TR" dirty="0" err="1">
                <a:solidFill>
                  <a:srgbClr val="FF0000"/>
                </a:solidFill>
                <a:latin typeface="Arial" charset="0"/>
              </a:rPr>
              <a:t>YBT’nun</a:t>
            </a:r>
            <a:r>
              <a:rPr lang="tr-TR" altLang="tr-TR" dirty="0">
                <a:latin typeface="Arial" charset="0"/>
              </a:rPr>
              <a:t> </a:t>
            </a:r>
            <a:r>
              <a:rPr lang="tr-TR" altLang="tr-TR" dirty="0">
                <a:solidFill>
                  <a:srgbClr val="FF0000"/>
                </a:solidFill>
                <a:latin typeface="Arial" charset="0"/>
              </a:rPr>
              <a:t>her bir ortak tarafından </a:t>
            </a:r>
            <a:r>
              <a:rPr lang="tr-TR" altLang="tr-TR" dirty="0">
                <a:latin typeface="Arial" charset="0"/>
              </a:rPr>
              <a:t>ayrı ayrı sunulması gerekmektedir. </a:t>
            </a:r>
          </a:p>
          <a:p>
            <a:pPr algn="just" eaLnBrk="1" hangingPunct="1">
              <a:buFont typeface="Wingdings" pitchFamily="2" charset="2"/>
              <a:buChar char="q"/>
            </a:pPr>
            <a:endParaRPr lang="tr-TR" altLang="tr-TR" dirty="0">
              <a:latin typeface="Arial" charset="0"/>
            </a:endParaRPr>
          </a:p>
          <a:p>
            <a:pPr algn="just" eaLnBrk="1" hangingPunct="1">
              <a:buFont typeface="Wingdings" pitchFamily="2" charset="2"/>
              <a:buChar char="q"/>
            </a:pPr>
            <a:r>
              <a:rPr lang="tr-TR" altLang="tr-TR" dirty="0">
                <a:solidFill>
                  <a:srgbClr val="FF0000"/>
                </a:solidFill>
                <a:latin typeface="Arial" charset="0"/>
              </a:rPr>
              <a:t>Kısmi teklife açık ihalelerde </a:t>
            </a:r>
            <a:r>
              <a:rPr lang="tr-TR" altLang="tr-TR" dirty="0">
                <a:latin typeface="Arial" charset="0"/>
              </a:rPr>
              <a:t>ise teklif mektubu eklerinin tamamının </a:t>
            </a:r>
            <a:r>
              <a:rPr lang="tr-TR" altLang="tr-TR" dirty="0">
                <a:solidFill>
                  <a:srgbClr val="FF0000"/>
                </a:solidFill>
                <a:latin typeface="Arial" charset="0"/>
              </a:rPr>
              <a:t>her bir kısım için ayrı ayrı </a:t>
            </a:r>
            <a:r>
              <a:rPr lang="tr-TR" altLang="tr-TR" dirty="0">
                <a:latin typeface="Arial" charset="0"/>
              </a:rPr>
              <a:t>doldurulması gerekmektedir. </a:t>
            </a:r>
          </a:p>
          <a:p>
            <a:pPr algn="just" eaLnBrk="1" hangingPunct="1">
              <a:buFont typeface="Wingdings" pitchFamily="2" charset="2"/>
              <a:buChar char="q"/>
            </a:pPr>
            <a:endParaRPr lang="tr-TR" altLang="tr-TR" dirty="0">
              <a:latin typeface="Arial" charset="0"/>
            </a:endParaRPr>
          </a:p>
          <a:p>
            <a:pPr algn="just" eaLnBrk="1" hangingPunct="1">
              <a:buFont typeface="Wingdings" pitchFamily="2" charset="2"/>
              <a:buChar char="q"/>
            </a:pPr>
            <a:r>
              <a:rPr lang="tr-TR" altLang="tr-TR" dirty="0">
                <a:latin typeface="Arial" charset="0"/>
              </a:rPr>
              <a:t>Zeyilname düzenlenmesi halinde, önceden teklif vermiş olanlar </a:t>
            </a:r>
            <a:r>
              <a:rPr lang="tr-TR" altLang="tr-TR" dirty="0">
                <a:solidFill>
                  <a:srgbClr val="FF0000"/>
                </a:solidFill>
                <a:latin typeface="Arial" charset="0"/>
              </a:rPr>
              <a:t>e-tekliflerini silmek suretiyle geri çekebilirler.</a:t>
            </a:r>
          </a:p>
        </p:txBody>
      </p:sp>
    </p:spTree>
    <p:extLst>
      <p:ext uri="{BB962C8B-B14F-4D97-AF65-F5344CB8AC3E}">
        <p14:creationId xmlns:p14="http://schemas.microsoft.com/office/powerpoint/2010/main" val="39288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Geçici Teminat</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31</a:t>
            </a:fld>
            <a:endParaRPr lang="tr-TR" dirty="0"/>
          </a:p>
        </p:txBody>
      </p:sp>
      <p:sp>
        <p:nvSpPr>
          <p:cNvPr id="6" name="İçerik Yer Tutucusu 2"/>
          <p:cNvSpPr txBox="1">
            <a:spLocks/>
          </p:cNvSpPr>
          <p:nvPr/>
        </p:nvSpPr>
        <p:spPr bwMode="auto">
          <a:xfrm>
            <a:off x="457200" y="1144853"/>
            <a:ext cx="8229600" cy="5064125"/>
          </a:xfrm>
          <a:prstGeom prst="rect">
            <a:avLst/>
          </a:prstGeom>
          <a:noFill/>
          <a:ln>
            <a:noFill/>
          </a:ln>
        </p:spPr>
        <p:txBody>
          <a:bodyPr>
            <a:normAutofit fontScale="85000"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lgn="just">
              <a:buFont typeface="+mj-lt"/>
              <a:buAutoNum type="arabicParenR"/>
              <a:defRPr/>
            </a:pPr>
            <a:r>
              <a:rPr lang="tr-TR" sz="2400" b="1" dirty="0">
                <a:solidFill>
                  <a:prstClr val="black"/>
                </a:solidFill>
                <a:latin typeface="Arial" panose="020B0604020202020204" pitchFamily="34" charset="0"/>
                <a:cs typeface="Arial" panose="020B0604020202020204" pitchFamily="34" charset="0"/>
              </a:rPr>
              <a:t>E-teminat mektubu: </a:t>
            </a:r>
            <a:r>
              <a:rPr lang="tr-TR" sz="2400" dirty="0">
                <a:solidFill>
                  <a:prstClr val="black"/>
                </a:solidFill>
                <a:latin typeface="Arial" panose="020B0604020202020204" pitchFamily="34" charset="0"/>
                <a:cs typeface="Arial" panose="020B0604020202020204" pitchFamily="34" charset="0"/>
              </a:rPr>
              <a:t>Geçici teminat mektupları </a:t>
            </a:r>
            <a:r>
              <a:rPr lang="tr-TR" sz="2400" dirty="0">
                <a:solidFill>
                  <a:schemeClr val="accent3"/>
                </a:solidFill>
                <a:latin typeface="Arial" panose="020B0604020202020204" pitchFamily="34" charset="0"/>
                <a:cs typeface="Arial" panose="020B0604020202020204" pitchFamily="34" charset="0"/>
              </a:rPr>
              <a:t>Kurumla</a:t>
            </a:r>
            <a:r>
              <a:rPr lang="tr-TR" sz="2400" dirty="0">
                <a:solidFill>
                  <a:prstClr val="black"/>
                </a:solidFill>
                <a:latin typeface="Arial" panose="020B0604020202020204" pitchFamily="34" charset="0"/>
                <a:cs typeface="Arial" panose="020B0604020202020204" pitchFamily="34" charset="0"/>
              </a:rPr>
              <a:t> “EKAP Üzerinden Online Bilgi Alışverişine Yönelik İşbirliği Yapılmasına Dair </a:t>
            </a:r>
            <a:r>
              <a:rPr lang="tr-TR" sz="2400" dirty="0">
                <a:solidFill>
                  <a:schemeClr val="accent3"/>
                </a:solidFill>
                <a:latin typeface="Arial" panose="020B0604020202020204" pitchFamily="34" charset="0"/>
                <a:cs typeface="Arial" panose="020B0604020202020204" pitchFamily="34" charset="0"/>
              </a:rPr>
              <a:t>Protokol</a:t>
            </a:r>
            <a:r>
              <a:rPr lang="tr-TR" sz="2400" dirty="0">
                <a:solidFill>
                  <a:srgbClr val="FF0000"/>
                </a:solidFill>
                <a:latin typeface="Arial" panose="020B0604020202020204" pitchFamily="34" charset="0"/>
                <a:cs typeface="Arial" panose="020B0604020202020204" pitchFamily="34" charset="0"/>
              </a:rPr>
              <a:t>” </a:t>
            </a:r>
            <a:r>
              <a:rPr lang="tr-TR" sz="2400" dirty="0">
                <a:solidFill>
                  <a:schemeClr val="accent3"/>
                </a:solidFill>
                <a:latin typeface="Arial" panose="020B0604020202020204" pitchFamily="34" charset="0"/>
                <a:cs typeface="Arial" panose="020B0604020202020204" pitchFamily="34" charset="0"/>
              </a:rPr>
              <a:t>imzalamış olan bankalardan </a:t>
            </a:r>
            <a:r>
              <a:rPr lang="tr-TR" sz="2400" dirty="0">
                <a:solidFill>
                  <a:prstClr val="black"/>
                </a:solidFill>
                <a:latin typeface="Arial" panose="020B0604020202020204" pitchFamily="34" charset="0"/>
                <a:cs typeface="Arial" panose="020B0604020202020204" pitchFamily="34" charset="0"/>
              </a:rPr>
              <a:t>alınabilir. Bu durumda, banka tarafından </a:t>
            </a:r>
            <a:r>
              <a:rPr lang="tr-TR" sz="2400" dirty="0">
                <a:solidFill>
                  <a:schemeClr val="accent3"/>
                </a:solidFill>
                <a:latin typeface="Arial" panose="020B0604020202020204" pitchFamily="34" charset="0"/>
                <a:cs typeface="Arial" panose="020B0604020202020204" pitchFamily="34" charset="0"/>
              </a:rPr>
              <a:t>ayırt edici bir numara </a:t>
            </a:r>
            <a:r>
              <a:rPr lang="tr-TR" sz="2400" dirty="0">
                <a:solidFill>
                  <a:prstClr val="black"/>
                </a:solidFill>
                <a:latin typeface="Arial" panose="020B0604020202020204" pitchFamily="34" charset="0"/>
                <a:cs typeface="Arial" panose="020B0604020202020204" pitchFamily="34" charset="0"/>
              </a:rPr>
              <a:t>verilir ve bu numara </a:t>
            </a:r>
            <a:r>
              <a:rPr lang="tr-TR" sz="2400" dirty="0" err="1">
                <a:solidFill>
                  <a:schemeClr val="accent3"/>
                </a:solidFill>
                <a:latin typeface="Arial" panose="020B0604020202020204" pitchFamily="34" charset="0"/>
                <a:cs typeface="Arial" panose="020B0604020202020204" pitchFamily="34" charset="0"/>
              </a:rPr>
              <a:t>YBT’nin</a:t>
            </a:r>
            <a:r>
              <a:rPr lang="tr-TR" sz="2400" dirty="0">
                <a:solidFill>
                  <a:schemeClr val="accent3"/>
                </a:solidFill>
                <a:latin typeface="Arial" panose="020B0604020202020204" pitchFamily="34" charset="0"/>
                <a:cs typeface="Arial" panose="020B0604020202020204" pitchFamily="34" charset="0"/>
              </a:rPr>
              <a:t> </a:t>
            </a:r>
            <a:r>
              <a:rPr lang="tr-TR" sz="2400" dirty="0">
                <a:solidFill>
                  <a:prstClr val="black"/>
                </a:solidFill>
                <a:latin typeface="Arial" panose="020B0604020202020204" pitchFamily="34" charset="0"/>
                <a:cs typeface="Arial" panose="020B0604020202020204" pitchFamily="34" charset="0"/>
              </a:rPr>
              <a:t>ilgili bölümünde belirtilir. </a:t>
            </a:r>
          </a:p>
          <a:p>
            <a:pPr marL="457200" indent="-457200" algn="just">
              <a:buFont typeface="+mj-lt"/>
              <a:buAutoNum type="arabicParenR"/>
              <a:defRPr/>
            </a:pPr>
            <a:endParaRPr lang="tr-TR" sz="2400" dirty="0">
              <a:solidFill>
                <a:prstClr val="black"/>
              </a:solidFill>
              <a:latin typeface="Arial" panose="020B0604020202020204" pitchFamily="34" charset="0"/>
              <a:cs typeface="Arial" panose="020B0604020202020204" pitchFamily="34" charset="0"/>
            </a:endParaRPr>
          </a:p>
          <a:p>
            <a:pPr marL="514350" indent="-514350">
              <a:buFont typeface="+mj-lt"/>
              <a:buAutoNum type="arabicParenR"/>
              <a:defRPr/>
            </a:pPr>
            <a:r>
              <a:rPr lang="tr-TR" altLang="tr-TR" sz="2400" b="1" dirty="0">
                <a:latin typeface="Arial" panose="020B0604020202020204" pitchFamily="34" charset="0"/>
                <a:cs typeface="Arial" panose="020B0604020202020204" pitchFamily="34" charset="0"/>
              </a:rPr>
              <a:t>Fiziki teminat mektubu: </a:t>
            </a:r>
            <a:r>
              <a:rPr lang="tr-TR" altLang="tr-TR" sz="2400" dirty="0">
                <a:solidFill>
                  <a:prstClr val="black"/>
                </a:solidFill>
                <a:latin typeface="Arial" panose="020B0604020202020204" pitchFamily="34" charset="0"/>
                <a:cs typeface="Arial" panose="020B0604020202020204" pitchFamily="34" charset="0"/>
              </a:rPr>
              <a:t>Mektuba ilişkin </a:t>
            </a:r>
            <a:r>
              <a:rPr lang="tr-TR" altLang="tr-TR" sz="2400" dirty="0">
                <a:solidFill>
                  <a:schemeClr val="accent2"/>
                </a:solidFill>
                <a:latin typeface="Arial" panose="020B0604020202020204" pitchFamily="34" charset="0"/>
                <a:cs typeface="Arial" panose="020B0604020202020204" pitchFamily="34" charset="0"/>
              </a:rPr>
              <a:t>bilgiler </a:t>
            </a:r>
            <a:r>
              <a:rPr lang="tr-TR" altLang="tr-TR" sz="2400" dirty="0" err="1">
                <a:solidFill>
                  <a:schemeClr val="accent2"/>
                </a:solidFill>
                <a:latin typeface="Arial" panose="020B0604020202020204" pitchFamily="34" charset="0"/>
                <a:cs typeface="Arial" panose="020B0604020202020204" pitchFamily="34" charset="0"/>
              </a:rPr>
              <a:t>YBT’de</a:t>
            </a:r>
            <a:r>
              <a:rPr lang="tr-TR" altLang="tr-TR" sz="2400" dirty="0">
                <a:solidFill>
                  <a:schemeClr val="accent2"/>
                </a:solidFill>
                <a:latin typeface="Arial" panose="020B0604020202020204" pitchFamily="34" charset="0"/>
                <a:cs typeface="Arial" panose="020B0604020202020204" pitchFamily="34" charset="0"/>
              </a:rPr>
              <a:t> beyan edilir</a:t>
            </a:r>
            <a:r>
              <a:rPr lang="tr-TR" altLang="tr-TR" sz="2400" dirty="0">
                <a:solidFill>
                  <a:srgbClr val="FF0000"/>
                </a:solidFill>
                <a:latin typeface="Arial" panose="020B0604020202020204" pitchFamily="34" charset="0"/>
                <a:cs typeface="Arial" panose="020B0604020202020204" pitchFamily="34" charset="0"/>
              </a:rPr>
              <a:t> </a:t>
            </a:r>
            <a:r>
              <a:rPr lang="tr-TR" altLang="tr-TR" sz="2400" dirty="0">
                <a:solidFill>
                  <a:prstClr val="black"/>
                </a:solidFill>
                <a:latin typeface="Arial" panose="020B0604020202020204" pitchFamily="34" charset="0"/>
                <a:cs typeface="Arial" panose="020B0604020202020204" pitchFamily="34" charset="0"/>
              </a:rPr>
              <a:t>ve ihale komisyonu kararı alınmadan önce talep üzerine idareye sunulur</a:t>
            </a:r>
            <a:r>
              <a:rPr lang="tr-TR" altLang="tr-TR" sz="2400" dirty="0" smtClean="0">
                <a:solidFill>
                  <a:prstClr val="black"/>
                </a:solidFill>
                <a:latin typeface="Arial" panose="020B0604020202020204" pitchFamily="34" charset="0"/>
                <a:cs typeface="Arial" panose="020B0604020202020204" pitchFamily="34" charset="0"/>
              </a:rPr>
              <a:t>. </a:t>
            </a:r>
            <a:r>
              <a:rPr lang="tr-TR" altLang="tr-TR" sz="2100" u="sng" dirty="0" smtClean="0">
                <a:solidFill>
                  <a:prstClr val="black"/>
                </a:solidFill>
                <a:latin typeface="Arial" panose="020B0604020202020204" pitchFamily="34" charset="0"/>
                <a:cs typeface="Arial" panose="020B0604020202020204" pitchFamily="34" charset="0"/>
              </a:rPr>
              <a:t>(</a:t>
            </a:r>
            <a:r>
              <a:rPr lang="tr-TR" altLang="tr-TR" sz="2100" b="1" u="sng" dirty="0">
                <a:solidFill>
                  <a:prstClr val="black"/>
                </a:solidFill>
                <a:latin typeface="Arial" panose="020B0604020202020204" pitchFamily="34" charset="0"/>
                <a:cs typeface="Arial" panose="020B0604020202020204" pitchFamily="34" charset="0"/>
              </a:rPr>
              <a:t>ANCAK – </a:t>
            </a:r>
            <a:r>
              <a:rPr lang="tr-TR" altLang="tr-TR" sz="2100" u="sng" dirty="0">
                <a:solidFill>
                  <a:prstClr val="black"/>
                </a:solidFill>
                <a:latin typeface="Arial" panose="020B0604020202020204" pitchFamily="34" charset="0"/>
                <a:cs typeface="Arial" panose="020B0604020202020204" pitchFamily="34" charset="0"/>
              </a:rPr>
              <a:t>30.09.2020 Değişikliği ile </a:t>
            </a:r>
            <a:r>
              <a:rPr lang="tr-TR" altLang="tr-TR" sz="2100" u="sng" dirty="0" smtClean="0">
                <a:solidFill>
                  <a:prstClr val="black"/>
                </a:solidFill>
                <a:latin typeface="Arial" panose="020B0604020202020204" pitchFamily="34" charset="0"/>
                <a:cs typeface="Arial" panose="020B0604020202020204" pitchFamily="34" charset="0"/>
              </a:rPr>
              <a:t>kaldırıldı)</a:t>
            </a:r>
          </a:p>
          <a:p>
            <a:pPr marL="0" indent="0" algn="ctr">
              <a:buNone/>
              <a:defRPr/>
            </a:pPr>
            <a:r>
              <a:rPr lang="tr-TR" altLang="tr-TR" sz="2400" b="1" dirty="0" smtClean="0">
                <a:solidFill>
                  <a:prstClr val="black"/>
                </a:solidFill>
                <a:latin typeface="Arial" panose="020B0604020202020204" pitchFamily="34" charset="0"/>
                <a:cs typeface="Arial" panose="020B0604020202020204" pitchFamily="34" charset="0"/>
              </a:rPr>
              <a:t>(08.06.2021 tarihinden itibaren yalnızca elektronik geçici teminat </a:t>
            </a:r>
            <a:r>
              <a:rPr lang="tr-TR" altLang="tr-TR" sz="2400" b="1" dirty="0">
                <a:solidFill>
                  <a:prstClr val="black"/>
                </a:solidFill>
                <a:latin typeface="Arial" panose="020B0604020202020204" pitchFamily="34" charset="0"/>
                <a:cs typeface="Arial" panose="020B0604020202020204" pitchFamily="34" charset="0"/>
              </a:rPr>
              <a:t>mektupları sunulabilecektir </a:t>
            </a:r>
            <a:r>
              <a:rPr lang="tr-TR" altLang="tr-TR" sz="1600" b="1" dirty="0">
                <a:solidFill>
                  <a:prstClr val="black"/>
                </a:solidFill>
                <a:latin typeface="Arial" panose="020B0604020202020204" pitchFamily="34" charset="0"/>
                <a:cs typeface="Arial" panose="020B0604020202020204" pitchFamily="34" charset="0"/>
              </a:rPr>
              <a:t>[</a:t>
            </a:r>
            <a:r>
              <a:rPr lang="tr-TR" altLang="tr-TR" sz="1600" b="1" dirty="0" smtClean="0">
                <a:solidFill>
                  <a:prstClr val="black"/>
                </a:solidFill>
                <a:latin typeface="Arial" panose="020B0604020202020204" pitchFamily="34" charset="0"/>
                <a:cs typeface="Arial" panose="020B0604020202020204" pitchFamily="34" charset="0"/>
              </a:rPr>
              <a:t>2021/DK.D-116]</a:t>
            </a:r>
            <a:r>
              <a:rPr lang="tr-TR" altLang="tr-TR" sz="2400" b="1" dirty="0" smtClean="0">
                <a:solidFill>
                  <a:prstClr val="black"/>
                </a:solidFill>
                <a:latin typeface="Arial" panose="020B0604020202020204" pitchFamily="34" charset="0"/>
                <a:cs typeface="Arial" panose="020B0604020202020204" pitchFamily="34" charset="0"/>
              </a:rPr>
              <a:t>)</a:t>
            </a:r>
            <a:endParaRPr lang="tr-TR" altLang="tr-TR" sz="2200" b="1" dirty="0">
              <a:solidFill>
                <a:prstClr val="black"/>
              </a:solidFill>
              <a:latin typeface="Arial" panose="020B0604020202020204" pitchFamily="34" charset="0"/>
              <a:cs typeface="Arial" panose="020B0604020202020204" pitchFamily="34" charset="0"/>
            </a:endParaRPr>
          </a:p>
          <a:p>
            <a:pPr marL="457200" indent="-457200" algn="just">
              <a:buFont typeface="+mj-lt"/>
              <a:buAutoNum type="arabicParenR"/>
              <a:defRPr/>
            </a:pPr>
            <a:endParaRPr lang="tr-TR" sz="2400" u="sng" dirty="0">
              <a:solidFill>
                <a:prstClr val="black"/>
              </a:solidFill>
              <a:latin typeface="Arial" panose="020B0604020202020204" pitchFamily="34" charset="0"/>
              <a:cs typeface="Arial" panose="020B0604020202020204" pitchFamily="34" charset="0"/>
            </a:endParaRPr>
          </a:p>
          <a:p>
            <a:pPr marL="514350" indent="-514350" algn="just">
              <a:buFont typeface="+mj-lt"/>
              <a:buAutoNum type="arabicParenR"/>
              <a:defRPr/>
            </a:pPr>
            <a:r>
              <a:rPr lang="tr-TR" sz="2400" b="1" dirty="0">
                <a:solidFill>
                  <a:prstClr val="black"/>
                </a:solidFill>
                <a:latin typeface="Arial" panose="020B0604020202020204" pitchFamily="34" charset="0"/>
                <a:cs typeface="Arial" panose="020B0604020202020204" pitchFamily="34" charset="0"/>
              </a:rPr>
              <a:t>Nakdi teminat: </a:t>
            </a:r>
            <a:r>
              <a:rPr lang="tr-TR" sz="2400" dirty="0">
                <a:solidFill>
                  <a:prstClr val="black"/>
                </a:solidFill>
                <a:latin typeface="Arial" panose="020B0604020202020204" pitchFamily="34" charset="0"/>
                <a:cs typeface="Arial" panose="020B0604020202020204" pitchFamily="34" charset="0"/>
              </a:rPr>
              <a:t>Geçici teminat mektubu </a:t>
            </a:r>
            <a:r>
              <a:rPr lang="tr-TR" sz="2400" dirty="0">
                <a:latin typeface="Arial" panose="020B0604020202020204" pitchFamily="34" charset="0"/>
                <a:cs typeface="Arial" panose="020B0604020202020204" pitchFamily="34" charset="0"/>
              </a:rPr>
              <a:t>dışındaki teminatların </a:t>
            </a:r>
            <a:r>
              <a:rPr lang="tr-TR" sz="2400" dirty="0">
                <a:solidFill>
                  <a:srgbClr val="C00000"/>
                </a:solidFill>
                <a:latin typeface="Arial" panose="020B0604020202020204" pitchFamily="34" charset="0"/>
                <a:cs typeface="Arial" panose="020B0604020202020204" pitchFamily="34" charset="0"/>
              </a:rPr>
              <a:t>saymanlık ya da muhasebe müdürlüklerine yatırıldığına ilişkin bilgiler</a:t>
            </a:r>
            <a:r>
              <a:rPr lang="tr-TR" sz="2400" dirty="0">
                <a:solidFill>
                  <a:srgbClr val="FF0000"/>
                </a:solidFill>
                <a:latin typeface="Arial" panose="020B0604020202020204" pitchFamily="34" charset="0"/>
                <a:cs typeface="Arial" panose="020B0604020202020204" pitchFamily="34" charset="0"/>
              </a:rPr>
              <a:t> </a:t>
            </a:r>
            <a:r>
              <a:rPr lang="tr-TR" sz="2400" dirty="0">
                <a:solidFill>
                  <a:prstClr val="black"/>
                </a:solidFill>
                <a:latin typeface="Arial" panose="020B0604020202020204" pitchFamily="34" charset="0"/>
                <a:cs typeface="Arial" panose="020B0604020202020204" pitchFamily="34" charset="0"/>
              </a:rPr>
              <a:t>de yine  </a:t>
            </a:r>
            <a:r>
              <a:rPr lang="tr-TR" sz="2400" dirty="0" err="1">
                <a:solidFill>
                  <a:prstClr val="black"/>
                </a:solidFill>
                <a:latin typeface="Arial" panose="020B0604020202020204" pitchFamily="34" charset="0"/>
                <a:cs typeface="Arial" panose="020B0604020202020204" pitchFamily="34" charset="0"/>
              </a:rPr>
              <a:t>YBT’nun</a:t>
            </a:r>
            <a:r>
              <a:rPr lang="tr-TR" sz="2400" dirty="0">
                <a:solidFill>
                  <a:prstClr val="black"/>
                </a:solidFill>
                <a:latin typeface="Arial" panose="020B0604020202020204" pitchFamily="34" charset="0"/>
                <a:cs typeface="Arial" panose="020B0604020202020204" pitchFamily="34" charset="0"/>
              </a:rPr>
              <a:t> ilgili bölümünde belirtilir.  </a:t>
            </a:r>
            <a:endParaRPr lang="en-GB"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30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Tekliflerin Açılması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32</a:t>
            </a:fld>
            <a:endParaRPr lang="tr-TR" dirty="0"/>
          </a:p>
        </p:txBody>
      </p:sp>
      <p:sp>
        <p:nvSpPr>
          <p:cNvPr id="5" name="İçerik Yer Tutucusu 2"/>
          <p:cNvSpPr txBox="1">
            <a:spLocks/>
          </p:cNvSpPr>
          <p:nvPr/>
        </p:nvSpPr>
        <p:spPr bwMode="auto">
          <a:xfrm>
            <a:off x="457200" y="1286747"/>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just">
              <a:buFont typeface="Wingdings" pitchFamily="2" charset="2"/>
              <a:buChar char="Ø"/>
            </a:pPr>
            <a:r>
              <a:rPr lang="tr-TR" altLang="tr-TR" sz="2800" b="1" dirty="0">
                <a:latin typeface="Arial" charset="0"/>
              </a:rPr>
              <a:t>e-Teklifler, </a:t>
            </a:r>
            <a:r>
              <a:rPr lang="tr-TR" altLang="tr-TR" sz="2800" dirty="0">
                <a:latin typeface="Arial" charset="0"/>
              </a:rPr>
              <a:t>istekliler ve hazır bulunanlar önünde ihale komisyonu tarafından </a:t>
            </a:r>
            <a:r>
              <a:rPr lang="tr-TR" altLang="tr-TR" sz="2800" dirty="0">
                <a:solidFill>
                  <a:srgbClr val="C00000"/>
                </a:solidFill>
                <a:latin typeface="Arial" charset="0"/>
              </a:rPr>
              <a:t>EKAP</a:t>
            </a:r>
            <a:r>
              <a:rPr lang="tr-TR" altLang="tr-TR" sz="2800" dirty="0">
                <a:latin typeface="Arial" charset="0"/>
              </a:rPr>
              <a:t> üzerinden </a:t>
            </a:r>
            <a:r>
              <a:rPr lang="tr-TR" altLang="tr-TR" sz="2800" b="1" dirty="0">
                <a:latin typeface="Arial" charset="0"/>
              </a:rPr>
              <a:t>e-anahtar </a:t>
            </a:r>
            <a:r>
              <a:rPr lang="tr-TR" altLang="tr-TR" sz="2800" dirty="0">
                <a:latin typeface="Arial" charset="0"/>
              </a:rPr>
              <a:t>aracılığı ile açılır. </a:t>
            </a:r>
          </a:p>
          <a:p>
            <a:pPr algn="just">
              <a:buFont typeface="Wingdings" pitchFamily="2" charset="2"/>
              <a:buChar char="Ø"/>
            </a:pPr>
            <a:endParaRPr lang="tr-TR" altLang="tr-TR" sz="2800" b="1" dirty="0">
              <a:latin typeface="Arial" charset="0"/>
            </a:endParaRPr>
          </a:p>
          <a:p>
            <a:pPr algn="just">
              <a:buFont typeface="Wingdings" pitchFamily="2" charset="2"/>
              <a:buChar char="Ø"/>
            </a:pPr>
            <a:r>
              <a:rPr lang="tr-TR" altLang="tr-TR" sz="2800" u="sng" dirty="0">
                <a:latin typeface="Arial" charset="0"/>
              </a:rPr>
              <a:t>e-Anahtarın bozuk olması</a:t>
            </a:r>
            <a:r>
              <a:rPr lang="tr-TR" altLang="tr-TR" sz="2800" dirty="0">
                <a:latin typeface="Arial" charset="0"/>
              </a:rPr>
              <a:t> veya </a:t>
            </a:r>
            <a:r>
              <a:rPr lang="tr-TR" altLang="tr-TR" sz="2800" u="sng" dirty="0">
                <a:latin typeface="Arial" charset="0"/>
              </a:rPr>
              <a:t>virüs içermesi</a:t>
            </a:r>
            <a:r>
              <a:rPr lang="tr-TR" altLang="tr-TR" sz="2800" dirty="0">
                <a:latin typeface="Arial" charset="0"/>
              </a:rPr>
              <a:t> gibi nedenlerle açılamayan e-teklifler tespit edilir, gerekçeleri belirtilerek «Açılamayan e-tekliflere İlişkin İhale Komisyonu Tutanağı» düzenlenir. </a:t>
            </a:r>
          </a:p>
          <a:p>
            <a:pPr algn="just">
              <a:buFont typeface="Wingdings" pitchFamily="2" charset="2"/>
              <a:buChar char="Ø"/>
            </a:pPr>
            <a:endParaRPr lang="en-GB" altLang="tr-TR" sz="2800" b="1" u="sng" dirty="0">
              <a:latin typeface="Arial" charset="0"/>
            </a:endParaRPr>
          </a:p>
        </p:txBody>
      </p:sp>
    </p:spTree>
    <p:extLst>
      <p:ext uri="{BB962C8B-B14F-4D97-AF65-F5344CB8AC3E}">
        <p14:creationId xmlns:p14="http://schemas.microsoft.com/office/powerpoint/2010/main" val="3613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I. Oturum</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33</a:t>
            </a:fld>
            <a:endParaRPr lang="tr-TR" dirty="0"/>
          </a:p>
        </p:txBody>
      </p:sp>
      <p:sp>
        <p:nvSpPr>
          <p:cNvPr id="7" name="İçerik Yer Tutucusu 2"/>
          <p:cNvSpPr txBox="1">
            <a:spLocks/>
          </p:cNvSpPr>
          <p:nvPr/>
        </p:nvSpPr>
        <p:spPr bwMode="auto">
          <a:xfrm>
            <a:off x="457200" y="1034491"/>
            <a:ext cx="8229600" cy="5064125"/>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buFont typeface="Wingdings" panose="05000000000000000000" pitchFamily="2" charset="2"/>
              <a:buChar char="Ø"/>
              <a:defRPr/>
            </a:pPr>
            <a:r>
              <a:rPr lang="tr-TR" sz="2800" dirty="0">
                <a:latin typeface="Arial" panose="020B0604020202020204" pitchFamily="34" charset="0"/>
                <a:cs typeface="Arial" panose="020B0604020202020204" pitchFamily="34" charset="0"/>
              </a:rPr>
              <a:t>İsteklilerin</a:t>
            </a:r>
          </a:p>
          <a:p>
            <a:pPr lvl="1" algn="just">
              <a:buFont typeface="Wingdings" panose="05000000000000000000" pitchFamily="2" charset="2"/>
              <a:buChar char="Ø"/>
              <a:defRPr/>
            </a:pPr>
            <a:r>
              <a:rPr lang="tr-TR" i="1" dirty="0">
                <a:latin typeface="Arial" panose="020B0604020202020204" pitchFamily="34" charset="0"/>
                <a:cs typeface="Arial" panose="020B0604020202020204" pitchFamily="34" charset="0"/>
              </a:rPr>
              <a:t>Belgelerinin eksik olup olmadığı </a:t>
            </a:r>
          </a:p>
          <a:p>
            <a:pPr lvl="1" algn="just">
              <a:buFont typeface="Wingdings" panose="05000000000000000000" pitchFamily="2" charset="2"/>
              <a:buChar char="Ø"/>
              <a:defRPr/>
            </a:pPr>
            <a:r>
              <a:rPr lang="tr-TR" i="1" dirty="0">
                <a:latin typeface="Arial" panose="020B0604020202020204" pitchFamily="34" charset="0"/>
                <a:cs typeface="Arial" panose="020B0604020202020204" pitchFamily="34" charset="0"/>
              </a:rPr>
              <a:t>Teklif mektubu ile geçici teminatlarının usulüne uygun olup olmadığı kontrol edilir. </a:t>
            </a:r>
          </a:p>
          <a:p>
            <a:pPr algn="just">
              <a:buFont typeface="Wingdings" panose="05000000000000000000" pitchFamily="2" charset="2"/>
              <a:buChar char="Ø"/>
              <a:defRPr/>
            </a:pPr>
            <a:r>
              <a:rPr lang="tr-TR" dirty="0">
                <a:latin typeface="Arial" panose="020B0604020202020204" pitchFamily="34" charset="0"/>
                <a:cs typeface="Arial" panose="020B0604020202020204" pitchFamily="34" charset="0"/>
              </a:rPr>
              <a:t>EKAP üzerinden «e-teklif Açma ve Belge Kontrol Tutanağı» düzenlenir. </a:t>
            </a:r>
          </a:p>
          <a:p>
            <a:pPr algn="just">
              <a:buFont typeface="Wingdings" panose="05000000000000000000" pitchFamily="2" charset="2"/>
              <a:buChar char="Ø"/>
              <a:defRPr/>
            </a:pPr>
            <a:r>
              <a:rPr lang="tr-TR" dirty="0">
                <a:latin typeface="Arial" panose="020B0604020202020204" pitchFamily="34" charset="0"/>
                <a:cs typeface="Arial" panose="020B0604020202020204" pitchFamily="34" charset="0"/>
              </a:rPr>
              <a:t>İstekiler ile teklif fiyatları ve yaklaşık maliyet açıklanır, EKAP üzerinden «İsteklilerce Teklif Edilen Fiyatlara İlişkin Tutanak» hazırlanır.</a:t>
            </a:r>
          </a:p>
          <a:p>
            <a:pPr marL="0" indent="0" algn="just">
              <a:buFont typeface="Wingdings 2" pitchFamily="18" charset="2"/>
              <a:buNone/>
              <a:defRPr/>
            </a:pPr>
            <a:r>
              <a:rPr lang="tr-TR" dirty="0">
                <a:latin typeface="Arial" panose="020B0604020202020204" pitchFamily="34" charset="0"/>
                <a:cs typeface="Arial" panose="020B0604020202020204" pitchFamily="34" charset="0"/>
                <a:sym typeface="Wingdings"/>
              </a:rPr>
              <a:t>	Pazarlık usulü ile yapılan alımlar ile</a:t>
            </a:r>
          </a:p>
          <a:p>
            <a:pPr marL="0" indent="0" algn="just">
              <a:buFont typeface="Wingdings 2" pitchFamily="18" charset="2"/>
              <a:buNone/>
              <a:defRPr/>
            </a:pPr>
            <a:r>
              <a:rPr lang="tr-TR" dirty="0">
                <a:latin typeface="Arial" panose="020B0604020202020204" pitchFamily="34" charset="0"/>
                <a:cs typeface="Arial" panose="020B0604020202020204" pitchFamily="34" charset="0"/>
                <a:sym typeface="Wingdings"/>
              </a:rPr>
              <a:t>	   e-eksiltme yapılan alımlar hariç. </a:t>
            </a:r>
            <a:r>
              <a:rPr lang="tr-TR" dirty="0">
                <a:latin typeface="Arial" panose="020B0604020202020204" pitchFamily="34" charset="0"/>
                <a:cs typeface="Arial" panose="020B0604020202020204" pitchFamily="34" charset="0"/>
              </a:rPr>
              <a:t> </a:t>
            </a: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196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down)">
                                      <p:cBhvr>
                                        <p:cTn id="35" dur="500"/>
                                        <p:tgtEl>
                                          <p:spTgt spid="7">
                                            <p:txEl>
                                              <p:pRg st="5" end="5"/>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wipe(down)">
                                      <p:cBhvr>
                                        <p:cTn id="3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I. Oturum</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34</a:t>
            </a:fld>
            <a:endParaRPr lang="tr-TR" dirty="0"/>
          </a:p>
        </p:txBody>
      </p:sp>
      <p:sp>
        <p:nvSpPr>
          <p:cNvPr id="5" name="İçerik Yer Tutucusu 2"/>
          <p:cNvSpPr txBox="1">
            <a:spLocks/>
          </p:cNvSpPr>
          <p:nvPr/>
        </p:nvSpPr>
        <p:spPr bwMode="auto">
          <a:xfrm>
            <a:off x="457200" y="1129087"/>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just">
              <a:buFont typeface="Wingdings" pitchFamily="2" charset="2"/>
              <a:buChar char="Ø"/>
            </a:pPr>
            <a:r>
              <a:rPr lang="tr-TR" altLang="tr-TR" sz="2800" dirty="0">
                <a:latin typeface="Arial" charset="0"/>
              </a:rPr>
              <a:t>Tutanaklar, istekiler tarafından EKAP üzerinden görüntülenebilir. </a:t>
            </a:r>
          </a:p>
          <a:p>
            <a:pPr algn="just">
              <a:buFont typeface="Wingdings" pitchFamily="2" charset="2"/>
              <a:buChar char="Ø"/>
            </a:pPr>
            <a:r>
              <a:rPr lang="tr-TR" altLang="tr-TR" sz="2800" dirty="0">
                <a:latin typeface="Arial" charset="0"/>
              </a:rPr>
              <a:t>Bu aşamada, hiçbir teklifin reddine/kabulüne karar verilmez, belgeler düzeltilemez, tamamlatılamaz. </a:t>
            </a:r>
          </a:p>
          <a:p>
            <a:pPr algn="just">
              <a:buFont typeface="Wingdings" pitchFamily="2" charset="2"/>
              <a:buChar char="Ø"/>
            </a:pPr>
            <a:r>
              <a:rPr lang="tr-TR" altLang="tr-TR" sz="2800" dirty="0">
                <a:latin typeface="Arial" charset="0"/>
              </a:rPr>
              <a:t>Teklifler ihale komisyonunca değerlendirilmek üzere ilk oturum kapatılır. </a:t>
            </a:r>
            <a:endParaRPr lang="tr-TR" altLang="tr-TR" dirty="0">
              <a:latin typeface="Arial" charset="0"/>
            </a:endParaRPr>
          </a:p>
          <a:p>
            <a:pPr algn="just">
              <a:buFont typeface="Wingdings" pitchFamily="2" charset="2"/>
              <a:buChar char="Ø"/>
            </a:pPr>
            <a:endParaRPr lang="en-GB" altLang="tr-TR" sz="2800" b="1" u="sng" dirty="0">
              <a:latin typeface="Arial" charset="0"/>
            </a:endParaRPr>
          </a:p>
        </p:txBody>
      </p:sp>
    </p:spTree>
    <p:extLst>
      <p:ext uri="{BB962C8B-B14F-4D97-AF65-F5344CB8AC3E}">
        <p14:creationId xmlns:p14="http://schemas.microsoft.com/office/powerpoint/2010/main" val="114865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I. Oturum</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35</a:t>
            </a:fld>
            <a:endParaRPr lang="tr-TR" dirty="0"/>
          </a:p>
        </p:txBody>
      </p:sp>
      <p:sp>
        <p:nvSpPr>
          <p:cNvPr id="6" name="İçerik Yer Tutucusu 2"/>
          <p:cNvSpPr txBox="1">
            <a:spLocks/>
          </p:cNvSpPr>
          <p:nvPr/>
        </p:nvSpPr>
        <p:spPr bwMode="auto">
          <a:xfrm>
            <a:off x="457200" y="1081789"/>
            <a:ext cx="8229600" cy="5064125"/>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82550" indent="0" algn="just" eaLnBrk="1" hangingPunct="1">
              <a:buFont typeface="Wingdings 2" pitchFamily="18" charset="2"/>
              <a:buNone/>
              <a:defRPr/>
            </a:pPr>
            <a:r>
              <a:rPr lang="tr-TR" sz="2800" u="sng" dirty="0">
                <a:solidFill>
                  <a:prstClr val="black"/>
                </a:solidFill>
                <a:latin typeface="Arial" panose="020B0604020202020204" pitchFamily="34" charset="0"/>
                <a:cs typeface="Arial" panose="020B0604020202020204" pitchFamily="34" charset="0"/>
              </a:rPr>
              <a:t>İlk Oturumda Düzenlenen Tutanaklar</a:t>
            </a:r>
          </a:p>
          <a:p>
            <a:pPr marL="82550" indent="0" algn="just" eaLnBrk="1" hangingPunct="1">
              <a:buFont typeface="Wingdings 2" pitchFamily="18" charset="2"/>
              <a:buNone/>
              <a:defRPr/>
            </a:pPr>
            <a:endParaRPr lang="tr-TR" sz="2800" dirty="0">
              <a:solidFill>
                <a:prstClr val="black"/>
              </a:solidFill>
              <a:latin typeface="Arial" panose="020B0604020202020204" pitchFamily="34" charset="0"/>
              <a:cs typeface="Arial" panose="020B0604020202020204" pitchFamily="34" charset="0"/>
            </a:endParaRPr>
          </a:p>
          <a:p>
            <a:pPr algn="just" eaLnBrk="1" hangingPunct="1">
              <a:defRPr/>
            </a:pPr>
            <a:r>
              <a:rPr lang="tr-TR" sz="2800" dirty="0">
                <a:solidFill>
                  <a:srgbClr val="C00000"/>
                </a:solidFill>
                <a:latin typeface="Arial" panose="020B0604020202020204" pitchFamily="34" charset="0"/>
                <a:cs typeface="Arial" panose="020B0604020202020204" pitchFamily="34" charset="0"/>
              </a:rPr>
              <a:t>Açılamayan E-Teklif Tutanağı</a:t>
            </a:r>
          </a:p>
          <a:p>
            <a:pPr algn="just" eaLnBrk="1" hangingPunct="1">
              <a:defRPr/>
            </a:pPr>
            <a:endParaRPr lang="tr-TR" sz="2800" dirty="0">
              <a:solidFill>
                <a:prstClr val="black"/>
              </a:solidFill>
              <a:latin typeface="Arial" panose="020B0604020202020204" pitchFamily="34" charset="0"/>
              <a:cs typeface="Arial" panose="020B0604020202020204" pitchFamily="34" charset="0"/>
            </a:endParaRPr>
          </a:p>
          <a:p>
            <a:pPr algn="just" eaLnBrk="1" hangingPunct="1">
              <a:defRPr/>
            </a:pPr>
            <a:r>
              <a:rPr lang="tr-TR" sz="2800" dirty="0">
                <a:solidFill>
                  <a:srgbClr val="C00000"/>
                </a:solidFill>
                <a:latin typeface="Arial" panose="020B0604020202020204" pitchFamily="34" charset="0"/>
                <a:cs typeface="Arial" panose="020B0604020202020204" pitchFamily="34" charset="0"/>
              </a:rPr>
              <a:t>E-Teklif Açma ve Belge Kontrol Tutanağı</a:t>
            </a:r>
          </a:p>
          <a:p>
            <a:pPr algn="just" eaLnBrk="1" hangingPunct="1">
              <a:defRPr/>
            </a:pPr>
            <a:endParaRPr lang="tr-TR" sz="2800" dirty="0">
              <a:solidFill>
                <a:prstClr val="black"/>
              </a:solidFill>
              <a:latin typeface="Arial" panose="020B0604020202020204" pitchFamily="34" charset="0"/>
              <a:cs typeface="Arial" panose="020B0604020202020204" pitchFamily="34" charset="0"/>
            </a:endParaRPr>
          </a:p>
          <a:p>
            <a:pPr algn="just" eaLnBrk="1" hangingPunct="1">
              <a:defRPr/>
            </a:pPr>
            <a:r>
              <a:rPr lang="tr-TR" sz="2800" dirty="0">
                <a:solidFill>
                  <a:srgbClr val="C00000"/>
                </a:solidFill>
                <a:latin typeface="Arial" panose="020B0604020202020204" pitchFamily="34" charset="0"/>
                <a:cs typeface="Arial" panose="020B0604020202020204" pitchFamily="34" charset="0"/>
              </a:rPr>
              <a:t>İsteklilerce Teklif Edilen Fiyatlar Tutanağı </a:t>
            </a:r>
          </a:p>
          <a:p>
            <a:pPr marL="0" indent="0" algn="just" eaLnBrk="1" hangingPunct="1">
              <a:buFont typeface="Wingdings 2" pitchFamily="18" charset="2"/>
              <a:buNone/>
              <a:defRPr/>
            </a:pPr>
            <a:endParaRPr lang="tr-TR" sz="2800" dirty="0">
              <a:solidFill>
                <a:srgbClr val="FF0000"/>
              </a:solidFill>
              <a:latin typeface="Arial" panose="020B0604020202020204" pitchFamily="34" charset="0"/>
              <a:cs typeface="Arial" panose="020B0604020202020204" pitchFamily="34" charset="0"/>
            </a:endParaRPr>
          </a:p>
          <a:p>
            <a:pPr marL="0" indent="0" algn="just" eaLnBrk="1" hangingPunct="1">
              <a:buFont typeface="Wingdings 2" pitchFamily="18" charset="2"/>
              <a:buNone/>
              <a:defRPr/>
            </a:pPr>
            <a:r>
              <a:rPr lang="tr-TR" sz="2400" dirty="0">
                <a:solidFill>
                  <a:prstClr val="black"/>
                </a:solidFill>
                <a:latin typeface="Arial" panose="020B0604020202020204" pitchFamily="34" charset="0"/>
                <a:cs typeface="Arial" panose="020B0604020202020204" pitchFamily="34" charset="0"/>
              </a:rPr>
              <a:t>(Kısmi teklif verilen ihalelerde her bir kısım için ayrı ayrı)</a:t>
            </a: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34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II. Oturum</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36</a:t>
            </a:fld>
            <a:endParaRPr lang="tr-TR" dirty="0"/>
          </a:p>
        </p:txBody>
      </p:sp>
      <p:sp>
        <p:nvSpPr>
          <p:cNvPr id="5" name="İçerik Yer Tutucusu 2"/>
          <p:cNvSpPr txBox="1">
            <a:spLocks/>
          </p:cNvSpPr>
          <p:nvPr/>
        </p:nvSpPr>
        <p:spPr bwMode="auto">
          <a:xfrm>
            <a:off x="457200" y="1239449"/>
            <a:ext cx="8229600" cy="5064125"/>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buFont typeface="Wingdings" panose="05000000000000000000" pitchFamily="2" charset="2"/>
              <a:buChar char="Ø"/>
              <a:defRPr/>
            </a:pPr>
            <a:r>
              <a:rPr lang="tr-TR" sz="2800" dirty="0">
                <a:latin typeface="Arial" panose="020B0604020202020204" pitchFamily="34" charset="0"/>
                <a:cs typeface="Arial" panose="020B0604020202020204" pitchFamily="34" charset="0"/>
              </a:rPr>
              <a:t>İlk oturumun ardından ihale komisyonunca EKAP üzerinde tekliflerin değerlendirmesine başlanır.</a:t>
            </a:r>
          </a:p>
          <a:p>
            <a:pPr algn="just">
              <a:buFont typeface="Wingdings" panose="05000000000000000000" pitchFamily="2" charset="2"/>
              <a:buChar char="Ø"/>
              <a:defRPr/>
            </a:pPr>
            <a:endParaRPr lang="tr-TR" sz="2800" dirty="0">
              <a:latin typeface="Arial" panose="020B0604020202020204" pitchFamily="34" charset="0"/>
              <a:cs typeface="Arial" panose="020B0604020202020204" pitchFamily="34" charset="0"/>
            </a:endParaRPr>
          </a:p>
          <a:p>
            <a:pPr algn="just">
              <a:buFont typeface="Wingdings" panose="05000000000000000000" pitchFamily="2" charset="2"/>
              <a:buChar char="Ø"/>
              <a:defRPr/>
            </a:pPr>
            <a:r>
              <a:rPr lang="tr-TR" sz="2800" dirty="0">
                <a:latin typeface="Arial" panose="020B0604020202020204" pitchFamily="34" charset="0"/>
                <a:cs typeface="Arial" panose="020B0604020202020204" pitchFamily="34" charset="0"/>
              </a:rPr>
              <a:t>Teklif değerlendirmesinde öncelikle ilk oturumda;</a:t>
            </a:r>
          </a:p>
          <a:p>
            <a:pPr lvl="1" algn="just">
              <a:buFont typeface="Wingdings" panose="05000000000000000000" pitchFamily="2" charset="2"/>
              <a:buChar char="Ø"/>
              <a:defRPr/>
            </a:pPr>
            <a:r>
              <a:rPr lang="tr-TR" dirty="0">
                <a:latin typeface="Arial" panose="020B0604020202020204" pitchFamily="34" charset="0"/>
                <a:cs typeface="Arial" panose="020B0604020202020204" pitchFamily="34" charset="0"/>
              </a:rPr>
              <a:t>e-teklifinin açılamadığı veya</a:t>
            </a:r>
          </a:p>
          <a:p>
            <a:pPr lvl="1" algn="just">
              <a:buFont typeface="Wingdings" panose="05000000000000000000" pitchFamily="2" charset="2"/>
              <a:buChar char="Ø"/>
              <a:defRPr/>
            </a:pPr>
            <a:r>
              <a:rPr lang="tr-TR" dirty="0">
                <a:latin typeface="Arial" panose="020B0604020202020204" pitchFamily="34" charset="0"/>
                <a:cs typeface="Arial" panose="020B0604020202020204" pitchFamily="34" charset="0"/>
              </a:rPr>
              <a:t>belgelerinin eksik olduğu ya da</a:t>
            </a:r>
          </a:p>
          <a:p>
            <a:pPr lvl="1" algn="just">
              <a:buFont typeface="Wingdings" panose="05000000000000000000" pitchFamily="2" charset="2"/>
              <a:buChar char="Ø"/>
              <a:defRPr/>
            </a:pPr>
            <a:r>
              <a:rPr lang="tr-TR" dirty="0">
                <a:latin typeface="Arial" panose="020B0604020202020204" pitchFamily="34" charset="0"/>
                <a:cs typeface="Arial" panose="020B0604020202020204" pitchFamily="34" charset="0"/>
              </a:rPr>
              <a:t>geçici teminatının uygun olmadığı</a:t>
            </a:r>
          </a:p>
          <a:p>
            <a:pPr marL="0" indent="0" algn="just">
              <a:buFont typeface="Wingdings 2" pitchFamily="18" charset="2"/>
              <a:buNone/>
              <a:defRPr/>
            </a:pPr>
            <a:r>
              <a:rPr lang="tr-TR" sz="2800" dirty="0">
                <a:latin typeface="Arial" panose="020B0604020202020204" pitchFamily="34" charset="0"/>
                <a:cs typeface="Arial" panose="020B0604020202020204" pitchFamily="34" charset="0"/>
              </a:rPr>
              <a:t>    tespit edilenlerin teklifleri değerlendirme dışı bırakılır.</a:t>
            </a: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70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II. Oturum</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37</a:t>
            </a:fld>
            <a:endParaRPr lang="tr-TR" dirty="0"/>
          </a:p>
        </p:txBody>
      </p:sp>
      <p:sp>
        <p:nvSpPr>
          <p:cNvPr id="6" name="İçerik Yer Tutucusu 2"/>
          <p:cNvSpPr txBox="1">
            <a:spLocks/>
          </p:cNvSpPr>
          <p:nvPr/>
        </p:nvSpPr>
        <p:spPr bwMode="auto">
          <a:xfrm>
            <a:off x="457200" y="1144853"/>
            <a:ext cx="8229600" cy="5064125"/>
          </a:xfrm>
          <a:prstGeom prst="rect">
            <a:avLst/>
          </a:prstGeom>
          <a:noFill/>
          <a:ln>
            <a:noFill/>
          </a:ln>
        </p:spPr>
        <p:txBody>
          <a:bodyPr>
            <a:normAutofit fontScale="925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defRPr/>
            </a:pPr>
            <a:r>
              <a:rPr lang="tr-TR" sz="2800" dirty="0">
                <a:latin typeface="Calibri" panose="020F0502020204030204" pitchFamily="34" charset="0"/>
              </a:rPr>
              <a:t>Katılım belgeleri ve yeterlik kriterleri ile ilgili değerlendirme, </a:t>
            </a:r>
            <a:r>
              <a:rPr lang="tr-TR" sz="2800" u="sng" dirty="0">
                <a:latin typeface="Calibri" panose="020F0502020204030204" pitchFamily="34" charset="0"/>
              </a:rPr>
              <a:t>istekliler tarafından doldurulan</a:t>
            </a:r>
            <a:r>
              <a:rPr lang="tr-TR" sz="2800" dirty="0">
                <a:latin typeface="Calibri" panose="020F0502020204030204" pitchFamily="34" charset="0"/>
              </a:rPr>
              <a:t> "</a:t>
            </a:r>
            <a:r>
              <a:rPr lang="tr-TR" sz="2800" dirty="0">
                <a:solidFill>
                  <a:srgbClr val="C00000"/>
                </a:solidFill>
                <a:latin typeface="Calibri" panose="020F0502020204030204" pitchFamily="34" charset="0"/>
              </a:rPr>
              <a:t>Yeterlik Bilgileri </a:t>
            </a:r>
            <a:r>
              <a:rPr lang="tr-TR" sz="2800" dirty="0" err="1">
                <a:solidFill>
                  <a:srgbClr val="C00000"/>
                </a:solidFill>
                <a:latin typeface="Calibri" panose="020F0502020204030204" pitchFamily="34" charset="0"/>
              </a:rPr>
              <a:t>Tablosu</a:t>
            </a:r>
            <a:r>
              <a:rPr lang="tr-TR" sz="2800" dirty="0" err="1">
                <a:latin typeface="Calibri" panose="020F0502020204030204" pitchFamily="34" charset="0"/>
              </a:rPr>
              <a:t>"nda</a:t>
            </a:r>
            <a:r>
              <a:rPr lang="tr-TR" sz="2800" dirty="0">
                <a:latin typeface="Calibri" panose="020F0502020204030204" pitchFamily="34" charset="0"/>
              </a:rPr>
              <a:t>  </a:t>
            </a:r>
            <a:r>
              <a:rPr lang="tr-TR" sz="2800" b="1" dirty="0">
                <a:latin typeface="Calibri" panose="020F0502020204030204" pitchFamily="34" charset="0"/>
              </a:rPr>
              <a:t>beyan edilen bilgi ve belgeler esas alınarak</a:t>
            </a:r>
            <a:r>
              <a:rPr lang="tr-TR" sz="2800" dirty="0">
                <a:latin typeface="Calibri" panose="020F0502020204030204" pitchFamily="34" charset="0"/>
              </a:rPr>
              <a:t> yapılır.</a:t>
            </a:r>
          </a:p>
          <a:p>
            <a:pPr marL="0" indent="0" algn="just">
              <a:buFont typeface="Wingdings 2" pitchFamily="18" charset="2"/>
              <a:buNone/>
              <a:defRPr/>
            </a:pPr>
            <a:endParaRPr lang="tr-TR" sz="2800" dirty="0">
              <a:latin typeface="Calibri" panose="020F0502020204030204" pitchFamily="34" charset="0"/>
            </a:endParaRPr>
          </a:p>
          <a:p>
            <a:pPr algn="just">
              <a:defRPr/>
            </a:pPr>
            <a:r>
              <a:rPr lang="tr-TR" sz="2800" dirty="0">
                <a:latin typeface="Calibri" panose="020F0502020204030204" pitchFamily="34" charset="0"/>
              </a:rPr>
              <a:t>İstekliler tarafından beyan edilen bilgi ve belgelerden,</a:t>
            </a:r>
          </a:p>
          <a:p>
            <a:pPr marL="0" indent="0">
              <a:buFont typeface="Wingdings 2" pitchFamily="18" charset="2"/>
              <a:buNone/>
              <a:defRPr/>
            </a:pPr>
            <a:r>
              <a:rPr lang="tr-TR" sz="2800" dirty="0">
                <a:latin typeface="Calibri" panose="020F0502020204030204" pitchFamily="34" charset="0"/>
              </a:rPr>
              <a:t>     - </a:t>
            </a:r>
            <a:r>
              <a:rPr lang="tr-TR" sz="2800" b="1" dirty="0">
                <a:solidFill>
                  <a:srgbClr val="C00000"/>
                </a:solidFill>
                <a:latin typeface="Calibri" panose="020F0502020204030204" pitchFamily="34" charset="0"/>
              </a:rPr>
              <a:t>EKAP</a:t>
            </a:r>
            <a:r>
              <a:rPr lang="tr-TR" sz="2800" dirty="0">
                <a:latin typeface="Calibri" panose="020F0502020204030204" pitchFamily="34" charset="0"/>
              </a:rPr>
              <a:t> veya</a:t>
            </a:r>
          </a:p>
          <a:p>
            <a:pPr marL="0" indent="0">
              <a:buFont typeface="Wingdings 2" pitchFamily="18" charset="2"/>
              <a:buNone/>
              <a:defRPr/>
            </a:pPr>
            <a:r>
              <a:rPr lang="tr-TR" sz="2800" dirty="0">
                <a:latin typeface="Calibri" panose="020F0502020204030204" pitchFamily="34" charset="0"/>
              </a:rPr>
              <a:t>     - </a:t>
            </a:r>
            <a:r>
              <a:rPr lang="tr-TR" sz="2800" b="1" dirty="0">
                <a:solidFill>
                  <a:srgbClr val="C00000"/>
                </a:solidFill>
                <a:latin typeface="Calibri" panose="020F0502020204030204" pitchFamily="34" charset="0"/>
              </a:rPr>
              <a:t>Diğer kamu kurum ve kuruluşları</a:t>
            </a:r>
            <a:r>
              <a:rPr lang="tr-TR" sz="2800" dirty="0">
                <a:latin typeface="Calibri" panose="020F0502020204030204" pitchFamily="34" charset="0"/>
              </a:rPr>
              <a:t> ile</a:t>
            </a:r>
          </a:p>
          <a:p>
            <a:pPr marL="0" indent="0">
              <a:buFont typeface="Wingdings 2" pitchFamily="18" charset="2"/>
              <a:buNone/>
              <a:defRPr/>
            </a:pPr>
            <a:r>
              <a:rPr lang="tr-TR" sz="2800" dirty="0">
                <a:latin typeface="Calibri" panose="020F0502020204030204" pitchFamily="34" charset="0"/>
              </a:rPr>
              <a:t>     - </a:t>
            </a:r>
            <a:r>
              <a:rPr lang="tr-TR" sz="2800" b="1" dirty="0">
                <a:solidFill>
                  <a:srgbClr val="C00000"/>
                </a:solidFill>
                <a:latin typeface="Calibri" panose="020F0502020204030204" pitchFamily="34" charset="0"/>
              </a:rPr>
              <a:t>Kamu kurumu niteliğindeki meslek kuruluşlarının</a:t>
            </a:r>
          </a:p>
          <a:p>
            <a:pPr marL="0" indent="0">
              <a:buFont typeface="Wingdings 2" pitchFamily="18" charset="2"/>
              <a:buNone/>
              <a:defRPr/>
            </a:pPr>
            <a:r>
              <a:rPr lang="tr-TR" sz="2800" u="sng" dirty="0">
                <a:latin typeface="Calibri" panose="020F0502020204030204" pitchFamily="34" charset="0"/>
              </a:rPr>
              <a:t>internet siteleri üzerinden sorgulanabilenler</a:t>
            </a:r>
            <a:r>
              <a:rPr lang="tr-TR" sz="2800" dirty="0">
                <a:latin typeface="Calibri" panose="020F0502020204030204" pitchFamily="34" charset="0"/>
              </a:rPr>
              <a:t>, belgelerdeki kayıtlı bilgiler esas alınarak  değerlendirmeye tabi tutulur.</a:t>
            </a: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9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II. Oturum</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38</a:t>
            </a:fld>
            <a:endParaRPr lang="tr-TR" dirty="0"/>
          </a:p>
        </p:txBody>
      </p:sp>
      <p:sp>
        <p:nvSpPr>
          <p:cNvPr id="6" name="İçerik Yer Tutucusu 2"/>
          <p:cNvSpPr txBox="1">
            <a:spLocks/>
          </p:cNvSpPr>
          <p:nvPr/>
        </p:nvSpPr>
        <p:spPr bwMode="auto">
          <a:xfrm>
            <a:off x="457200" y="1144853"/>
            <a:ext cx="8229600" cy="5064125"/>
          </a:xfrm>
          <a:prstGeom prst="rect">
            <a:avLst/>
          </a:prstGeom>
          <a:noFill/>
          <a:ln>
            <a:noFill/>
          </a:ln>
        </p:spPr>
        <p:txBody>
          <a:bodyPr>
            <a:normAutofit fontScale="925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lnSpc>
                <a:spcPct val="114000"/>
              </a:lnSpc>
              <a:buNone/>
            </a:pPr>
            <a:r>
              <a:rPr lang="tr-TR" sz="2800" dirty="0"/>
              <a:t>Bu çerçevede, yeterlik kriterlerine ilişkin değerlendirmenin </a:t>
            </a:r>
            <a:r>
              <a:rPr lang="tr-TR" sz="2800" dirty="0">
                <a:effectLst>
                  <a:outerShdw blurRad="38100" dist="38100" dir="2700000" algn="tl">
                    <a:srgbClr val="000000">
                      <a:alpha val="43137"/>
                    </a:srgbClr>
                  </a:outerShdw>
                </a:effectLst>
              </a:rPr>
              <a:t>isteklilerin beyanları üzerinden </a:t>
            </a:r>
            <a:r>
              <a:rPr lang="tr-TR" sz="2800" dirty="0"/>
              <a:t>yapılması öngörülmüştür. </a:t>
            </a:r>
          </a:p>
          <a:p>
            <a:pPr marL="0" indent="0" algn="just">
              <a:lnSpc>
                <a:spcPct val="114000"/>
              </a:lnSpc>
              <a:buNone/>
            </a:pPr>
            <a:endParaRPr lang="tr-TR" sz="2800" dirty="0"/>
          </a:p>
          <a:p>
            <a:pPr marL="0" indent="0" algn="just">
              <a:lnSpc>
                <a:spcPct val="114000"/>
              </a:lnSpc>
              <a:buNone/>
            </a:pPr>
            <a:r>
              <a:rPr lang="tr-TR" sz="2800" dirty="0"/>
              <a:t>	Ancak bu durum, isteklilerin beyanlarına yönelik herhangi bir inceleme yapılmayacağı bir başka anlatımla, beyanların doğruluğunun veya istenen kriterlerin sağlanıp sağlanmadığının araştırılarak </a:t>
            </a:r>
            <a:r>
              <a:rPr lang="tr-TR" sz="2800" dirty="0">
                <a:effectLst>
                  <a:outerShdw blurRad="38100" dist="38100" dir="2700000" algn="tl">
                    <a:srgbClr val="000000">
                      <a:alpha val="43137"/>
                    </a:srgbClr>
                  </a:outerShdw>
                </a:effectLst>
              </a:rPr>
              <a:t>tespit edilmeyeceği anlamına gelmemektedir</a:t>
            </a:r>
            <a:r>
              <a:rPr lang="tr-TR" sz="2800" dirty="0"/>
              <a:t>. İdarelerin bilgi ve belge isteme ve araştırma hakkı mevcuttur. </a:t>
            </a: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3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Yeterlik Bilgileri Tablosu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39</a:t>
            </a:fld>
            <a:endParaRPr lang="tr-TR" dirty="0"/>
          </a:p>
        </p:txBody>
      </p:sp>
      <p:graphicFrame>
        <p:nvGraphicFramePr>
          <p:cNvPr id="5" name="İçerik Yer Tutucusu 8">
            <a:extLst>
              <a:ext uri="{FF2B5EF4-FFF2-40B4-BE49-F238E27FC236}">
                <a16:creationId xmlns:a16="http://schemas.microsoft.com/office/drawing/2014/main" id="{3AC73412-4A35-4442-A8E2-8368D5401A25}"/>
              </a:ext>
            </a:extLst>
          </p:cNvPr>
          <p:cNvGraphicFramePr>
            <a:graphicFrameLocks/>
          </p:cNvGraphicFramePr>
          <p:nvPr>
            <p:extLst>
              <p:ext uri="{D42A27DB-BD31-4B8C-83A1-F6EECF244321}">
                <p14:modId xmlns:p14="http://schemas.microsoft.com/office/powerpoint/2010/main" val="326460000"/>
              </p:ext>
            </p:extLst>
          </p:nvPr>
        </p:nvGraphicFramePr>
        <p:xfrm>
          <a:off x="291263" y="980728"/>
          <a:ext cx="8541297" cy="5214019"/>
        </p:xfrm>
        <a:graphic>
          <a:graphicData uri="http://schemas.openxmlformats.org/drawingml/2006/table">
            <a:tbl>
              <a:tblPr firstRow="1" firstCol="1" bandRow="1">
                <a:tableStyleId>{E8B1032C-EA38-4F05-BA0D-38AFFFC7BED3}</a:tableStyleId>
              </a:tblPr>
              <a:tblGrid>
                <a:gridCol w="2109701">
                  <a:extLst>
                    <a:ext uri="{9D8B030D-6E8A-4147-A177-3AD203B41FA5}">
                      <a16:colId xmlns:a16="http://schemas.microsoft.com/office/drawing/2014/main" val="20000"/>
                    </a:ext>
                  </a:extLst>
                </a:gridCol>
                <a:gridCol w="1879085">
                  <a:extLst>
                    <a:ext uri="{9D8B030D-6E8A-4147-A177-3AD203B41FA5}">
                      <a16:colId xmlns:a16="http://schemas.microsoft.com/office/drawing/2014/main" val="20001"/>
                    </a:ext>
                  </a:extLst>
                </a:gridCol>
                <a:gridCol w="1218902">
                  <a:extLst>
                    <a:ext uri="{9D8B030D-6E8A-4147-A177-3AD203B41FA5}">
                      <a16:colId xmlns:a16="http://schemas.microsoft.com/office/drawing/2014/main" val="20002"/>
                    </a:ext>
                  </a:extLst>
                </a:gridCol>
                <a:gridCol w="1123842">
                  <a:extLst>
                    <a:ext uri="{9D8B030D-6E8A-4147-A177-3AD203B41FA5}">
                      <a16:colId xmlns:a16="http://schemas.microsoft.com/office/drawing/2014/main" val="20003"/>
                    </a:ext>
                  </a:extLst>
                </a:gridCol>
                <a:gridCol w="2209767">
                  <a:extLst>
                    <a:ext uri="{9D8B030D-6E8A-4147-A177-3AD203B41FA5}">
                      <a16:colId xmlns:a16="http://schemas.microsoft.com/office/drawing/2014/main" val="20004"/>
                    </a:ext>
                  </a:extLst>
                </a:gridCol>
              </a:tblGrid>
              <a:tr h="776752">
                <a:tc gridSpan="5">
                  <a:txBody>
                    <a:bodyPr/>
                    <a:lstStyle/>
                    <a:p>
                      <a:pPr algn="ctr">
                        <a:lnSpc>
                          <a:spcPct val="115000"/>
                        </a:lnSpc>
                        <a:spcAft>
                          <a:spcPts val="0"/>
                        </a:spcAft>
                      </a:pPr>
                      <a:r>
                        <a:rPr lang="tr-TR" sz="1200" dirty="0">
                          <a:effectLst/>
                        </a:rPr>
                        <a:t>YETERLİK BİLGİLERİ TABLOSU *</a:t>
                      </a:r>
                    </a:p>
                    <a:p>
                      <a:pPr algn="ctr" fontAlgn="base">
                        <a:lnSpc>
                          <a:spcPct val="115000"/>
                        </a:lnSpc>
                        <a:spcAft>
                          <a:spcPts val="0"/>
                        </a:spcAft>
                        <a:tabLst>
                          <a:tab pos="359410" algn="l"/>
                        </a:tabLst>
                      </a:pPr>
                      <a:r>
                        <a:rPr lang="tr-TR" sz="1200" dirty="0">
                          <a:effectLst/>
                        </a:rPr>
                        <a:t>[Teklif verilen kısım: ]</a:t>
                      </a:r>
                    </a:p>
                    <a:p>
                      <a:pPr algn="ctr" fontAlgn="base">
                        <a:lnSpc>
                          <a:spcPct val="115000"/>
                        </a:lnSpc>
                        <a:spcAft>
                          <a:spcPts val="0"/>
                        </a:spcAft>
                      </a:pPr>
                      <a:r>
                        <a:rPr lang="tr-TR" sz="1000" dirty="0">
                          <a:effectLst/>
                        </a:rPr>
                        <a:t>(Kısmi teklife açık ihalelerde teklif verilen kısım belirtilecek ve yeterlik bilgileri tablosu her bir kısım için ayrı ayrı doldurulacaktır.)</a:t>
                      </a:r>
                    </a:p>
                    <a:p>
                      <a:pPr algn="ctr">
                        <a:lnSpc>
                          <a:spcPct val="115000"/>
                        </a:lnSpc>
                        <a:spcAft>
                          <a:spcPts val="0"/>
                        </a:spcAft>
                      </a:pPr>
                      <a:r>
                        <a:rPr lang="tr-TR" sz="1200" dirty="0">
                          <a:effectLst/>
                        </a:rPr>
                        <a:t> </a:t>
                      </a:r>
                      <a:endParaRPr lang="tr-TR" sz="1200" dirty="0">
                        <a:effectLst/>
                        <a:latin typeface="Times New Roman" panose="02020603050405020304" pitchFamily="18" charset="0"/>
                        <a:ea typeface="Times New Roman"/>
                        <a:cs typeface="Times New Roman" panose="02020603050405020304" pitchFamily="18" charset="0"/>
                      </a:endParaRPr>
                    </a:p>
                  </a:txBody>
                  <a:tcPr marL="25249" marR="25249"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38460">
                <a:tc gridSpan="3">
                  <a:txBody>
                    <a:bodyPr/>
                    <a:lstStyle/>
                    <a:p>
                      <a:pPr>
                        <a:lnSpc>
                          <a:spcPct val="115000"/>
                        </a:lnSpc>
                        <a:spcAft>
                          <a:spcPts val="0"/>
                        </a:spcAft>
                      </a:pPr>
                      <a:r>
                        <a:rPr lang="tr-TR" sz="800" dirty="0">
                          <a:effectLst/>
                        </a:rPr>
                        <a:t> İSTEKLİNİN/ORTAĞIN ADI-SOYADI / TİCARET UNVANI</a:t>
                      </a:r>
                    </a:p>
                    <a:p>
                      <a:pPr>
                        <a:lnSpc>
                          <a:spcPct val="115000"/>
                        </a:lnSpc>
                        <a:spcAft>
                          <a:spcPts val="0"/>
                        </a:spcAft>
                      </a:pPr>
                      <a:endParaRPr lang="tr-TR" sz="200" dirty="0">
                        <a:effectLst/>
                      </a:endParaRPr>
                    </a:p>
                    <a:p>
                      <a:pPr algn="just">
                        <a:lnSpc>
                          <a:spcPct val="115000"/>
                        </a:lnSpc>
                        <a:spcAft>
                          <a:spcPts val="0"/>
                        </a:spcAft>
                      </a:pPr>
                      <a:r>
                        <a:rPr lang="tr-TR" sz="800" dirty="0">
                          <a:effectLst/>
                        </a:rPr>
                        <a:t>(Ortak girişim olarak teklif verilmesi durumunda, bu tablo her bir ortak tarafından ayrı ayrı doldurulacak ve bu bölüme tablodaki bilgi/belgeleri beyan eden ortağa ilişkin bilgiler yazılacaktır.)  </a:t>
                      </a:r>
                      <a:endParaRPr lang="tr-TR" sz="800" dirty="0">
                        <a:effectLst/>
                        <a:latin typeface="Times New Roman" panose="02020603050405020304" pitchFamily="18" charset="0"/>
                        <a:cs typeface="Times New Roman" panose="02020603050405020304" pitchFamily="18" charset="0"/>
                      </a:endParaRPr>
                    </a:p>
                  </a:txBody>
                  <a:tcPr marL="25249" marR="25249" marT="0" marB="0"/>
                </a:tc>
                <a:tc hMerge="1">
                  <a:txBody>
                    <a:bodyPr/>
                    <a:lstStyle/>
                    <a:p>
                      <a:endParaRPr lang="tr-TR"/>
                    </a:p>
                  </a:txBody>
                  <a:tcPr/>
                </a:tc>
                <a:tc hMerge="1">
                  <a:txBody>
                    <a:bodyPr/>
                    <a:lstStyle/>
                    <a:p>
                      <a:endParaRPr lang="tr-TR"/>
                    </a:p>
                  </a:txBody>
                  <a:tcPr/>
                </a:tc>
                <a:tc gridSpan="2">
                  <a:txBody>
                    <a:bodyPr/>
                    <a:lstStyle/>
                    <a:p>
                      <a:pPr>
                        <a:lnSpc>
                          <a:spcPct val="115000"/>
                        </a:lnSpc>
                        <a:spcAft>
                          <a:spcPts val="0"/>
                        </a:spcAft>
                      </a:pPr>
                      <a:r>
                        <a:rPr lang="tr-TR" sz="800" dirty="0">
                          <a:effectLst/>
                        </a:rPr>
                        <a:t> </a:t>
                      </a:r>
                      <a:endParaRPr lang="tr-TR" sz="800" dirty="0">
                        <a:effectLst/>
                        <a:latin typeface="Times New Roman" panose="02020603050405020304" pitchFamily="18" charset="0"/>
                        <a:ea typeface="Times New Roman"/>
                        <a:cs typeface="Times New Roman" panose="02020603050405020304" pitchFamily="18" charset="0"/>
                      </a:endParaRPr>
                    </a:p>
                  </a:txBody>
                  <a:tcPr marL="25249" marR="25249" marT="0" marB="0"/>
                </a:tc>
                <a:tc hMerge="1">
                  <a:txBody>
                    <a:bodyPr/>
                    <a:lstStyle/>
                    <a:p>
                      <a:endParaRPr lang="tr-TR"/>
                    </a:p>
                  </a:txBody>
                  <a:tcPr/>
                </a:tc>
                <a:extLst>
                  <a:ext uri="{0D108BD9-81ED-4DB2-BD59-A6C34878D82A}">
                    <a16:rowId xmlns:a16="http://schemas.microsoft.com/office/drawing/2014/main" val="10001"/>
                  </a:ext>
                </a:extLst>
              </a:tr>
              <a:tr h="343701">
                <a:tc gridSpan="3">
                  <a:txBody>
                    <a:bodyPr/>
                    <a:lstStyle/>
                    <a:p>
                      <a:pPr>
                        <a:lnSpc>
                          <a:spcPct val="115000"/>
                        </a:lnSpc>
                        <a:spcAft>
                          <a:spcPts val="0"/>
                        </a:spcAft>
                      </a:pPr>
                      <a:r>
                        <a:rPr lang="tr-TR" sz="800" dirty="0">
                          <a:effectLst/>
                        </a:rPr>
                        <a:t> İHALEYE KATILMAK İÇİN GEREKEN BELGELER VE YETERLİK KRİTERLERİ</a:t>
                      </a:r>
                    </a:p>
                  </a:txBody>
                  <a:tcPr marL="25249" marR="25249" marT="0" marB="0"/>
                </a:tc>
                <a:tc hMerge="1">
                  <a:txBody>
                    <a:bodyPr/>
                    <a:lstStyle/>
                    <a:p>
                      <a:endParaRPr lang="tr-TR"/>
                    </a:p>
                  </a:txBody>
                  <a:tcPr/>
                </a:tc>
                <a:tc hMerge="1">
                  <a:txBody>
                    <a:bodyPr/>
                    <a:lstStyle/>
                    <a:p>
                      <a:endParaRPr lang="tr-TR"/>
                    </a:p>
                  </a:txBody>
                  <a:tcPr/>
                </a:tc>
                <a:tc>
                  <a:txBody>
                    <a:bodyPr/>
                    <a:lstStyle/>
                    <a:p>
                      <a:pPr>
                        <a:lnSpc>
                          <a:spcPct val="115000"/>
                        </a:lnSpc>
                        <a:spcAft>
                          <a:spcPts val="0"/>
                        </a:spcAft>
                      </a:pPr>
                      <a:r>
                        <a:rPr lang="tr-TR" sz="800" dirty="0">
                          <a:effectLst/>
                        </a:rPr>
                        <a:t> İSTEKLİYE/ORTAĞA AİT BİLGİLER</a:t>
                      </a:r>
                      <a:endParaRPr lang="tr-TR" sz="800" dirty="0">
                        <a:effectLst/>
                        <a:latin typeface="Times New Roman"/>
                        <a:ea typeface="Times New Roman"/>
                      </a:endParaRPr>
                    </a:p>
                  </a:txBody>
                  <a:tcPr marL="25249" marR="25249" marT="0" marB="0"/>
                </a:tc>
                <a:tc>
                  <a:txBody>
                    <a:bodyPr/>
                    <a:lstStyle/>
                    <a:p>
                      <a:pPr algn="just">
                        <a:lnSpc>
                          <a:spcPct val="115000"/>
                        </a:lnSpc>
                        <a:spcAft>
                          <a:spcPts val="0"/>
                        </a:spcAft>
                      </a:pPr>
                      <a:r>
                        <a:rPr lang="tr-TR" sz="800" dirty="0">
                          <a:effectLst/>
                        </a:rPr>
                        <a:t> AÇIKLAMALAR</a:t>
                      </a:r>
                      <a:endParaRPr lang="tr-TR" sz="800" dirty="0">
                        <a:effectLst/>
                        <a:latin typeface="Times New Roman"/>
                        <a:ea typeface="Times New Roman"/>
                      </a:endParaRPr>
                    </a:p>
                  </a:txBody>
                  <a:tcPr marL="25249" marR="25249" marT="0" marB="0"/>
                </a:tc>
                <a:extLst>
                  <a:ext uri="{0D108BD9-81ED-4DB2-BD59-A6C34878D82A}">
                    <a16:rowId xmlns:a16="http://schemas.microsoft.com/office/drawing/2014/main" val="10002"/>
                  </a:ext>
                </a:extLst>
              </a:tr>
              <a:tr h="669577">
                <a:tc>
                  <a:txBody>
                    <a:bodyPr/>
                    <a:lstStyle/>
                    <a:p>
                      <a:pPr algn="just">
                        <a:lnSpc>
                          <a:spcPct val="115000"/>
                        </a:lnSpc>
                        <a:spcAft>
                          <a:spcPts val="0"/>
                        </a:spcAft>
                      </a:pPr>
                      <a:r>
                        <a:rPr lang="tr-TR" sz="800" dirty="0">
                          <a:effectLst/>
                        </a:rPr>
                        <a:t> YETERLİK SİSTEMİ BİLGİLERİ</a:t>
                      </a:r>
                    </a:p>
                    <a:p>
                      <a:pPr algn="just">
                        <a:lnSpc>
                          <a:spcPct val="115000"/>
                        </a:lnSpc>
                        <a:spcAft>
                          <a:spcPts val="0"/>
                        </a:spcAft>
                      </a:pPr>
                      <a:r>
                        <a:rPr lang="tr-TR" sz="800" dirty="0">
                          <a:effectLst/>
                        </a:rPr>
                        <a:t>(Yeterlik sertifikası üzerinden yeterlik tespiti yapılmayan ihalelerde bu satıra yer verilmeyecektir.)</a:t>
                      </a:r>
                    </a:p>
                  </a:txBody>
                  <a:tcPr marL="25249" marR="25249" marT="0" marB="0"/>
                </a:tc>
                <a:tc>
                  <a:txBody>
                    <a:bodyPr/>
                    <a:lstStyle/>
                    <a:p>
                      <a:pPr algn="l">
                        <a:lnSpc>
                          <a:spcPct val="115000"/>
                        </a:lnSpc>
                        <a:spcAft>
                          <a:spcPts val="0"/>
                        </a:spcAft>
                      </a:pPr>
                      <a:r>
                        <a:rPr lang="tr-TR" sz="800" dirty="0">
                          <a:effectLst/>
                        </a:rPr>
                        <a:t> </a:t>
                      </a:r>
                    </a:p>
                    <a:p>
                      <a:pPr algn="l">
                        <a:lnSpc>
                          <a:spcPct val="115000"/>
                        </a:lnSpc>
                        <a:spcAft>
                          <a:spcPts val="0"/>
                        </a:spcAft>
                      </a:pPr>
                      <a:r>
                        <a:rPr lang="tr-TR" sz="800" dirty="0">
                          <a:effectLst/>
                        </a:rPr>
                        <a:t> </a:t>
                      </a:r>
                    </a:p>
                    <a:p>
                      <a:pPr algn="l">
                        <a:lnSpc>
                          <a:spcPct val="115000"/>
                        </a:lnSpc>
                        <a:spcAft>
                          <a:spcPts val="0"/>
                        </a:spcAft>
                      </a:pPr>
                      <a:r>
                        <a:rPr lang="tr-TR" sz="800" dirty="0">
                          <a:effectLst/>
                        </a:rPr>
                        <a:t>Yeterlik Sertifika Numarası </a:t>
                      </a:r>
                      <a:endParaRPr lang="tr-TR" sz="800" dirty="0">
                        <a:effectLst/>
                        <a:latin typeface="Times New Roman"/>
                        <a:ea typeface="Times New Roman"/>
                      </a:endParaRPr>
                    </a:p>
                  </a:txBody>
                  <a:tcPr marL="25249" marR="25249" marT="0" marB="0"/>
                </a:tc>
                <a:tc>
                  <a:txBody>
                    <a:bodyPr/>
                    <a:lstStyle/>
                    <a:p>
                      <a:pPr algn="l">
                        <a:lnSpc>
                          <a:spcPct val="115000"/>
                        </a:lnSpc>
                        <a:spcAft>
                          <a:spcPts val="0"/>
                        </a:spcAft>
                      </a:pPr>
                      <a:r>
                        <a:rPr lang="tr-TR" sz="800">
                          <a:effectLst/>
                        </a:rPr>
                        <a:t> </a:t>
                      </a:r>
                      <a:endParaRPr lang="tr-TR" sz="800">
                        <a:effectLst/>
                        <a:latin typeface="Times New Roman"/>
                        <a:ea typeface="Times New Roman"/>
                      </a:endParaRPr>
                    </a:p>
                  </a:txBody>
                  <a:tcPr marL="25249" marR="25249" marT="0" marB="0"/>
                </a:tc>
                <a:tc>
                  <a:txBody>
                    <a:bodyPr/>
                    <a:lstStyle/>
                    <a:p>
                      <a:pPr algn="l">
                        <a:lnSpc>
                          <a:spcPct val="115000"/>
                        </a:lnSpc>
                        <a:spcAft>
                          <a:spcPts val="0"/>
                        </a:spcAft>
                      </a:pPr>
                      <a:r>
                        <a:rPr lang="tr-TR" sz="800" dirty="0">
                          <a:effectLst/>
                        </a:rPr>
                        <a:t> </a:t>
                      </a:r>
                      <a:endParaRPr lang="tr-TR" sz="800" dirty="0">
                        <a:effectLst/>
                        <a:latin typeface="Times New Roman"/>
                        <a:ea typeface="Times New Roman"/>
                      </a:endParaRPr>
                    </a:p>
                  </a:txBody>
                  <a:tcPr marL="25249" marR="25249" marT="0" marB="0"/>
                </a:tc>
                <a:tc>
                  <a:txBody>
                    <a:bodyPr/>
                    <a:lstStyle/>
                    <a:p>
                      <a:pPr algn="l">
                        <a:lnSpc>
                          <a:spcPct val="115000"/>
                        </a:lnSpc>
                        <a:spcAft>
                          <a:spcPts val="0"/>
                        </a:spcAft>
                      </a:pPr>
                      <a:r>
                        <a:rPr lang="tr-TR" sz="800" dirty="0">
                          <a:effectLst/>
                        </a:rPr>
                        <a:t>İdari Şartnamenin 7.10. maddesi </a:t>
                      </a:r>
                    </a:p>
                    <a:p>
                      <a:pPr algn="l">
                        <a:lnSpc>
                          <a:spcPct val="115000"/>
                        </a:lnSpc>
                        <a:spcAft>
                          <a:spcPts val="0"/>
                        </a:spcAft>
                      </a:pPr>
                      <a:r>
                        <a:rPr lang="tr-TR" sz="800" dirty="0">
                          <a:effectLst/>
                        </a:rPr>
                        <a:t> (Yeterlik sistemi üzerinden aday ve isteklilerin yeterliğinin tespit edildiği ihalelerde doldurulacaktır.)</a:t>
                      </a:r>
                      <a:endParaRPr lang="tr-TR" sz="800" dirty="0">
                        <a:effectLst/>
                        <a:latin typeface="Times New Roman"/>
                        <a:ea typeface="Times New Roman"/>
                      </a:endParaRPr>
                    </a:p>
                  </a:txBody>
                  <a:tcPr marL="25249" marR="25249" marT="0" marB="0"/>
                </a:tc>
                <a:extLst>
                  <a:ext uri="{0D108BD9-81ED-4DB2-BD59-A6C34878D82A}">
                    <a16:rowId xmlns:a16="http://schemas.microsoft.com/office/drawing/2014/main" val="10003"/>
                  </a:ext>
                </a:extLst>
              </a:tr>
              <a:tr h="1090552">
                <a:tc rowSpan="3">
                  <a:txBody>
                    <a:bodyPr/>
                    <a:lstStyle/>
                    <a:p>
                      <a:pPr algn="just">
                        <a:lnSpc>
                          <a:spcPct val="115000"/>
                        </a:lnSpc>
                        <a:spcAft>
                          <a:spcPts val="0"/>
                        </a:spcAft>
                      </a:pPr>
                      <a:r>
                        <a:rPr lang="tr-TR" sz="800" dirty="0">
                          <a:effectLst/>
                        </a:rPr>
                        <a:t> </a:t>
                      </a:r>
                    </a:p>
                    <a:p>
                      <a:pPr algn="just">
                        <a:lnSpc>
                          <a:spcPct val="115000"/>
                        </a:lnSpc>
                        <a:spcAft>
                          <a:spcPts val="0"/>
                        </a:spcAft>
                      </a:pPr>
                      <a:r>
                        <a:rPr lang="tr-TR" sz="800" dirty="0">
                          <a:effectLst/>
                        </a:rPr>
                        <a:t> </a:t>
                      </a:r>
                    </a:p>
                    <a:p>
                      <a:pPr algn="just">
                        <a:lnSpc>
                          <a:spcPct val="115000"/>
                        </a:lnSpc>
                        <a:spcAft>
                          <a:spcPts val="0"/>
                        </a:spcAft>
                      </a:pPr>
                      <a:r>
                        <a:rPr lang="tr-TR" sz="800" dirty="0">
                          <a:effectLst/>
                        </a:rPr>
                        <a:t> </a:t>
                      </a:r>
                    </a:p>
                    <a:p>
                      <a:pPr algn="l">
                        <a:lnSpc>
                          <a:spcPct val="115000"/>
                        </a:lnSpc>
                        <a:spcAft>
                          <a:spcPts val="0"/>
                        </a:spcAft>
                      </a:pPr>
                      <a:r>
                        <a:rPr lang="tr-TR" sz="1200" dirty="0">
                          <a:effectLst/>
                        </a:rPr>
                        <a:t>GEÇİCİ TEMİNATA İLİŞKİN BİLGİLER</a:t>
                      </a:r>
                    </a:p>
                    <a:p>
                      <a:pPr algn="just">
                        <a:lnSpc>
                          <a:spcPct val="115000"/>
                        </a:lnSpc>
                        <a:spcAft>
                          <a:spcPts val="0"/>
                        </a:spcAft>
                      </a:pPr>
                      <a:r>
                        <a:rPr lang="tr-TR" sz="800" dirty="0">
                          <a:effectLst/>
                        </a:rPr>
                        <a:t> </a:t>
                      </a:r>
                      <a:endParaRPr lang="tr-TR" sz="800" dirty="0">
                        <a:effectLst/>
                        <a:latin typeface="Times New Roman"/>
                        <a:ea typeface="Times New Roman"/>
                      </a:endParaRPr>
                    </a:p>
                  </a:txBody>
                  <a:tcPr marL="25249" marR="25249" marT="0" marB="0"/>
                </a:tc>
                <a:tc>
                  <a:txBody>
                    <a:bodyPr/>
                    <a:lstStyle/>
                    <a:p>
                      <a:pPr algn="l">
                        <a:lnSpc>
                          <a:spcPct val="115000"/>
                        </a:lnSpc>
                        <a:spcAft>
                          <a:spcPts val="0"/>
                        </a:spcAft>
                      </a:pPr>
                      <a:r>
                        <a:rPr lang="tr-TR" sz="800" dirty="0">
                          <a:effectLst/>
                        </a:rPr>
                        <a:t>- Elektronik İhale Uygulama Yönetmeliğinin 21 inci Maddesinin İkinci Fıkrasına Uygun Olarak </a:t>
                      </a:r>
                      <a:r>
                        <a:rPr lang="tr-TR" sz="800" b="1" u="sng" dirty="0">
                          <a:effectLst/>
                        </a:rPr>
                        <a:t>Alınan</a:t>
                      </a:r>
                      <a:r>
                        <a:rPr lang="tr-TR" sz="800" dirty="0">
                          <a:effectLst/>
                        </a:rPr>
                        <a:t> Geçici Teminat Mektubu </a:t>
                      </a:r>
                    </a:p>
                    <a:p>
                      <a:pPr algn="l">
                        <a:lnSpc>
                          <a:spcPct val="115000"/>
                        </a:lnSpc>
                        <a:spcAft>
                          <a:spcPts val="0"/>
                        </a:spcAft>
                      </a:pPr>
                      <a:r>
                        <a:rPr lang="tr-TR" sz="800" dirty="0">
                          <a:effectLst/>
                        </a:rPr>
                        <a:t>(Bu mektuplara ilişkin bilgiler </a:t>
                      </a:r>
                      <a:r>
                        <a:rPr lang="tr-TR" sz="800" dirty="0" err="1">
                          <a:effectLst/>
                        </a:rPr>
                        <a:t>EKAP’a</a:t>
                      </a:r>
                      <a:r>
                        <a:rPr lang="tr-TR" sz="800" dirty="0">
                          <a:effectLst/>
                        </a:rPr>
                        <a:t> elektronik ortamda aktarılmaktadır.)</a:t>
                      </a:r>
                    </a:p>
                  </a:txBody>
                  <a:tcPr marL="25249" marR="25249" marT="0" marB="0"/>
                </a:tc>
                <a:tc>
                  <a:txBody>
                    <a:bodyPr/>
                    <a:lstStyle/>
                    <a:p>
                      <a:pPr algn="l">
                        <a:lnSpc>
                          <a:spcPct val="115000"/>
                        </a:lnSpc>
                        <a:spcAft>
                          <a:spcPts val="0"/>
                        </a:spcAft>
                      </a:pPr>
                      <a:r>
                        <a:rPr lang="tr-TR" sz="800" dirty="0">
                          <a:solidFill>
                            <a:schemeClr val="tx1"/>
                          </a:solidFill>
                          <a:effectLst/>
                        </a:rPr>
                        <a:t> </a:t>
                      </a:r>
                    </a:p>
                    <a:p>
                      <a:pPr algn="l">
                        <a:lnSpc>
                          <a:spcPct val="115000"/>
                        </a:lnSpc>
                        <a:spcAft>
                          <a:spcPts val="0"/>
                        </a:spcAft>
                      </a:pPr>
                      <a:r>
                        <a:rPr lang="tr-TR" sz="800" dirty="0">
                          <a:solidFill>
                            <a:schemeClr val="tx1"/>
                          </a:solidFill>
                          <a:effectLst/>
                        </a:rPr>
                        <a:t>   </a:t>
                      </a:r>
                    </a:p>
                    <a:p>
                      <a:pPr algn="l">
                        <a:lnSpc>
                          <a:spcPct val="115000"/>
                        </a:lnSpc>
                        <a:spcAft>
                          <a:spcPts val="0"/>
                        </a:spcAft>
                      </a:pPr>
                      <a:r>
                        <a:rPr lang="tr-TR" sz="800" dirty="0">
                          <a:solidFill>
                            <a:schemeClr val="tx1"/>
                          </a:solidFill>
                          <a:effectLst/>
                        </a:rPr>
                        <a:t>Geçici Teminat Mektubunun </a:t>
                      </a:r>
                      <a:r>
                        <a:rPr lang="tr-TR" sz="800" b="1" dirty="0">
                          <a:solidFill>
                            <a:schemeClr val="tx1"/>
                          </a:solidFill>
                          <a:effectLst/>
                        </a:rPr>
                        <a:t>Ayırt Edici Numarası </a:t>
                      </a:r>
                    </a:p>
                    <a:p>
                      <a:pPr algn="l">
                        <a:lnSpc>
                          <a:spcPct val="115000"/>
                        </a:lnSpc>
                        <a:spcAft>
                          <a:spcPts val="0"/>
                        </a:spcAft>
                      </a:pPr>
                      <a:r>
                        <a:rPr lang="tr-TR" sz="800" dirty="0">
                          <a:solidFill>
                            <a:schemeClr val="tx1"/>
                          </a:solidFill>
                          <a:effectLst/>
                        </a:rPr>
                        <a:t> </a:t>
                      </a:r>
                      <a:endParaRPr lang="tr-TR" sz="800" dirty="0">
                        <a:solidFill>
                          <a:schemeClr val="tx1"/>
                        </a:solidFill>
                        <a:effectLst/>
                        <a:latin typeface="Times New Roman"/>
                        <a:ea typeface="Times New Roman"/>
                      </a:endParaRPr>
                    </a:p>
                  </a:txBody>
                  <a:tcPr marL="25249" marR="25249" marT="0" marB="0"/>
                </a:tc>
                <a:tc>
                  <a:txBody>
                    <a:bodyPr/>
                    <a:lstStyle/>
                    <a:p>
                      <a:pPr algn="l">
                        <a:lnSpc>
                          <a:spcPct val="115000"/>
                        </a:lnSpc>
                        <a:spcAft>
                          <a:spcPts val="0"/>
                        </a:spcAft>
                      </a:pPr>
                      <a:r>
                        <a:rPr lang="tr-TR" sz="800" dirty="0">
                          <a:effectLst/>
                        </a:rPr>
                        <a:t> </a:t>
                      </a:r>
                    </a:p>
                    <a:p>
                      <a:pPr algn="l">
                        <a:lnSpc>
                          <a:spcPct val="115000"/>
                        </a:lnSpc>
                        <a:spcAft>
                          <a:spcPts val="0"/>
                        </a:spcAft>
                      </a:pPr>
                      <a:endParaRPr lang="tr-TR" sz="800" dirty="0">
                        <a:effectLst/>
                      </a:endParaRPr>
                    </a:p>
                    <a:p>
                      <a:pPr algn="l">
                        <a:lnSpc>
                          <a:spcPct val="115000"/>
                        </a:lnSpc>
                        <a:spcAft>
                          <a:spcPts val="0"/>
                        </a:spcAft>
                      </a:pPr>
                      <a:r>
                        <a:rPr lang="tr-TR" sz="800" dirty="0">
                          <a:effectLst/>
                        </a:rPr>
                        <a:t>…</a:t>
                      </a:r>
                      <a:endParaRPr lang="tr-TR" sz="800" dirty="0">
                        <a:effectLst/>
                        <a:latin typeface="Times New Roman"/>
                        <a:ea typeface="Times New Roman"/>
                      </a:endParaRPr>
                    </a:p>
                  </a:txBody>
                  <a:tcPr marL="25249" marR="25249" marT="0" marB="0"/>
                </a:tc>
                <a:tc>
                  <a:txBody>
                    <a:bodyPr/>
                    <a:lstStyle/>
                    <a:p>
                      <a:pPr algn="l">
                        <a:lnSpc>
                          <a:spcPct val="115000"/>
                        </a:lnSpc>
                        <a:spcAft>
                          <a:spcPts val="0"/>
                        </a:spcAft>
                      </a:pPr>
                      <a:r>
                        <a:rPr lang="tr-TR" sz="800" dirty="0">
                          <a:effectLst/>
                        </a:rPr>
                        <a:t>İdari Şartnamenin … maddesi </a:t>
                      </a:r>
                    </a:p>
                    <a:p>
                      <a:pPr algn="l">
                        <a:lnSpc>
                          <a:spcPct val="115000"/>
                        </a:lnSpc>
                        <a:spcAft>
                          <a:spcPts val="0"/>
                        </a:spcAft>
                      </a:pPr>
                      <a:r>
                        <a:rPr lang="tr-TR" sz="800" baseline="0" dirty="0">
                          <a:effectLst/>
                        </a:rPr>
                        <a:t>      </a:t>
                      </a:r>
                      <a:r>
                        <a:rPr lang="tr-TR" sz="800" dirty="0">
                          <a:effectLst/>
                        </a:rPr>
                        <a:t>Elektronik İhale Uygulama Yönetmeliğinin </a:t>
                      </a:r>
                      <a:r>
                        <a:rPr lang="tr-TR" sz="800" b="1" dirty="0">
                          <a:effectLst/>
                        </a:rPr>
                        <a:t>21 inci maddesinin ikinci fıkrasına uygun olarak alınan </a:t>
                      </a:r>
                      <a:r>
                        <a:rPr lang="tr-TR" sz="800" dirty="0">
                          <a:effectLst/>
                        </a:rPr>
                        <a:t>geçici teminat mektubuna, kuruluş tarafından verilen ayırt edici numara beyan belirtilecektir.</a:t>
                      </a:r>
                      <a:endParaRPr lang="tr-TR" sz="800" dirty="0">
                        <a:effectLst/>
                        <a:latin typeface="Times New Roman"/>
                        <a:ea typeface="Times New Roman"/>
                      </a:endParaRPr>
                    </a:p>
                  </a:txBody>
                  <a:tcPr marL="25249" marR="25249" marT="0" marB="0"/>
                </a:tc>
                <a:extLst>
                  <a:ext uri="{0D108BD9-81ED-4DB2-BD59-A6C34878D82A}">
                    <a16:rowId xmlns:a16="http://schemas.microsoft.com/office/drawing/2014/main" val="10004"/>
                  </a:ext>
                </a:extLst>
              </a:tr>
              <a:tr h="906307">
                <a:tc vMerge="1">
                  <a:txBody>
                    <a:bodyPr/>
                    <a:lstStyle/>
                    <a:p>
                      <a:endParaRPr lang="tr-TR"/>
                    </a:p>
                  </a:txBody>
                  <a:tcPr/>
                </a:tc>
                <a:tc>
                  <a:txBody>
                    <a:bodyPr/>
                    <a:lstStyle/>
                    <a:p>
                      <a:pPr algn="l">
                        <a:lnSpc>
                          <a:spcPct val="115000"/>
                        </a:lnSpc>
                        <a:spcAft>
                          <a:spcPts val="0"/>
                        </a:spcAft>
                      </a:pPr>
                      <a:r>
                        <a:rPr lang="tr-TR" sz="800" dirty="0">
                          <a:effectLst/>
                        </a:rPr>
                        <a:t>- Elektronik İhale Uygulama Yönetmeliğinin 21 inci Maddesinin İkinci Fıkrasına Uygun Olarak </a:t>
                      </a:r>
                      <a:r>
                        <a:rPr lang="tr-TR" sz="800" b="1" u="sng" dirty="0">
                          <a:effectLst/>
                        </a:rPr>
                        <a:t>Alınmayan</a:t>
                      </a:r>
                      <a:r>
                        <a:rPr lang="tr-TR" sz="800" dirty="0">
                          <a:effectLst/>
                        </a:rPr>
                        <a:t> Geçici Teminat Mektubu </a:t>
                      </a:r>
                    </a:p>
                  </a:txBody>
                  <a:tcPr marL="25249" marR="25249" marT="0" marB="0"/>
                </a:tc>
                <a:tc>
                  <a:txBody>
                    <a:bodyPr/>
                    <a:lstStyle/>
                    <a:p>
                      <a:pPr algn="l">
                        <a:lnSpc>
                          <a:spcPct val="115000"/>
                        </a:lnSpc>
                        <a:spcAft>
                          <a:spcPts val="0"/>
                        </a:spcAft>
                      </a:pPr>
                      <a:r>
                        <a:rPr lang="tr-TR" sz="800" b="1" dirty="0">
                          <a:solidFill>
                            <a:schemeClr val="tx1"/>
                          </a:solidFill>
                          <a:effectLst/>
                        </a:rPr>
                        <a:t>Düzenleyen Kuruluşun Adı, </a:t>
                      </a:r>
                      <a:r>
                        <a:rPr lang="tr-TR" sz="800" dirty="0">
                          <a:solidFill>
                            <a:schemeClr val="tx1"/>
                          </a:solidFill>
                          <a:effectLst>
                            <a:outerShdw blurRad="38100" dist="38100" dir="2700000" algn="tl">
                              <a:srgbClr val="000000">
                                <a:alpha val="43137"/>
                              </a:srgbClr>
                            </a:outerShdw>
                          </a:effectLst>
                        </a:rPr>
                        <a:t>Düzenlenme Tarihi, Son Geçerlik Tarihi, Tutarı</a:t>
                      </a:r>
                      <a:endParaRPr lang="tr-TR" sz="800" dirty="0">
                        <a:solidFill>
                          <a:schemeClr val="tx1"/>
                        </a:solidFill>
                        <a:effectLst>
                          <a:outerShdw blurRad="38100" dist="38100" dir="2700000" algn="tl">
                            <a:srgbClr val="000000">
                              <a:alpha val="43137"/>
                            </a:srgbClr>
                          </a:outerShdw>
                        </a:effectLst>
                        <a:latin typeface="Times New Roman"/>
                        <a:ea typeface="Times New Roman"/>
                      </a:endParaRPr>
                    </a:p>
                  </a:txBody>
                  <a:tcPr marL="25249" marR="25249" marT="0" marB="0"/>
                </a:tc>
                <a:tc>
                  <a:txBody>
                    <a:bodyPr/>
                    <a:lstStyle/>
                    <a:p>
                      <a:pPr algn="l">
                        <a:lnSpc>
                          <a:spcPct val="115000"/>
                        </a:lnSpc>
                        <a:spcAft>
                          <a:spcPts val="0"/>
                        </a:spcAft>
                      </a:pPr>
                      <a:r>
                        <a:rPr lang="tr-TR" sz="800" dirty="0">
                          <a:effectLst/>
                        </a:rPr>
                        <a:t>…</a:t>
                      </a:r>
                      <a:endParaRPr lang="tr-TR" sz="800" dirty="0">
                        <a:effectLst/>
                        <a:latin typeface="Times New Roman"/>
                        <a:ea typeface="Times New Roman"/>
                      </a:endParaRPr>
                    </a:p>
                  </a:txBody>
                  <a:tcPr marL="25249" marR="25249" marT="0" marB="0"/>
                </a:tc>
                <a:tc>
                  <a:txBody>
                    <a:bodyPr/>
                    <a:lstStyle/>
                    <a:p>
                      <a:pPr algn="l">
                        <a:lnSpc>
                          <a:spcPct val="115000"/>
                        </a:lnSpc>
                        <a:spcAft>
                          <a:spcPts val="0"/>
                        </a:spcAft>
                      </a:pPr>
                      <a:r>
                        <a:rPr lang="tr-TR" sz="800" dirty="0">
                          <a:effectLst/>
                        </a:rPr>
                        <a:t>İdari Şartnamenin … maddesi </a:t>
                      </a:r>
                    </a:p>
                    <a:p>
                      <a:pPr algn="l">
                        <a:lnSpc>
                          <a:spcPct val="115000"/>
                        </a:lnSpc>
                        <a:spcAft>
                          <a:spcPts val="0"/>
                        </a:spcAft>
                      </a:pPr>
                      <a:r>
                        <a:rPr lang="tr-TR" sz="800" baseline="0" dirty="0">
                          <a:effectLst/>
                        </a:rPr>
                        <a:t>      </a:t>
                      </a:r>
                      <a:r>
                        <a:rPr lang="tr-TR" sz="800" dirty="0">
                          <a:effectLst/>
                        </a:rPr>
                        <a:t>Elektronik İhale Uygulama Yönetmeliğinin </a:t>
                      </a:r>
                      <a:r>
                        <a:rPr lang="tr-TR" sz="800" b="1" dirty="0">
                          <a:effectLst/>
                        </a:rPr>
                        <a:t>21 inci maddesinin ikinci fıkrasına uygun olarak alınmayan </a:t>
                      </a:r>
                      <a:r>
                        <a:rPr lang="tr-TR" sz="800" dirty="0">
                          <a:effectLst/>
                        </a:rPr>
                        <a:t>geçici teminat mektubuna ilişkin bilgiler belirtilecektir. </a:t>
                      </a:r>
                      <a:endParaRPr lang="tr-TR" sz="800" dirty="0">
                        <a:effectLst/>
                        <a:latin typeface="Times New Roman"/>
                        <a:ea typeface="Times New Roman"/>
                      </a:endParaRPr>
                    </a:p>
                  </a:txBody>
                  <a:tcPr marL="25249" marR="25249" marT="0" marB="0"/>
                </a:tc>
                <a:extLst>
                  <a:ext uri="{0D108BD9-81ED-4DB2-BD59-A6C34878D82A}">
                    <a16:rowId xmlns:a16="http://schemas.microsoft.com/office/drawing/2014/main" val="10005"/>
                  </a:ext>
                </a:extLst>
              </a:tr>
              <a:tr h="759226">
                <a:tc vMerge="1">
                  <a:txBody>
                    <a:bodyPr/>
                    <a:lstStyle/>
                    <a:p>
                      <a:endParaRPr lang="tr-TR"/>
                    </a:p>
                  </a:txBody>
                  <a:tcPr/>
                </a:tc>
                <a:tc>
                  <a:txBody>
                    <a:bodyPr/>
                    <a:lstStyle/>
                    <a:p>
                      <a:pPr algn="l">
                        <a:lnSpc>
                          <a:spcPct val="115000"/>
                        </a:lnSpc>
                        <a:spcAft>
                          <a:spcPts val="0"/>
                        </a:spcAft>
                      </a:pPr>
                      <a:r>
                        <a:rPr lang="tr-TR" sz="800" dirty="0">
                          <a:effectLst/>
                        </a:rPr>
                        <a:t> - </a:t>
                      </a:r>
                      <a:r>
                        <a:rPr lang="tr-TR" sz="800" b="0" dirty="0">
                          <a:effectLst/>
                        </a:rPr>
                        <a:t>Geçici Teminat Mektubu </a:t>
                      </a:r>
                      <a:r>
                        <a:rPr lang="tr-TR" sz="800" b="1" dirty="0">
                          <a:effectLst/>
                        </a:rPr>
                        <a:t>Dışındaki Teminatlar </a:t>
                      </a:r>
                    </a:p>
                    <a:p>
                      <a:pPr algn="l">
                        <a:lnSpc>
                          <a:spcPct val="115000"/>
                        </a:lnSpc>
                        <a:spcAft>
                          <a:spcPts val="0"/>
                        </a:spcAft>
                      </a:pPr>
                      <a:r>
                        <a:rPr lang="tr-TR" sz="800" dirty="0">
                          <a:effectLst/>
                        </a:rPr>
                        <a:t> </a:t>
                      </a:r>
                    </a:p>
                    <a:p>
                      <a:pPr algn="l">
                        <a:lnSpc>
                          <a:spcPct val="115000"/>
                        </a:lnSpc>
                        <a:spcAft>
                          <a:spcPts val="0"/>
                        </a:spcAft>
                      </a:pPr>
                      <a:r>
                        <a:rPr lang="tr-TR" sz="800" dirty="0">
                          <a:effectLst/>
                        </a:rPr>
                        <a:t> </a:t>
                      </a:r>
                      <a:endParaRPr lang="tr-TR" sz="800" dirty="0">
                        <a:effectLst/>
                        <a:latin typeface="Times New Roman"/>
                        <a:ea typeface="Times New Roman"/>
                      </a:endParaRPr>
                    </a:p>
                  </a:txBody>
                  <a:tcPr marL="25249" marR="25249" marT="0" marB="0"/>
                </a:tc>
                <a:tc>
                  <a:txBody>
                    <a:bodyPr/>
                    <a:lstStyle/>
                    <a:p>
                      <a:pPr algn="l">
                        <a:lnSpc>
                          <a:spcPct val="115000"/>
                        </a:lnSpc>
                        <a:spcAft>
                          <a:spcPts val="0"/>
                        </a:spcAft>
                      </a:pPr>
                      <a:r>
                        <a:rPr lang="tr-TR" sz="800" dirty="0">
                          <a:solidFill>
                            <a:schemeClr val="tx1"/>
                          </a:solidFill>
                          <a:effectLst/>
                        </a:rPr>
                        <a:t> </a:t>
                      </a:r>
                      <a:r>
                        <a:rPr lang="tr-TR" sz="800" b="1" dirty="0">
                          <a:solidFill>
                            <a:schemeClr val="tx1"/>
                          </a:solidFill>
                          <a:effectLst/>
                        </a:rPr>
                        <a:t>Saymanlık/Şube Adı-Kodu </a:t>
                      </a:r>
                      <a:r>
                        <a:rPr lang="tr-TR" sz="800" dirty="0">
                          <a:solidFill>
                            <a:schemeClr val="tx1"/>
                          </a:solidFill>
                          <a:effectLst/>
                        </a:rPr>
                        <a:t>(Varsa)</a:t>
                      </a:r>
                    </a:p>
                    <a:p>
                      <a:pPr algn="l">
                        <a:lnSpc>
                          <a:spcPct val="115000"/>
                        </a:lnSpc>
                        <a:spcAft>
                          <a:spcPts val="0"/>
                        </a:spcAft>
                      </a:pPr>
                      <a:r>
                        <a:rPr lang="tr-TR" sz="800" dirty="0">
                          <a:solidFill>
                            <a:schemeClr val="tx1"/>
                          </a:solidFill>
                          <a:effectLst/>
                        </a:rPr>
                        <a:t>Dekont/Makbuz Tarihi ve Numarası</a:t>
                      </a:r>
                      <a:endParaRPr lang="tr-TR" sz="800" dirty="0">
                        <a:solidFill>
                          <a:schemeClr val="tx1"/>
                        </a:solidFill>
                        <a:effectLst/>
                        <a:latin typeface="Times New Roman"/>
                        <a:ea typeface="Times New Roman"/>
                      </a:endParaRPr>
                    </a:p>
                  </a:txBody>
                  <a:tcPr marL="25249" marR="25249" marT="0" marB="0"/>
                </a:tc>
                <a:tc>
                  <a:txBody>
                    <a:bodyPr/>
                    <a:lstStyle/>
                    <a:p>
                      <a:pPr algn="l">
                        <a:lnSpc>
                          <a:spcPct val="115000"/>
                        </a:lnSpc>
                        <a:spcAft>
                          <a:spcPts val="0"/>
                        </a:spcAft>
                      </a:pPr>
                      <a:r>
                        <a:rPr lang="tr-TR" sz="800" dirty="0">
                          <a:effectLst/>
                        </a:rPr>
                        <a:t>…</a:t>
                      </a:r>
                      <a:endParaRPr lang="tr-TR" sz="800" dirty="0">
                        <a:effectLst/>
                        <a:latin typeface="Times New Roman"/>
                        <a:ea typeface="Times New Roman"/>
                      </a:endParaRPr>
                    </a:p>
                  </a:txBody>
                  <a:tcPr marL="25249" marR="25249" marT="0" marB="0"/>
                </a:tc>
                <a:tc>
                  <a:txBody>
                    <a:bodyPr/>
                    <a:lstStyle/>
                    <a:p>
                      <a:pPr algn="l">
                        <a:lnSpc>
                          <a:spcPct val="115000"/>
                        </a:lnSpc>
                        <a:spcAft>
                          <a:spcPts val="0"/>
                        </a:spcAft>
                      </a:pPr>
                      <a:r>
                        <a:rPr lang="tr-TR" sz="800" dirty="0">
                          <a:effectLst/>
                        </a:rPr>
                        <a:t>İdari Şartnamenin … maddesi </a:t>
                      </a:r>
                    </a:p>
                    <a:p>
                      <a:pPr algn="l">
                        <a:lnSpc>
                          <a:spcPct val="115000"/>
                        </a:lnSpc>
                        <a:spcAft>
                          <a:spcPts val="0"/>
                        </a:spcAft>
                      </a:pPr>
                      <a:r>
                        <a:rPr lang="tr-TR" sz="800" dirty="0">
                          <a:effectLst/>
                        </a:rPr>
                        <a:t>  </a:t>
                      </a:r>
                      <a:r>
                        <a:rPr lang="tr-TR" sz="800" baseline="0" dirty="0">
                          <a:effectLst/>
                        </a:rPr>
                        <a:t> </a:t>
                      </a:r>
                      <a:r>
                        <a:rPr lang="tr-TR" sz="800" dirty="0">
                          <a:effectLst/>
                        </a:rPr>
                        <a:t>Geçici teminatın geçici teminat mektubu dışındaki </a:t>
                      </a:r>
                      <a:r>
                        <a:rPr lang="tr-TR" sz="800" b="1" dirty="0">
                          <a:effectLst/>
                        </a:rPr>
                        <a:t>diğer yöntemler ile sunulması durumunda </a:t>
                      </a:r>
                      <a:r>
                        <a:rPr lang="tr-TR" sz="800" dirty="0">
                          <a:effectLst/>
                        </a:rPr>
                        <a:t>doldurulacaktır.</a:t>
                      </a:r>
                      <a:endParaRPr lang="tr-TR" sz="800" dirty="0">
                        <a:effectLst/>
                        <a:latin typeface="Times New Roman"/>
                        <a:ea typeface="Times New Roman"/>
                      </a:endParaRPr>
                    </a:p>
                  </a:txBody>
                  <a:tcPr marL="25249" marR="25249"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3869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EKAP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4</a:t>
            </a:fld>
            <a:endParaRPr lang="tr-TR" dirty="0"/>
          </a:p>
        </p:txBody>
      </p:sp>
      <p:sp>
        <p:nvSpPr>
          <p:cNvPr id="5" name="Metin kutusu 4"/>
          <p:cNvSpPr txBox="1"/>
          <p:nvPr/>
        </p:nvSpPr>
        <p:spPr>
          <a:xfrm>
            <a:off x="300570" y="753459"/>
            <a:ext cx="8716489" cy="5970865"/>
          </a:xfrm>
          <a:prstGeom prst="rect">
            <a:avLst/>
          </a:prstGeom>
          <a:noFill/>
        </p:spPr>
        <p:txBody>
          <a:bodyPr wrap="square" rtlCol="0">
            <a:spAutoFit/>
          </a:bodyPr>
          <a:lstStyle/>
          <a:p>
            <a:pPr>
              <a:buClr>
                <a:schemeClr val="accent3"/>
              </a:buClr>
              <a:buFont typeface="Arial" charset="0"/>
              <a:buChar char="•"/>
              <a:defRPr/>
            </a:pPr>
            <a:r>
              <a:rPr lang="tr-TR" sz="2800" dirty="0">
                <a:solidFill>
                  <a:srgbClr val="C00000"/>
                </a:solidFill>
              </a:rPr>
              <a:t>1 Eylül 2010</a:t>
            </a:r>
            <a:r>
              <a:rPr lang="tr-TR" sz="2800" dirty="0"/>
              <a:t>: İhale dokümanlarının ve ihale ilanlarının EKAP üzerinden oluşturulmaya başlanması</a:t>
            </a:r>
          </a:p>
          <a:p>
            <a:pPr>
              <a:buClr>
                <a:schemeClr val="accent3"/>
              </a:buClr>
              <a:buFont typeface="Arial" charset="0"/>
              <a:buChar char="•"/>
              <a:defRPr/>
            </a:pPr>
            <a:r>
              <a:rPr lang="tr-TR" sz="2800" dirty="0">
                <a:solidFill>
                  <a:srgbClr val="C00000"/>
                </a:solidFill>
              </a:rPr>
              <a:t>1 Aralık 2010</a:t>
            </a:r>
            <a:r>
              <a:rPr lang="tr-TR" sz="2800" dirty="0"/>
              <a:t>: İhale dokümanının e-imza kullanılarak indirilmeye başlanması</a:t>
            </a:r>
          </a:p>
          <a:p>
            <a:pPr>
              <a:buClr>
                <a:schemeClr val="accent3"/>
              </a:buClr>
              <a:buFont typeface="Arial" charset="0"/>
              <a:buChar char="•"/>
              <a:defRPr/>
            </a:pPr>
            <a:r>
              <a:rPr lang="tr-TR" sz="2800" dirty="0">
                <a:solidFill>
                  <a:srgbClr val="C00000"/>
                </a:solidFill>
              </a:rPr>
              <a:t>19 Haziran 2013</a:t>
            </a:r>
            <a:r>
              <a:rPr lang="tr-TR" sz="2800" dirty="0"/>
              <a:t>: Münferit sözleşmelerde elektronik ortamda teklif alma ve değerlendirme sağlayan uygulamanın devreye alınması</a:t>
            </a:r>
          </a:p>
          <a:p>
            <a:pPr>
              <a:buClr>
                <a:schemeClr val="accent3"/>
              </a:buClr>
              <a:buFont typeface="Arial" charset="0"/>
              <a:buChar char="•"/>
              <a:defRPr/>
            </a:pPr>
            <a:r>
              <a:rPr lang="tr-TR" sz="2800" dirty="0">
                <a:solidFill>
                  <a:srgbClr val="C00000"/>
                </a:solidFill>
              </a:rPr>
              <a:t>1 Ocak 2015</a:t>
            </a:r>
            <a:r>
              <a:rPr lang="tr-TR" sz="2800" dirty="0"/>
              <a:t>: Yabancı istekliler dışında isteklilerin EKAP’a kayıtlarının zorunlu hale gelmesi ve EKAP üzerinden tebligatın başlaması</a:t>
            </a:r>
          </a:p>
          <a:p>
            <a:pPr>
              <a:buClr>
                <a:schemeClr val="accent3"/>
              </a:buClr>
              <a:buFont typeface="Arial" charset="0"/>
              <a:buChar char="•"/>
              <a:defRPr/>
            </a:pPr>
            <a:r>
              <a:rPr lang="tr-TR" sz="2800" dirty="0">
                <a:solidFill>
                  <a:srgbClr val="C00000"/>
                </a:solidFill>
              </a:rPr>
              <a:t>1 Temmuz 2016</a:t>
            </a:r>
            <a:r>
              <a:rPr lang="tr-TR" sz="2800" dirty="0"/>
              <a:t>: Tekliflerin beyan usulü ile elektronik ortamda gönderilmesine başlanması</a:t>
            </a:r>
            <a:br>
              <a:rPr lang="tr-TR" sz="2800" dirty="0"/>
            </a:br>
            <a:r>
              <a:rPr lang="tr-TR" sz="2800" dirty="0"/>
              <a:t>       </a:t>
            </a:r>
            <a:r>
              <a:rPr lang="tr-TR" sz="2800" i="1" dirty="0"/>
              <a:t>(Parasal limit 250.000 ₺ seviyesinde tutuldu)</a:t>
            </a:r>
            <a:endParaRPr lang="tr-TR" sz="2800" dirty="0"/>
          </a:p>
          <a:p>
            <a:endParaRPr lang="tr-TR" dirty="0"/>
          </a:p>
        </p:txBody>
      </p:sp>
    </p:spTree>
    <p:extLst>
      <p:ext uri="{BB962C8B-B14F-4D97-AF65-F5344CB8AC3E}">
        <p14:creationId xmlns:p14="http://schemas.microsoft.com/office/powerpoint/2010/main" val="92749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Yeterlik Bilgileri Tablosu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40</a:t>
            </a:fld>
            <a:endParaRPr lang="tr-TR" dirty="0"/>
          </a:p>
        </p:txBody>
      </p:sp>
      <p:sp>
        <p:nvSpPr>
          <p:cNvPr id="6" name="Metin kutusu 5">
            <a:extLst>
              <a:ext uri="{FF2B5EF4-FFF2-40B4-BE49-F238E27FC236}">
                <a16:creationId xmlns:a16="http://schemas.microsoft.com/office/drawing/2014/main" id="{10B7135E-180B-409C-A5A8-101660CD968A}"/>
              </a:ext>
            </a:extLst>
          </p:cNvPr>
          <p:cNvSpPr txBox="1"/>
          <p:nvPr/>
        </p:nvSpPr>
        <p:spPr>
          <a:xfrm>
            <a:off x="1005840" y="869678"/>
            <a:ext cx="6770160" cy="4171270"/>
          </a:xfrm>
          <a:prstGeom prst="rect">
            <a:avLst/>
          </a:prstGeom>
          <a:noFill/>
        </p:spPr>
        <p:txBody>
          <a:bodyPr wrap="square">
            <a:spAutoFit/>
          </a:bodyPr>
          <a:lstStyle/>
          <a:p>
            <a:pPr marL="0" indent="0" algn="just">
              <a:lnSpc>
                <a:spcPct val="114000"/>
              </a:lnSpc>
              <a:buNone/>
            </a:pPr>
            <a:r>
              <a:rPr lang="tr-TR" sz="1800" b="0" dirty="0"/>
              <a:t>"</a:t>
            </a:r>
            <a:r>
              <a:rPr lang="tr-TR" sz="1800" dirty="0"/>
              <a:t>Yeterlik bilgileri tablosu</a:t>
            </a:r>
            <a:r>
              <a:rPr lang="tr-TR" sz="1800" b="0" dirty="0"/>
              <a:t>”, e-ihalede, </a:t>
            </a:r>
          </a:p>
          <a:p>
            <a:pPr marL="0" indent="0" algn="just">
              <a:lnSpc>
                <a:spcPct val="114000"/>
              </a:lnSpc>
              <a:buNone/>
            </a:pPr>
            <a:endParaRPr lang="tr-TR" sz="1800" b="0" dirty="0"/>
          </a:p>
          <a:p>
            <a:pPr marL="0" indent="0" algn="just">
              <a:lnSpc>
                <a:spcPct val="114000"/>
              </a:lnSpc>
              <a:buNone/>
            </a:pPr>
            <a:r>
              <a:rPr lang="tr-TR" sz="1800" b="0" dirty="0"/>
              <a:t>     ihalelere ilişkin olarak katılım ve yeterlik kriterlerine ilişkin bilgilerin beyan edileceği form olup, bu formda beyan edilmesi istenen bilgilerin </a:t>
            </a:r>
            <a:r>
              <a:rPr lang="tr-TR" sz="1800" b="0" dirty="0">
                <a:solidFill>
                  <a:srgbClr val="FF0000"/>
                </a:solidFill>
              </a:rPr>
              <a:t>eksiksiz ve doğru olarak doldurulması </a:t>
            </a:r>
            <a:r>
              <a:rPr lang="tr-TR" sz="1800" b="0" dirty="0"/>
              <a:t>gereklidir.</a:t>
            </a:r>
          </a:p>
          <a:p>
            <a:pPr marL="0" indent="0" algn="just">
              <a:lnSpc>
                <a:spcPct val="114000"/>
              </a:lnSpc>
              <a:buNone/>
            </a:pPr>
            <a:endParaRPr lang="tr-TR" sz="1800" b="0" dirty="0"/>
          </a:p>
          <a:p>
            <a:pPr marL="0" indent="0" algn="just">
              <a:lnSpc>
                <a:spcPct val="114000"/>
              </a:lnSpc>
              <a:buNone/>
            </a:pPr>
            <a:r>
              <a:rPr lang="tr-TR" sz="1800" b="0" dirty="0"/>
              <a:t>        E-ihalede katılım ve yeterlik kriterlerine ilişkin olarak tekliflerin değerlendirilmesi, isteklilerce yeterlik bilgileri tablosunda beyan edilen bilgiler üzerinden yapılacağı için söz konusu tabloda </a:t>
            </a:r>
            <a:r>
              <a:rPr lang="tr-TR" sz="1800" b="0" dirty="0">
                <a:solidFill>
                  <a:srgbClr val="FF0000"/>
                </a:solidFill>
              </a:rPr>
              <a:t>eksik ya da yanlış beyanda bulunulması</a:t>
            </a:r>
            <a:r>
              <a:rPr lang="tr-TR" sz="1800" b="0" dirty="0"/>
              <a:t> durumunda, ihaleye ilişkin yeterlik kriterlerini sağlamış olsa bile, bu isteklilerin tekliflerinin </a:t>
            </a:r>
            <a:r>
              <a:rPr lang="tr-TR" sz="1800" b="0" dirty="0">
                <a:effectLst>
                  <a:outerShdw blurRad="38100" dist="38100" dir="2700000" algn="tl">
                    <a:srgbClr val="000000">
                      <a:alpha val="43137"/>
                    </a:srgbClr>
                  </a:outerShdw>
                </a:effectLst>
              </a:rPr>
              <a:t>değerlendirme dışı bırakılması gerekmektedir</a:t>
            </a:r>
            <a:r>
              <a:rPr lang="tr-TR" sz="1800" b="0" dirty="0"/>
              <a:t>.</a:t>
            </a:r>
          </a:p>
        </p:txBody>
      </p:sp>
    </p:spTree>
    <p:extLst>
      <p:ext uri="{BB962C8B-B14F-4D97-AF65-F5344CB8AC3E}">
        <p14:creationId xmlns:p14="http://schemas.microsoft.com/office/powerpoint/2010/main" val="3083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Yeterlik Bilgileri Tablosu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41</a:t>
            </a:fld>
            <a:endParaRPr lang="tr-TR" dirty="0"/>
          </a:p>
        </p:txBody>
      </p:sp>
      <p:sp>
        <p:nvSpPr>
          <p:cNvPr id="6" name="Metin kutusu 5">
            <a:extLst>
              <a:ext uri="{FF2B5EF4-FFF2-40B4-BE49-F238E27FC236}">
                <a16:creationId xmlns:a16="http://schemas.microsoft.com/office/drawing/2014/main" id="{10B7135E-180B-409C-A5A8-101660CD968A}"/>
              </a:ext>
            </a:extLst>
          </p:cNvPr>
          <p:cNvSpPr txBox="1"/>
          <p:nvPr/>
        </p:nvSpPr>
        <p:spPr>
          <a:xfrm>
            <a:off x="1005840" y="869678"/>
            <a:ext cx="7850160" cy="4047903"/>
          </a:xfrm>
          <a:prstGeom prst="rect">
            <a:avLst/>
          </a:prstGeom>
          <a:noFill/>
        </p:spPr>
        <p:txBody>
          <a:bodyPr wrap="square">
            <a:spAutoFit/>
          </a:bodyPr>
          <a:lstStyle/>
          <a:p>
            <a:pPr marL="0" indent="0" algn="just">
              <a:lnSpc>
                <a:spcPct val="114000"/>
              </a:lnSpc>
              <a:buNone/>
            </a:pPr>
            <a:r>
              <a:rPr lang="tr-TR" dirty="0" smtClean="0"/>
              <a:t>Haziran 2021 tarihli değişiklikler ile; </a:t>
            </a:r>
            <a:endParaRPr lang="tr-TR" sz="1800" b="0" dirty="0"/>
          </a:p>
          <a:p>
            <a:pPr marL="0" indent="0" algn="just">
              <a:lnSpc>
                <a:spcPct val="114000"/>
              </a:lnSpc>
              <a:buNone/>
            </a:pPr>
            <a:endParaRPr lang="tr-TR" sz="1800" b="0" dirty="0"/>
          </a:p>
          <a:p>
            <a:pPr marL="285750" indent="-285750">
              <a:buFont typeface="Arial" panose="020B0604020202020204" pitchFamily="34" charset="0"/>
              <a:buChar char="•"/>
            </a:pPr>
            <a:r>
              <a:rPr lang="tr-TR" dirty="0" smtClean="0"/>
              <a:t>“</a:t>
            </a:r>
            <a:r>
              <a:rPr lang="tr-TR" dirty="0"/>
              <a:t>İmza Beyannamesi” ve “İmza Sirküleri” ibareleri ile bu sütunların karşısında yer alan tüm ibareler yürürlükten kaldırılmış</a:t>
            </a:r>
            <a:r>
              <a:rPr lang="tr-TR" dirty="0" smtClean="0"/>
              <a:t>,</a:t>
            </a:r>
          </a:p>
          <a:p>
            <a:pPr marL="285750" indent="-285750">
              <a:buFont typeface="Arial" panose="020B0604020202020204" pitchFamily="34" charset="0"/>
              <a:buChar char="•"/>
            </a:pPr>
            <a:r>
              <a:rPr lang="tr-TR" dirty="0" smtClean="0"/>
              <a:t> </a:t>
            </a:r>
            <a:r>
              <a:rPr lang="tr-TR" dirty="0"/>
              <a:t>“Ticaret Sicili Bilgileri” ibaresi “Ortaklar/Üyeler/Kurucular ile Yöneticilere Ait Bilgiler” olarak değiştirilmiş, </a:t>
            </a:r>
            <a:endParaRPr lang="tr-TR" dirty="0" smtClean="0"/>
          </a:p>
          <a:p>
            <a:pPr marL="285750" indent="-285750">
              <a:buFont typeface="Arial" panose="020B0604020202020204" pitchFamily="34" charset="0"/>
              <a:buChar char="•"/>
            </a:pPr>
            <a:r>
              <a:rPr lang="tr-TR" dirty="0" smtClean="0"/>
              <a:t>“</a:t>
            </a:r>
            <a:r>
              <a:rPr lang="tr-TR" dirty="0"/>
              <a:t>İsteklinin tüzel kişi olması halinde ise ilgisine göre tüzel kişiliğin ortakları ve hisse oranları, </a:t>
            </a:r>
            <a:r>
              <a:rPr lang="tr-TR" dirty="0" smtClean="0"/>
              <a:t>…Ticaret </a:t>
            </a:r>
            <a:r>
              <a:rPr lang="tr-TR" dirty="0"/>
              <a:t>Sicil Gazetesine, </a:t>
            </a:r>
            <a:r>
              <a:rPr lang="tr-TR" dirty="0" smtClean="0"/>
              <a:t>…veya </a:t>
            </a:r>
            <a:r>
              <a:rPr lang="tr-TR" dirty="0"/>
              <a:t>bu hususları gösteren belgelere ilişkin bilgiler belirtilecektir.” ibaresi “Bilgiler EKAP üzerinden yansıyacaktır.” olarak değiştirilmiştir</a:t>
            </a:r>
            <a:r>
              <a:rPr lang="tr-TR" dirty="0" smtClean="0"/>
              <a:t>.</a:t>
            </a:r>
          </a:p>
          <a:p>
            <a:pPr marL="285750" indent="-285750">
              <a:buFont typeface="Arial" panose="020B0604020202020204" pitchFamily="34" charset="0"/>
              <a:buChar char="•"/>
            </a:pPr>
            <a:r>
              <a:rPr lang="tr-TR" dirty="0"/>
              <a:t>Geçici Teminat Mektubu Bilgileri Formunun son paragrafına “4734 sayılı Kanunun 34 üncü maddesi uyarınca, teminat mektubu her ne suretle olursa olsun haczedilemez ve üzerine ihtiyati tedbir konulamaz.” cümlesi eklenmiştir.</a:t>
            </a:r>
          </a:p>
        </p:txBody>
      </p:sp>
    </p:spTree>
    <p:extLst>
      <p:ext uri="{BB962C8B-B14F-4D97-AF65-F5344CB8AC3E}">
        <p14:creationId xmlns:p14="http://schemas.microsoft.com/office/powerpoint/2010/main" val="9398232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II. Oturum</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42</a:t>
            </a:fld>
            <a:endParaRPr lang="tr-TR" dirty="0"/>
          </a:p>
        </p:txBody>
      </p:sp>
      <p:sp>
        <p:nvSpPr>
          <p:cNvPr id="5" name="İçerik Yer Tutucusu 2"/>
          <p:cNvSpPr txBox="1">
            <a:spLocks/>
          </p:cNvSpPr>
          <p:nvPr/>
        </p:nvSpPr>
        <p:spPr bwMode="auto">
          <a:xfrm>
            <a:off x="457200" y="1097555"/>
            <a:ext cx="8229600" cy="5064125"/>
          </a:xfrm>
          <a:prstGeom prst="rect">
            <a:avLst/>
          </a:prstGeom>
          <a:noFill/>
          <a:ln>
            <a:noFill/>
          </a:ln>
        </p:spPr>
        <p:txBody>
          <a:bodyPr>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defRPr/>
            </a:pPr>
            <a:r>
              <a:rPr lang="tr-TR" sz="2800" dirty="0">
                <a:latin typeface="Calibri" panose="020F0502020204030204" pitchFamily="34" charset="0"/>
              </a:rPr>
              <a:t>Belirtilen yöntemle </a:t>
            </a:r>
            <a:r>
              <a:rPr lang="tr-TR" sz="2800" b="1" dirty="0">
                <a:latin typeface="Calibri" panose="020F0502020204030204" pitchFamily="34" charset="0"/>
              </a:rPr>
              <a:t>sorgulanamayan</a:t>
            </a:r>
            <a:r>
              <a:rPr lang="tr-TR" sz="2800" dirty="0">
                <a:latin typeface="Calibri" panose="020F0502020204030204" pitchFamily="34" charset="0"/>
              </a:rPr>
              <a:t> bilgi ve belgeler ile mal alımı ihalelerinde teknik şartnameye cevaplar ve açıklamalara yönelik ilk değerlendirme, </a:t>
            </a:r>
            <a:r>
              <a:rPr lang="tr-TR" sz="2800" b="1" dirty="0">
                <a:solidFill>
                  <a:srgbClr val="C00000"/>
                </a:solidFill>
                <a:latin typeface="Calibri" panose="020F0502020204030204" pitchFamily="34" charset="0"/>
              </a:rPr>
              <a:t>beyan edilen bilgiler esas alınarak</a:t>
            </a:r>
            <a:r>
              <a:rPr lang="tr-TR" sz="2800" dirty="0">
                <a:latin typeface="Calibri" panose="020F0502020204030204" pitchFamily="34" charset="0"/>
              </a:rPr>
              <a:t> yapılır.</a:t>
            </a:r>
          </a:p>
          <a:p>
            <a:pPr algn="just">
              <a:defRPr/>
            </a:pPr>
            <a:r>
              <a:rPr lang="tr-TR" sz="2800" dirty="0">
                <a:latin typeface="Calibri" panose="020F0502020204030204" pitchFamily="34" charset="0"/>
              </a:rPr>
              <a:t>İsteklilerin, ihale tarihi itibariyle yasaklılık teyitleri yapılır.</a:t>
            </a:r>
          </a:p>
          <a:p>
            <a:pPr algn="just">
              <a:defRPr/>
            </a:pPr>
            <a:r>
              <a:rPr lang="tr-TR" sz="2800" dirty="0">
                <a:latin typeface="Calibri" panose="020F0502020204030204" pitchFamily="34" charset="0"/>
              </a:rPr>
              <a:t>Bu değerlendirme sonucunda </a:t>
            </a:r>
            <a:r>
              <a:rPr lang="tr-TR" sz="2800" b="1" dirty="0">
                <a:latin typeface="Calibri" panose="020F0502020204030204" pitchFamily="34" charset="0"/>
              </a:rPr>
              <a:t>yeterlik kriterlerini </a:t>
            </a:r>
            <a:r>
              <a:rPr lang="tr-TR" sz="2800" dirty="0">
                <a:latin typeface="Calibri" panose="020F0502020204030204" pitchFamily="34" charset="0"/>
              </a:rPr>
              <a:t>sağlamadığı anlaşılan teklifler </a:t>
            </a:r>
            <a:r>
              <a:rPr lang="tr-TR" sz="2800" b="1" dirty="0">
                <a:solidFill>
                  <a:srgbClr val="C00000"/>
                </a:solidFill>
                <a:latin typeface="Calibri" panose="020F0502020204030204" pitchFamily="34" charset="0"/>
              </a:rPr>
              <a:t>değerlendirme dışı bırakılır</a:t>
            </a:r>
            <a:r>
              <a:rPr lang="tr-TR" sz="2800" dirty="0">
                <a:latin typeface="Calibri" panose="020F0502020204030204" pitchFamily="34" charset="0"/>
              </a:rPr>
              <a:t>.</a:t>
            </a:r>
          </a:p>
          <a:p>
            <a:pPr marL="0" indent="0" algn="just">
              <a:buFont typeface="Wingdings 2" pitchFamily="18" charset="2"/>
              <a:buNone/>
              <a:defRPr/>
            </a:pPr>
            <a:r>
              <a:rPr lang="tr-TR" sz="2800" dirty="0">
                <a:latin typeface="Calibri" panose="020F0502020204030204" pitchFamily="34" charset="0"/>
                <a:cs typeface="Arial" panose="020B0604020202020204" pitchFamily="34" charset="0"/>
              </a:rPr>
              <a:t>Bu değerlendirme sürecinin ardından;</a:t>
            </a:r>
          </a:p>
          <a:p>
            <a:pPr algn="just">
              <a:defRPr/>
            </a:pPr>
            <a:r>
              <a:rPr lang="tr-TR" sz="2800" dirty="0">
                <a:solidFill>
                  <a:srgbClr val="C00000"/>
                </a:solidFill>
                <a:latin typeface="Calibri" panose="020F0502020204030204" pitchFamily="34" charset="0"/>
                <a:cs typeface="Arial" panose="020B0604020202020204" pitchFamily="34" charset="0"/>
              </a:rPr>
              <a:t>aşırı düşük teklif sorgulaması ve/veya</a:t>
            </a:r>
          </a:p>
          <a:p>
            <a:pPr algn="just">
              <a:defRPr/>
            </a:pPr>
            <a:r>
              <a:rPr lang="tr-TR" sz="2800" dirty="0">
                <a:solidFill>
                  <a:srgbClr val="C00000"/>
                </a:solidFill>
                <a:latin typeface="Calibri" panose="020F0502020204030204" pitchFamily="34" charset="0"/>
                <a:cs typeface="Arial" panose="020B0604020202020204" pitchFamily="34" charset="0"/>
              </a:rPr>
              <a:t>elektronik eksiltme </a:t>
            </a:r>
          </a:p>
          <a:p>
            <a:pPr marL="0" indent="0" algn="just">
              <a:buFont typeface="Wingdings 2" pitchFamily="18" charset="2"/>
              <a:buNone/>
              <a:defRPr/>
            </a:pPr>
            <a:r>
              <a:rPr lang="tr-TR" sz="2800" dirty="0">
                <a:latin typeface="Calibri" panose="020F0502020204030204" pitchFamily="34" charset="0"/>
                <a:cs typeface="Arial" panose="020B0604020202020204" pitchFamily="34" charset="0"/>
              </a:rPr>
              <a:t>öngörülmüşse bu işlemlerin tamamlanmasının ardından sonra </a:t>
            </a:r>
            <a:r>
              <a:rPr lang="tr-TR" sz="2800" u="sng" dirty="0">
                <a:latin typeface="Calibri" panose="020F0502020204030204" pitchFamily="34" charset="0"/>
                <a:cs typeface="Arial" panose="020B0604020202020204" pitchFamily="34" charset="0"/>
              </a:rPr>
              <a:t>değerlendirme dışı bırakılmayan</a:t>
            </a:r>
            <a:r>
              <a:rPr lang="tr-TR" sz="2800" dirty="0">
                <a:latin typeface="Calibri" panose="020F0502020204030204" pitchFamily="34" charset="0"/>
                <a:cs typeface="Arial" panose="020B0604020202020204" pitchFamily="34" charset="0"/>
              </a:rPr>
              <a:t> tekliflerden </a:t>
            </a:r>
            <a:r>
              <a:rPr lang="tr-TR" sz="2800" b="1" dirty="0">
                <a:latin typeface="Calibri" panose="020F0502020204030204" pitchFamily="34" charset="0"/>
                <a:cs typeface="Arial" panose="020B0604020202020204" pitchFamily="34" charset="0"/>
              </a:rPr>
              <a:t>en düşük fiyatı teklif eden ilk iki istekli</a:t>
            </a:r>
            <a:r>
              <a:rPr lang="tr-TR" sz="2800" dirty="0">
                <a:latin typeface="Calibri" panose="020F0502020204030204" pitchFamily="34" charset="0"/>
                <a:cs typeface="Arial" panose="020B0604020202020204" pitchFamily="34" charset="0"/>
              </a:rPr>
              <a:t> belirlenir.</a:t>
            </a:r>
            <a:endParaRPr lang="tr-TR" sz="2800" dirty="0">
              <a:latin typeface="Calibri" panose="020F0502020204030204" pitchFamily="34" charset="0"/>
            </a:endParaRP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II. Oturum</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43</a:t>
            </a:fld>
            <a:endParaRPr lang="tr-TR" dirty="0"/>
          </a:p>
        </p:txBody>
      </p:sp>
      <p:sp>
        <p:nvSpPr>
          <p:cNvPr id="6" name="İçerik Yer Tutucusu 2"/>
          <p:cNvSpPr txBox="1">
            <a:spLocks/>
          </p:cNvSpPr>
          <p:nvPr/>
        </p:nvSpPr>
        <p:spPr bwMode="auto">
          <a:xfrm>
            <a:off x="457200" y="939895"/>
            <a:ext cx="8398800" cy="3600450"/>
          </a:xfrm>
          <a:prstGeom prst="rect">
            <a:avLst/>
          </a:prstGeom>
          <a:noFill/>
          <a:ln>
            <a:noFill/>
          </a:ln>
        </p:spPr>
        <p:txBody>
          <a:bodyPr>
            <a:normAutofit fontScale="700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spcBef>
                <a:spcPts val="600"/>
              </a:spcBef>
              <a:buNone/>
              <a:defRPr/>
            </a:pPr>
            <a:r>
              <a:rPr lang="tr-TR" sz="2800" dirty="0">
                <a:latin typeface="Calibri" panose="020F0502020204030204" pitchFamily="34" charset="0"/>
                <a:cs typeface="Arial" panose="020B0604020202020204" pitchFamily="34" charset="0"/>
              </a:rPr>
              <a:t>Belirlenen en düşük fiyatı teklif etmiş iki istekliden;</a:t>
            </a:r>
            <a:br>
              <a:rPr lang="tr-TR" sz="2800" dirty="0">
                <a:latin typeface="Calibri" panose="020F0502020204030204" pitchFamily="34" charset="0"/>
                <a:cs typeface="Arial" panose="020B0604020202020204" pitchFamily="34" charset="0"/>
              </a:rPr>
            </a:br>
            <a:r>
              <a:rPr lang="tr-TR" sz="2800" dirty="0">
                <a:latin typeface="Calibri" panose="020F0502020204030204" pitchFamily="34" charset="0"/>
                <a:cs typeface="Arial" panose="020B0604020202020204" pitchFamily="34" charset="0"/>
              </a:rPr>
              <a:t>Beyan Edilen Bilgileri Tevsik Eden Belgelerin Sunulması Talebine İlişkin Form’ ile</a:t>
            </a:r>
          </a:p>
          <a:p>
            <a:pPr marL="0" indent="0" algn="just">
              <a:spcBef>
                <a:spcPts val="600"/>
              </a:spcBef>
              <a:buFont typeface="Wingdings 2" pitchFamily="18" charset="2"/>
              <a:buNone/>
              <a:defRPr/>
            </a:pPr>
            <a:r>
              <a:rPr lang="tr-TR" sz="2800" u="sng" dirty="0">
                <a:latin typeface="Calibri" panose="020F0502020204030204" pitchFamily="34" charset="0"/>
                <a:cs typeface="Arial" panose="020B0604020202020204" pitchFamily="34" charset="0"/>
              </a:rPr>
              <a:t>beyan ettikleri bilgi ve belgelerden</a:t>
            </a:r>
            <a:r>
              <a:rPr lang="tr-TR" sz="2800" dirty="0">
                <a:latin typeface="Calibri" panose="020F0502020204030204" pitchFamily="34" charset="0"/>
                <a:cs typeface="Arial" panose="020B0604020202020204" pitchFamily="34" charset="0"/>
              </a:rPr>
              <a:t>,</a:t>
            </a:r>
          </a:p>
          <a:p>
            <a:pPr marL="446088" algn="just">
              <a:spcBef>
                <a:spcPts val="600"/>
              </a:spcBef>
              <a:defRPr/>
            </a:pPr>
            <a:r>
              <a:rPr lang="tr-TR" sz="2800" dirty="0">
                <a:latin typeface="Calibri" panose="020F0502020204030204" pitchFamily="34" charset="0"/>
                <a:cs typeface="Arial" panose="020B0604020202020204" pitchFamily="34" charset="0"/>
              </a:rPr>
              <a:t>EKAP veya diğer kamu kurum ve kuruluşları ile kamu kurumu niteliğindeki meslek kuruluşlarının </a:t>
            </a:r>
            <a:r>
              <a:rPr lang="tr-TR" sz="2800" dirty="0">
                <a:solidFill>
                  <a:srgbClr val="C00000"/>
                </a:solidFill>
                <a:latin typeface="Calibri" panose="020F0502020204030204" pitchFamily="34" charset="0"/>
                <a:cs typeface="Arial" panose="020B0604020202020204" pitchFamily="34" charset="0"/>
              </a:rPr>
              <a:t>internet siteleri üzerinden sorgulanamayanlar</a:t>
            </a:r>
            <a:r>
              <a:rPr lang="tr-TR" sz="2800" dirty="0">
                <a:latin typeface="Calibri" panose="020F0502020204030204" pitchFamily="34" charset="0"/>
                <a:cs typeface="Arial" panose="020B0604020202020204" pitchFamily="34" charset="0"/>
              </a:rPr>
              <a:t> ile</a:t>
            </a:r>
          </a:p>
          <a:p>
            <a:pPr marL="446088" algn="just">
              <a:spcBef>
                <a:spcPts val="600"/>
              </a:spcBef>
              <a:defRPr/>
            </a:pPr>
            <a:r>
              <a:rPr lang="tr-TR" sz="2800" dirty="0">
                <a:latin typeface="Calibri" panose="020F0502020204030204" pitchFamily="34" charset="0"/>
                <a:cs typeface="Arial" panose="020B0604020202020204" pitchFamily="34" charset="0"/>
              </a:rPr>
              <a:t>istenilmiş ise teknik şartnameye cevaplar ve açıklamalara ilişkin tevsik edici belgeler ve</a:t>
            </a:r>
          </a:p>
          <a:p>
            <a:pPr marL="446088" algn="just">
              <a:spcBef>
                <a:spcPts val="600"/>
              </a:spcBef>
              <a:defRPr/>
            </a:pPr>
            <a:r>
              <a:rPr lang="tr-TR" sz="2800" dirty="0">
                <a:solidFill>
                  <a:srgbClr val="C00000"/>
                </a:solidFill>
                <a:latin typeface="Calibri" panose="020F0502020204030204" pitchFamily="34" charset="0"/>
                <a:cs typeface="Arial" panose="020B0604020202020204" pitchFamily="34" charset="0"/>
              </a:rPr>
              <a:t>fiziki ortamda alınmış</a:t>
            </a:r>
            <a:r>
              <a:rPr lang="tr-TR" sz="2800" dirty="0">
                <a:latin typeface="Calibri" panose="020F0502020204030204" pitchFamily="34" charset="0"/>
                <a:cs typeface="Arial" panose="020B0604020202020204" pitchFamily="34" charset="0"/>
              </a:rPr>
              <a:t> geçici teminat mektubunu,</a:t>
            </a:r>
          </a:p>
          <a:p>
            <a:pPr marL="0" indent="0" algn="just">
              <a:spcBef>
                <a:spcPts val="600"/>
              </a:spcBef>
              <a:buFont typeface="Wingdings 2" pitchFamily="18" charset="2"/>
              <a:buNone/>
              <a:defRPr/>
            </a:pPr>
            <a:r>
              <a:rPr lang="tr-TR" sz="2800" u="sng" dirty="0">
                <a:latin typeface="Calibri" panose="020F0502020204030204" pitchFamily="34" charset="0"/>
                <a:cs typeface="Arial" panose="020B0604020202020204" pitchFamily="34" charset="0"/>
              </a:rPr>
              <a:t>Belgelerin sunuluş şekline uygun olarak</a:t>
            </a:r>
            <a:r>
              <a:rPr lang="tr-TR" sz="2800" dirty="0">
                <a:latin typeface="Calibri" panose="020F0502020204030204" pitchFamily="34" charset="0"/>
                <a:cs typeface="Arial" panose="020B0604020202020204" pitchFamily="34" charset="0"/>
              </a:rPr>
              <a:t> sunmaları için makul bir süre verilir. </a:t>
            </a: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
        <p:nvSpPr>
          <p:cNvPr id="7" name="Yuvarlatılmış Dikdörtgen 6"/>
          <p:cNvSpPr/>
          <p:nvPr/>
        </p:nvSpPr>
        <p:spPr>
          <a:xfrm>
            <a:off x="457200" y="4827683"/>
            <a:ext cx="8229600" cy="1296987"/>
          </a:xfrm>
          <a:prstGeom prst="roundRect">
            <a:avLst/>
          </a:prstGeom>
          <a:solidFill>
            <a:srgbClr val="D7DFE5"/>
          </a:solidFill>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tr-TR" dirty="0">
                <a:solidFill>
                  <a:schemeClr val="tx1"/>
                </a:solidFill>
                <a:latin typeface="Calibri" panose="020F0502020204030204" pitchFamily="34" charset="0"/>
                <a:cs typeface="Arial" panose="020B0604020202020204" pitchFamily="34" charset="0"/>
              </a:rPr>
              <a:t>İhale dokümanında öngörülmesi halinde </a:t>
            </a:r>
            <a:r>
              <a:rPr lang="tr-TR" b="1" dirty="0">
                <a:solidFill>
                  <a:schemeClr val="tx1"/>
                </a:solidFill>
                <a:latin typeface="Calibri" panose="020F0502020204030204" pitchFamily="34" charset="0"/>
                <a:cs typeface="Arial" panose="020B0604020202020204" pitchFamily="34" charset="0"/>
              </a:rPr>
              <a:t>numune uygunluğu</a:t>
            </a:r>
            <a:r>
              <a:rPr lang="tr-TR" dirty="0">
                <a:solidFill>
                  <a:schemeClr val="tx1"/>
                </a:solidFill>
                <a:latin typeface="Calibri" panose="020F0502020204030204" pitchFamily="34" charset="0"/>
                <a:cs typeface="Arial" panose="020B0604020202020204" pitchFamily="34" charset="0"/>
              </a:rPr>
              <a:t> ve </a:t>
            </a:r>
            <a:r>
              <a:rPr lang="tr-TR" b="1" dirty="0">
                <a:solidFill>
                  <a:schemeClr val="tx1"/>
                </a:solidFill>
                <a:latin typeface="Calibri" panose="020F0502020204030204" pitchFamily="34" charset="0"/>
                <a:cs typeface="Arial" panose="020B0604020202020204" pitchFamily="34" charset="0"/>
              </a:rPr>
              <a:t>demonstrasyon</a:t>
            </a:r>
            <a:r>
              <a:rPr lang="tr-TR" dirty="0">
                <a:solidFill>
                  <a:schemeClr val="tx1"/>
                </a:solidFill>
                <a:latin typeface="Calibri" panose="020F0502020204030204" pitchFamily="34" charset="0"/>
                <a:cs typeface="Arial" panose="020B0604020202020204" pitchFamily="34" charset="0"/>
              </a:rPr>
              <a:t> işlemlerine ilişkin değerlendirme de bu süreçte tamamlanır.</a:t>
            </a:r>
          </a:p>
          <a:p>
            <a:pPr algn="ctr" eaLnBrk="1" hangingPunct="1">
              <a:defRPr/>
            </a:pPr>
            <a:endParaRPr lang="tr-TR" dirty="0"/>
          </a:p>
        </p:txBody>
      </p:sp>
      <p:sp>
        <p:nvSpPr>
          <p:cNvPr id="9" name="Yıldız: 5 Nokta 8">
            <a:extLst>
              <a:ext uri="{FF2B5EF4-FFF2-40B4-BE49-F238E27FC236}">
                <a16:creationId xmlns:a16="http://schemas.microsoft.com/office/drawing/2014/main" id="{02BBAB0F-D212-4DB5-93A4-B5E382957DFB}"/>
              </a:ext>
            </a:extLst>
          </p:cNvPr>
          <p:cNvSpPr/>
          <p:nvPr/>
        </p:nvSpPr>
        <p:spPr>
          <a:xfrm>
            <a:off x="4405745" y="1506682"/>
            <a:ext cx="332509" cy="290945"/>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9602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II. Oturum</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44</a:t>
            </a:fld>
            <a:endParaRPr lang="tr-TR" dirty="0"/>
          </a:p>
        </p:txBody>
      </p:sp>
      <p:sp>
        <p:nvSpPr>
          <p:cNvPr id="8" name="İçerik Yer Tutucusu 2"/>
          <p:cNvSpPr txBox="1">
            <a:spLocks/>
          </p:cNvSpPr>
          <p:nvPr/>
        </p:nvSpPr>
        <p:spPr bwMode="auto">
          <a:xfrm>
            <a:off x="457200" y="1176385"/>
            <a:ext cx="8229600" cy="5040313"/>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82550" indent="0" algn="just">
              <a:buFont typeface="Wingdings 2" pitchFamily="18" charset="2"/>
              <a:buNone/>
              <a:defRPr/>
            </a:pPr>
            <a:r>
              <a:rPr lang="tr-TR" sz="2800" dirty="0">
                <a:latin typeface="Calibri" panose="020F0502020204030204" pitchFamily="34" charset="0"/>
                <a:cs typeface="Arial" panose="020B0604020202020204" pitchFamily="34" charset="0"/>
              </a:rPr>
              <a:t>Verilen bu süre içerisinde,</a:t>
            </a:r>
          </a:p>
          <a:p>
            <a:pPr marL="539750" indent="-457200" algn="just">
              <a:defRPr/>
            </a:pPr>
            <a:r>
              <a:rPr lang="tr-TR" sz="2800" dirty="0">
                <a:latin typeface="Calibri" panose="020F0502020204030204" pitchFamily="34" charset="0"/>
                <a:cs typeface="Arial" panose="020B0604020202020204" pitchFamily="34" charset="0"/>
              </a:rPr>
              <a:t>istenen </a:t>
            </a:r>
            <a:r>
              <a:rPr lang="tr-TR" sz="2800" u="sng" dirty="0">
                <a:latin typeface="Calibri" panose="020F0502020204030204" pitchFamily="34" charset="0"/>
                <a:cs typeface="Arial" panose="020B0604020202020204" pitchFamily="34" charset="0"/>
              </a:rPr>
              <a:t>belgeleri sunmayan</a:t>
            </a:r>
            <a:r>
              <a:rPr lang="tr-TR" sz="2800" dirty="0">
                <a:latin typeface="Calibri" panose="020F0502020204030204" pitchFamily="34" charset="0"/>
                <a:cs typeface="Arial" panose="020B0604020202020204" pitchFamily="34" charset="0"/>
              </a:rPr>
              <a:t> istekliler ile</a:t>
            </a:r>
          </a:p>
          <a:p>
            <a:pPr marL="539750" indent="-457200" algn="just">
              <a:defRPr/>
            </a:pPr>
            <a:r>
              <a:rPr lang="tr-TR" sz="2800" dirty="0">
                <a:latin typeface="Calibri" panose="020F0502020204030204" pitchFamily="34" charset="0"/>
                <a:cs typeface="Arial" panose="020B0604020202020204" pitchFamily="34" charset="0"/>
              </a:rPr>
              <a:t>numune ve/veya demonstrasyon işlemlerine ilişkin </a:t>
            </a:r>
            <a:r>
              <a:rPr lang="tr-TR" sz="2800" u="sng" dirty="0">
                <a:latin typeface="Calibri" panose="020F0502020204030204" pitchFamily="34" charset="0"/>
                <a:cs typeface="Arial" panose="020B0604020202020204" pitchFamily="34" charset="0"/>
              </a:rPr>
              <a:t>yükümlülüklerini yerine getirmeyen</a:t>
            </a:r>
            <a:r>
              <a:rPr lang="tr-TR" sz="2800" dirty="0">
                <a:latin typeface="Calibri" panose="020F0502020204030204" pitchFamily="34" charset="0"/>
                <a:cs typeface="Arial" panose="020B0604020202020204" pitchFamily="34" charset="0"/>
              </a:rPr>
              <a:t> isteklilerin</a:t>
            </a:r>
          </a:p>
          <a:p>
            <a:pPr marL="82550" indent="0" algn="just">
              <a:buFont typeface="Wingdings 2" pitchFamily="18" charset="2"/>
              <a:buNone/>
              <a:defRPr/>
            </a:pPr>
            <a:r>
              <a:rPr lang="tr-TR" sz="2800" b="1" dirty="0">
                <a:latin typeface="Calibri" panose="020F0502020204030204" pitchFamily="34" charset="0"/>
                <a:cs typeface="Arial" panose="020B0604020202020204" pitchFamily="34" charset="0"/>
              </a:rPr>
              <a:t>teklifleri</a:t>
            </a:r>
            <a:r>
              <a:rPr lang="tr-TR" sz="2800" dirty="0">
                <a:latin typeface="Calibri" panose="020F0502020204030204" pitchFamily="34" charset="0"/>
                <a:cs typeface="Arial" panose="020B0604020202020204" pitchFamily="34" charset="0"/>
              </a:rPr>
              <a:t> </a:t>
            </a:r>
          </a:p>
          <a:p>
            <a:pPr marL="82550" indent="0" algn="just">
              <a:buFont typeface="Wingdings 2" pitchFamily="18" charset="2"/>
              <a:buNone/>
              <a:defRPr/>
            </a:pPr>
            <a:r>
              <a:rPr lang="tr-TR" sz="2800" b="1" dirty="0">
                <a:latin typeface="Calibri" panose="020F0502020204030204" pitchFamily="34" charset="0"/>
                <a:cs typeface="Arial" panose="020B0604020202020204" pitchFamily="34" charset="0"/>
              </a:rPr>
              <a:t>	</a:t>
            </a:r>
            <a:r>
              <a:rPr lang="tr-TR" sz="2800" b="1" dirty="0">
                <a:solidFill>
                  <a:srgbClr val="C00000"/>
                </a:solidFill>
                <a:latin typeface="Calibri" panose="020F0502020204030204" pitchFamily="34" charset="0"/>
                <a:cs typeface="Arial" panose="020B0604020202020204" pitchFamily="34" charset="0"/>
              </a:rPr>
              <a:t>değerlendirme dışı bırakılarak</a:t>
            </a:r>
            <a:r>
              <a:rPr lang="tr-TR" sz="2800" dirty="0">
                <a:solidFill>
                  <a:srgbClr val="C00000"/>
                </a:solidFill>
                <a:latin typeface="Calibri" panose="020F0502020204030204" pitchFamily="34" charset="0"/>
                <a:cs typeface="Arial" panose="020B0604020202020204" pitchFamily="34" charset="0"/>
              </a:rPr>
              <a:t> </a:t>
            </a:r>
          </a:p>
          <a:p>
            <a:pPr marL="82550" indent="0" algn="just">
              <a:buFont typeface="Wingdings 2" pitchFamily="18" charset="2"/>
              <a:buNone/>
              <a:defRPr/>
            </a:pPr>
            <a:r>
              <a:rPr lang="tr-TR" sz="2800" b="1" dirty="0">
                <a:solidFill>
                  <a:srgbClr val="C00000"/>
                </a:solidFill>
                <a:latin typeface="Calibri" panose="020F0502020204030204" pitchFamily="34" charset="0"/>
                <a:cs typeface="Arial" panose="020B0604020202020204" pitchFamily="34" charset="0"/>
              </a:rPr>
              <a:t>	geçici teminatları gelir kaydedilir</a:t>
            </a:r>
            <a:r>
              <a:rPr lang="tr-TR" sz="2800" dirty="0">
                <a:latin typeface="Calibri" panose="020F0502020204030204" pitchFamily="34" charset="0"/>
                <a:cs typeface="Arial" panose="020B0604020202020204" pitchFamily="34" charset="0"/>
              </a:rPr>
              <a:t>.</a:t>
            </a: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1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II. Oturum</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45</a:t>
            </a:fld>
            <a:endParaRPr lang="tr-TR" dirty="0"/>
          </a:p>
        </p:txBody>
      </p:sp>
      <p:sp>
        <p:nvSpPr>
          <p:cNvPr id="5" name="İçerik Yer Tutucusu 2"/>
          <p:cNvSpPr txBox="1">
            <a:spLocks/>
          </p:cNvSpPr>
          <p:nvPr/>
        </p:nvSpPr>
        <p:spPr bwMode="auto">
          <a:xfrm>
            <a:off x="457200" y="1412875"/>
            <a:ext cx="8229600" cy="5040313"/>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82550" indent="0" algn="just">
              <a:buFont typeface="Wingdings 2" pitchFamily="18" charset="2"/>
              <a:buNone/>
              <a:defRPr/>
            </a:pPr>
            <a:r>
              <a:rPr lang="tr-TR" sz="2800" dirty="0">
                <a:latin typeface="Calibri" panose="020F0502020204030204" pitchFamily="34" charset="0"/>
                <a:cs typeface="Arial" panose="020B0604020202020204" pitchFamily="34" charset="0"/>
              </a:rPr>
              <a:t>Verilen bu süre içerisinde,</a:t>
            </a:r>
          </a:p>
          <a:p>
            <a:pPr marL="539750" indent="-457200" algn="just">
              <a:spcBef>
                <a:spcPts val="0"/>
              </a:spcBef>
              <a:defRPr/>
            </a:pPr>
            <a:r>
              <a:rPr lang="tr-TR" sz="2800" u="sng" dirty="0">
                <a:latin typeface="Calibri" panose="020F0502020204030204" pitchFamily="34" charset="0"/>
                <a:cs typeface="Arial" panose="020B0604020202020204" pitchFamily="34" charset="0"/>
              </a:rPr>
              <a:t>Sunduğu belgeler</a:t>
            </a:r>
            <a:r>
              <a:rPr lang="tr-TR" sz="2800" dirty="0">
                <a:latin typeface="Calibri" panose="020F0502020204030204" pitchFamily="34" charset="0"/>
                <a:cs typeface="Arial" panose="020B0604020202020204" pitchFamily="34" charset="0"/>
              </a:rPr>
              <a:t> beyan ettiği bilgileri </a:t>
            </a:r>
            <a:r>
              <a:rPr lang="tr-TR" sz="2800" b="1" dirty="0">
                <a:solidFill>
                  <a:srgbClr val="C00000"/>
                </a:solidFill>
                <a:latin typeface="Calibri" panose="020F0502020204030204" pitchFamily="34" charset="0"/>
                <a:cs typeface="Arial" panose="020B0604020202020204" pitchFamily="34" charset="0"/>
              </a:rPr>
              <a:t>doğrulayamayan</a:t>
            </a:r>
            <a:r>
              <a:rPr lang="tr-TR" sz="2800" dirty="0">
                <a:latin typeface="Calibri" panose="020F0502020204030204" pitchFamily="34" charset="0"/>
                <a:cs typeface="Arial" panose="020B0604020202020204" pitchFamily="34" charset="0"/>
              </a:rPr>
              <a:t> veya</a:t>
            </a:r>
          </a:p>
          <a:p>
            <a:pPr marL="539750" indent="-457200" algn="just">
              <a:spcBef>
                <a:spcPts val="0"/>
              </a:spcBef>
              <a:defRPr/>
            </a:pPr>
            <a:r>
              <a:rPr lang="tr-TR" sz="2800" dirty="0">
                <a:latin typeface="Calibri" panose="020F0502020204030204" pitchFamily="34" charset="0"/>
                <a:cs typeface="Arial" panose="020B0604020202020204" pitchFamily="34" charset="0"/>
              </a:rPr>
              <a:t>Numune değerlendirilmesi ve demonstrasyon işlemi </a:t>
            </a:r>
            <a:r>
              <a:rPr lang="tr-TR" sz="2800" b="1" dirty="0">
                <a:solidFill>
                  <a:srgbClr val="C00000"/>
                </a:solidFill>
                <a:latin typeface="Calibri" panose="020F0502020204030204" pitchFamily="34" charset="0"/>
                <a:cs typeface="Arial" panose="020B0604020202020204" pitchFamily="34" charset="0"/>
              </a:rPr>
              <a:t>başarısız sonuçlananların </a:t>
            </a:r>
            <a:endParaRPr lang="tr-TR" sz="2800" dirty="0">
              <a:latin typeface="Calibri" panose="020F0502020204030204" pitchFamily="34" charset="0"/>
              <a:cs typeface="Arial" panose="020B0604020202020204" pitchFamily="34" charset="0"/>
            </a:endParaRPr>
          </a:p>
          <a:p>
            <a:pPr marL="82550" indent="0" algn="just">
              <a:buFont typeface="Wingdings 2" pitchFamily="18" charset="2"/>
              <a:buNone/>
              <a:defRPr/>
            </a:pPr>
            <a:r>
              <a:rPr lang="tr-TR" sz="2800" b="1" dirty="0">
                <a:latin typeface="Calibri" panose="020F0502020204030204" pitchFamily="34" charset="0"/>
                <a:cs typeface="Arial" panose="020B0604020202020204" pitchFamily="34" charset="0"/>
              </a:rPr>
              <a:t>teklifleri</a:t>
            </a:r>
            <a:r>
              <a:rPr lang="tr-TR" sz="2800" dirty="0">
                <a:latin typeface="Calibri" panose="020F0502020204030204" pitchFamily="34" charset="0"/>
                <a:cs typeface="Arial" panose="020B0604020202020204" pitchFamily="34" charset="0"/>
              </a:rPr>
              <a:t> </a:t>
            </a:r>
          </a:p>
          <a:p>
            <a:pPr marL="82550" indent="0" algn="just">
              <a:buFont typeface="Wingdings 2" pitchFamily="18" charset="2"/>
              <a:buNone/>
              <a:defRPr/>
            </a:pPr>
            <a:r>
              <a:rPr lang="tr-TR" sz="2800" b="1" dirty="0">
                <a:latin typeface="Calibri" panose="020F0502020204030204" pitchFamily="34" charset="0"/>
                <a:cs typeface="Arial" panose="020B0604020202020204" pitchFamily="34" charset="0"/>
              </a:rPr>
              <a:t>	</a:t>
            </a:r>
            <a:r>
              <a:rPr lang="tr-TR" sz="2800" b="1" dirty="0">
                <a:solidFill>
                  <a:srgbClr val="C00000"/>
                </a:solidFill>
                <a:latin typeface="Calibri" panose="020F0502020204030204" pitchFamily="34" charset="0"/>
                <a:cs typeface="Arial" panose="020B0604020202020204" pitchFamily="34" charset="0"/>
              </a:rPr>
              <a:t>değerlendirme dışı bırakılır.</a:t>
            </a: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09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II. Oturum</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46</a:t>
            </a:fld>
            <a:endParaRPr lang="tr-TR" dirty="0"/>
          </a:p>
        </p:txBody>
      </p:sp>
      <p:sp>
        <p:nvSpPr>
          <p:cNvPr id="6" name="İçerik Yer Tutucusu 2"/>
          <p:cNvSpPr txBox="1">
            <a:spLocks/>
          </p:cNvSpPr>
          <p:nvPr/>
        </p:nvSpPr>
        <p:spPr bwMode="auto">
          <a:xfrm>
            <a:off x="457200" y="1412875"/>
            <a:ext cx="8229600" cy="5040313"/>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82550" indent="0" algn="just">
              <a:buFont typeface="Wingdings 2" pitchFamily="18" charset="2"/>
              <a:buNone/>
              <a:defRPr/>
            </a:pPr>
            <a:r>
              <a:rPr lang="tr-TR" sz="2800" u="sng" dirty="0">
                <a:latin typeface="Calibri" panose="020F0502020204030204" pitchFamily="34" charset="0"/>
                <a:cs typeface="Arial" panose="020B0604020202020204" pitchFamily="34" charset="0"/>
              </a:rPr>
              <a:t>Beyan edilen bilgiler</a:t>
            </a:r>
            <a:r>
              <a:rPr lang="tr-TR" sz="2800" dirty="0">
                <a:latin typeface="Calibri" panose="020F0502020204030204" pitchFamily="34" charset="0"/>
                <a:cs typeface="Arial" panose="020B0604020202020204" pitchFamily="34" charset="0"/>
              </a:rPr>
              <a:t> ile bu bilgileri </a:t>
            </a:r>
            <a:r>
              <a:rPr lang="tr-TR" sz="2800" u="sng" dirty="0">
                <a:latin typeface="Calibri" panose="020F0502020204030204" pitchFamily="34" charset="0"/>
                <a:cs typeface="Arial" panose="020B0604020202020204" pitchFamily="34" charset="0"/>
              </a:rPr>
              <a:t>tevsik etmek amacıyla</a:t>
            </a:r>
            <a:r>
              <a:rPr lang="tr-TR" sz="2800" dirty="0">
                <a:latin typeface="Calibri" panose="020F0502020204030204" pitchFamily="34" charset="0"/>
                <a:cs typeface="Arial" panose="020B0604020202020204" pitchFamily="34" charset="0"/>
              </a:rPr>
              <a:t> </a:t>
            </a:r>
            <a:r>
              <a:rPr lang="tr-TR" sz="2800" b="1" dirty="0">
                <a:latin typeface="Calibri" panose="020F0502020204030204" pitchFamily="34" charset="0"/>
                <a:cs typeface="Arial" panose="020B0604020202020204" pitchFamily="34" charset="0"/>
              </a:rPr>
              <a:t>sunulan belgelerdeki</a:t>
            </a:r>
            <a:r>
              <a:rPr lang="tr-TR" sz="2800" dirty="0">
                <a:latin typeface="Calibri" panose="020F0502020204030204" pitchFamily="34" charset="0"/>
                <a:cs typeface="Arial" panose="020B0604020202020204" pitchFamily="34" charset="0"/>
              </a:rPr>
              <a:t> bilgiler arasında </a:t>
            </a:r>
            <a:r>
              <a:rPr lang="tr-TR" sz="2800" dirty="0">
                <a:solidFill>
                  <a:srgbClr val="C00000"/>
                </a:solidFill>
                <a:latin typeface="Calibri" panose="020F0502020204030204" pitchFamily="34" charset="0"/>
                <a:cs typeface="Arial" panose="020B0604020202020204" pitchFamily="34" charset="0"/>
              </a:rPr>
              <a:t>farklılık bulunması</a:t>
            </a:r>
            <a:r>
              <a:rPr lang="tr-TR" sz="2800" dirty="0">
                <a:latin typeface="Calibri" panose="020F0502020204030204" pitchFamily="34" charset="0"/>
                <a:cs typeface="Arial" panose="020B0604020202020204" pitchFamily="34" charset="0"/>
              </a:rPr>
              <a:t> durumunda; </a:t>
            </a:r>
          </a:p>
          <a:p>
            <a:pPr lvl="1" algn="just">
              <a:buFont typeface="Arial" panose="020B0604020202020204" pitchFamily="34" charset="0"/>
              <a:buChar char="•"/>
              <a:defRPr/>
            </a:pPr>
            <a:r>
              <a:rPr lang="tr-TR" sz="2800" dirty="0">
                <a:latin typeface="Calibri" panose="020F0502020204030204" pitchFamily="34" charset="0"/>
                <a:cs typeface="Arial" panose="020B0604020202020204" pitchFamily="34" charset="0"/>
              </a:rPr>
              <a:t>Belgelerde yer alan bilgilerin </a:t>
            </a:r>
            <a:r>
              <a:rPr lang="tr-TR" sz="2800" u="sng" dirty="0">
                <a:latin typeface="Calibri" panose="020F0502020204030204" pitchFamily="34" charset="0"/>
                <a:cs typeface="Arial" panose="020B0604020202020204" pitchFamily="34" charset="0"/>
              </a:rPr>
              <a:t>ihaleye katılım için istenen şartları sağlaması kaydıyla</a:t>
            </a:r>
            <a:r>
              <a:rPr lang="tr-TR" sz="2800" dirty="0">
                <a:latin typeface="Calibri" panose="020F0502020204030204" pitchFamily="34" charset="0"/>
                <a:cs typeface="Arial" panose="020B0604020202020204" pitchFamily="34" charset="0"/>
              </a:rPr>
              <a:t> </a:t>
            </a:r>
            <a:r>
              <a:rPr lang="tr-TR" sz="2800" b="1" dirty="0">
                <a:solidFill>
                  <a:srgbClr val="C00000"/>
                </a:solidFill>
                <a:latin typeface="Calibri" panose="020F0502020204030204" pitchFamily="34" charset="0"/>
                <a:cs typeface="Arial" panose="020B0604020202020204" pitchFamily="34" charset="0"/>
              </a:rPr>
              <a:t>tekliflerin geçerliliği etkilenmez</a:t>
            </a:r>
            <a:r>
              <a:rPr lang="tr-TR" sz="2800" dirty="0">
                <a:latin typeface="Calibri" panose="020F0502020204030204" pitchFamily="34" charset="0"/>
                <a:cs typeface="Arial" panose="020B0604020202020204" pitchFamily="34" charset="0"/>
              </a:rPr>
              <a:t>. </a:t>
            </a:r>
          </a:p>
          <a:p>
            <a:pPr lvl="1" algn="just">
              <a:buFont typeface="Arial" panose="020B0604020202020204" pitchFamily="34" charset="0"/>
              <a:buChar char="•"/>
              <a:defRPr/>
            </a:pPr>
            <a:r>
              <a:rPr lang="tr-TR" sz="2800" u="sng" dirty="0">
                <a:latin typeface="Calibri" panose="020F0502020204030204" pitchFamily="34" charset="0"/>
                <a:cs typeface="Arial" panose="020B0604020202020204" pitchFamily="34" charset="0"/>
              </a:rPr>
              <a:t>Aksi takdirde</a:t>
            </a:r>
            <a:r>
              <a:rPr lang="tr-TR" sz="2800" dirty="0">
                <a:latin typeface="Calibri" panose="020F0502020204030204" pitchFamily="34" charset="0"/>
                <a:cs typeface="Arial" panose="020B0604020202020204" pitchFamily="34" charset="0"/>
              </a:rPr>
              <a:t> isteklilerin </a:t>
            </a:r>
            <a:r>
              <a:rPr lang="tr-TR" sz="2800" b="1" dirty="0">
                <a:solidFill>
                  <a:srgbClr val="C00000"/>
                </a:solidFill>
                <a:latin typeface="Calibri" panose="020F0502020204030204" pitchFamily="34" charset="0"/>
                <a:cs typeface="Arial" panose="020B0604020202020204" pitchFamily="34" charset="0"/>
              </a:rPr>
              <a:t>teklifleri değerlendirme dışı bırakılır</a:t>
            </a:r>
            <a:r>
              <a:rPr lang="tr-TR" sz="2800" dirty="0">
                <a:latin typeface="Calibri" panose="020F0502020204030204" pitchFamily="34" charset="0"/>
                <a:cs typeface="Arial" panose="020B0604020202020204" pitchFamily="34" charset="0"/>
              </a:rPr>
              <a:t>.</a:t>
            </a:r>
            <a:endParaRPr lang="tr-TR" alt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07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47</a:t>
            </a:fld>
            <a:endParaRPr lang="tr-TR" dirty="0"/>
          </a:p>
        </p:txBody>
      </p:sp>
      <p:sp>
        <p:nvSpPr>
          <p:cNvPr id="5" name="İçerik Yer Tutucusu 2"/>
          <p:cNvSpPr txBox="1">
            <a:spLocks/>
          </p:cNvSpPr>
          <p:nvPr/>
        </p:nvSpPr>
        <p:spPr bwMode="auto">
          <a:xfrm>
            <a:off x="457200" y="1412875"/>
            <a:ext cx="8229600" cy="5040313"/>
          </a:xfrm>
          <a:prstGeom prst="rect">
            <a:avLst/>
          </a:prstGeom>
          <a:noFill/>
          <a:ln>
            <a:noFill/>
          </a:ln>
        </p:spPr>
        <p:txBody>
          <a:bodyPr>
            <a:normAutofit fontScale="92500"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120000"/>
              </a:lnSpc>
              <a:defRPr/>
            </a:pPr>
            <a:r>
              <a:rPr lang="tr-TR" sz="2800" dirty="0">
                <a:latin typeface="Calibri" panose="020F0502020204030204" pitchFamily="34" charset="0"/>
                <a:cs typeface="Arial" panose="020B0604020202020204" pitchFamily="34" charset="0"/>
              </a:rPr>
              <a:t>Fiziki ortamda alınmış </a:t>
            </a:r>
            <a:r>
              <a:rPr lang="tr-TR" sz="2800" b="1" dirty="0">
                <a:latin typeface="Calibri" panose="020F0502020204030204" pitchFamily="34" charset="0"/>
                <a:cs typeface="Arial" panose="020B0604020202020204" pitchFamily="34" charset="0"/>
              </a:rPr>
              <a:t>geçici teminat mektubunu</a:t>
            </a:r>
            <a:r>
              <a:rPr lang="tr-TR" sz="2800" dirty="0">
                <a:latin typeface="Calibri" panose="020F0502020204030204" pitchFamily="34" charset="0"/>
                <a:cs typeface="Arial" panose="020B0604020202020204" pitchFamily="34" charset="0"/>
              </a:rPr>
              <a:t> </a:t>
            </a:r>
            <a:r>
              <a:rPr lang="tr-TR" sz="2800" u="sng" dirty="0">
                <a:latin typeface="Calibri" panose="020F0502020204030204" pitchFamily="34" charset="0"/>
                <a:cs typeface="Arial" panose="020B0604020202020204" pitchFamily="34" charset="0"/>
              </a:rPr>
              <a:t>idarenin talebi</a:t>
            </a:r>
            <a:r>
              <a:rPr lang="tr-TR" sz="2800" dirty="0">
                <a:latin typeface="Calibri" panose="020F0502020204030204" pitchFamily="34" charset="0"/>
                <a:cs typeface="Arial" panose="020B0604020202020204" pitchFamily="34" charset="0"/>
              </a:rPr>
              <a:t> üzerine </a:t>
            </a:r>
            <a:r>
              <a:rPr lang="tr-TR" sz="2800" b="1" dirty="0">
                <a:solidFill>
                  <a:srgbClr val="C00000"/>
                </a:solidFill>
                <a:latin typeface="Calibri" panose="020F0502020204030204" pitchFamily="34" charset="0"/>
                <a:cs typeface="Arial" panose="020B0604020202020204" pitchFamily="34" charset="0"/>
              </a:rPr>
              <a:t>sunmayan </a:t>
            </a:r>
          </a:p>
          <a:p>
            <a:pPr marL="0" indent="0" algn="just">
              <a:lnSpc>
                <a:spcPct val="120000"/>
              </a:lnSpc>
              <a:buFont typeface="Wingdings 2" pitchFamily="18" charset="2"/>
              <a:buNone/>
              <a:defRPr/>
            </a:pPr>
            <a:r>
              <a:rPr lang="tr-TR" sz="2800" dirty="0">
                <a:latin typeface="Calibri" panose="020F0502020204030204" pitchFamily="34" charset="0"/>
                <a:cs typeface="Arial" panose="020B0604020202020204" pitchFamily="34" charset="0"/>
              </a:rPr>
              <a:t>istekliler hakkında, </a:t>
            </a:r>
            <a:r>
              <a:rPr lang="tr-TR" sz="2800" b="1" dirty="0">
                <a:solidFill>
                  <a:srgbClr val="C00000"/>
                </a:solidFill>
                <a:latin typeface="Calibri" panose="020F0502020204030204" pitchFamily="34" charset="0"/>
                <a:cs typeface="Arial" panose="020B0604020202020204" pitchFamily="34" charset="0"/>
              </a:rPr>
              <a:t>4734 sayılı Kanun’un 17’nci</a:t>
            </a:r>
            <a:r>
              <a:rPr lang="tr-TR" sz="2800" dirty="0">
                <a:latin typeface="Calibri" panose="020F0502020204030204" pitchFamily="34" charset="0"/>
                <a:cs typeface="Arial" panose="020B0604020202020204" pitchFamily="34" charset="0"/>
              </a:rPr>
              <a:t> maddesindeki hükümler uygulanır.  </a:t>
            </a:r>
            <a:endParaRPr lang="tr-TR" sz="2800" dirty="0" smtClean="0">
              <a:latin typeface="Calibri" panose="020F0502020204030204" pitchFamily="34" charset="0"/>
              <a:cs typeface="Arial" panose="020B0604020202020204" pitchFamily="34" charset="0"/>
            </a:endParaRPr>
          </a:p>
          <a:p>
            <a:pPr marL="0" indent="0" algn="just">
              <a:lnSpc>
                <a:spcPct val="120000"/>
              </a:lnSpc>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ctr">
              <a:spcBef>
                <a:spcPts val="600"/>
              </a:spcBef>
              <a:buNone/>
              <a:defRPr/>
            </a:pPr>
            <a:r>
              <a:rPr lang="tr-TR" altLang="tr-TR" b="1" dirty="0">
                <a:solidFill>
                  <a:prstClr val="black"/>
                </a:solidFill>
                <a:latin typeface="Arial" panose="020B0604020202020204" pitchFamily="34" charset="0"/>
                <a:cs typeface="Arial" panose="020B0604020202020204" pitchFamily="34" charset="0"/>
              </a:rPr>
              <a:t>(08.06.2021 tarihinden itibaren yalnızca elektronik geçici teminat mektupları sunulabilecektir </a:t>
            </a:r>
            <a:r>
              <a:rPr lang="tr-TR" altLang="tr-TR" sz="1700" b="1" dirty="0">
                <a:solidFill>
                  <a:prstClr val="black"/>
                </a:solidFill>
                <a:latin typeface="Arial" panose="020B0604020202020204" pitchFamily="34" charset="0"/>
                <a:cs typeface="Arial" panose="020B0604020202020204" pitchFamily="34" charset="0"/>
              </a:rPr>
              <a:t>[2021/DK.D-116]</a:t>
            </a:r>
            <a:r>
              <a:rPr lang="tr-TR" altLang="tr-TR" b="1" dirty="0">
                <a:solidFill>
                  <a:prstClr val="black"/>
                </a:solidFill>
                <a:latin typeface="Arial" panose="020B0604020202020204" pitchFamily="34" charset="0"/>
                <a:cs typeface="Arial" panose="020B0604020202020204" pitchFamily="34" charset="0"/>
              </a:rPr>
              <a:t>)</a:t>
            </a: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r>
              <a:rPr lang="tr-TR" sz="2800" dirty="0">
                <a:latin typeface="Calibri" panose="020F0502020204030204" pitchFamily="34" charset="0"/>
                <a:cs typeface="Arial" panose="020B0604020202020204" pitchFamily="34" charset="0"/>
              </a:rPr>
              <a:t> </a:t>
            </a:r>
          </a:p>
          <a:p>
            <a:pPr marL="0" indent="0" algn="just">
              <a:spcBef>
                <a:spcPts val="600"/>
              </a:spcBef>
              <a:buFont typeface="Wingdings 2" pitchFamily="18" charset="2"/>
              <a:buNone/>
              <a:defRPr/>
            </a:pPr>
            <a:r>
              <a:rPr lang="tr-TR" sz="2800" dirty="0">
                <a:latin typeface="Calibri" panose="020F0502020204030204" pitchFamily="34" charset="0"/>
                <a:cs typeface="Arial" panose="020B0604020202020204" pitchFamily="34" charset="0"/>
              </a:rPr>
              <a:t> </a:t>
            </a: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84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48</a:t>
            </a:fld>
            <a:endParaRPr lang="tr-TR" dirty="0"/>
          </a:p>
        </p:txBody>
      </p:sp>
      <p:sp>
        <p:nvSpPr>
          <p:cNvPr id="5" name="İçerik Yer Tutucusu 2"/>
          <p:cNvSpPr txBox="1">
            <a:spLocks/>
          </p:cNvSpPr>
          <p:nvPr/>
        </p:nvSpPr>
        <p:spPr bwMode="auto">
          <a:xfrm>
            <a:off x="457200" y="845299"/>
            <a:ext cx="8229600" cy="5040313"/>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82550" indent="0" algn="just">
              <a:buFont typeface="Wingdings 2" pitchFamily="18" charset="2"/>
              <a:buNone/>
              <a:defRPr/>
            </a:pPr>
            <a:r>
              <a:rPr lang="tr-TR" sz="2800" dirty="0">
                <a:latin typeface="Calibri" panose="020F0502020204030204" pitchFamily="34" charset="0"/>
                <a:cs typeface="Arial" panose="020B0604020202020204" pitchFamily="34" charset="0"/>
              </a:rPr>
              <a:t>Teklif değerlendirme işlemlerine; </a:t>
            </a:r>
          </a:p>
          <a:p>
            <a:pPr marL="82550" indent="0" algn="just">
              <a:buFont typeface="Wingdings 2" pitchFamily="18" charset="2"/>
              <a:buNone/>
              <a:defRPr/>
            </a:pPr>
            <a:r>
              <a:rPr lang="tr-TR" sz="2800" u="sng" dirty="0">
                <a:latin typeface="Calibri" panose="020F0502020204030204" pitchFamily="34" charset="0"/>
                <a:cs typeface="Arial" panose="020B0604020202020204" pitchFamily="34" charset="0"/>
              </a:rPr>
              <a:t>ekonomik açıdan en avantajlı birinci</a:t>
            </a:r>
            <a:r>
              <a:rPr lang="tr-TR" sz="2800" dirty="0">
                <a:latin typeface="Calibri" panose="020F0502020204030204" pitchFamily="34" charset="0"/>
                <a:cs typeface="Arial" panose="020B0604020202020204" pitchFamily="34" charset="0"/>
              </a:rPr>
              <a:t> ve belirlenecek ise </a:t>
            </a:r>
            <a:r>
              <a:rPr lang="tr-TR" sz="2800" u="sng" dirty="0">
                <a:latin typeface="Calibri" panose="020F0502020204030204" pitchFamily="34" charset="0"/>
                <a:cs typeface="Arial" panose="020B0604020202020204" pitchFamily="34" charset="0"/>
              </a:rPr>
              <a:t>ikinci teklif</a:t>
            </a:r>
            <a:r>
              <a:rPr lang="tr-TR" sz="2800" dirty="0">
                <a:latin typeface="Calibri" panose="020F0502020204030204" pitchFamily="34" charset="0"/>
                <a:cs typeface="Arial" panose="020B0604020202020204" pitchFamily="34" charset="0"/>
              </a:rPr>
              <a:t> sahibi </a:t>
            </a:r>
            <a:r>
              <a:rPr lang="tr-TR" sz="2800" b="1" dirty="0">
                <a:solidFill>
                  <a:srgbClr val="C00000"/>
                </a:solidFill>
                <a:latin typeface="Calibri" panose="020F0502020204030204" pitchFamily="34" charset="0"/>
                <a:cs typeface="Arial" panose="020B0604020202020204" pitchFamily="34" charset="0"/>
              </a:rPr>
              <a:t>tespit edilene kadar</a:t>
            </a:r>
            <a:r>
              <a:rPr lang="tr-TR" sz="2800" dirty="0">
                <a:latin typeface="Calibri" panose="020F0502020204030204" pitchFamily="34" charset="0"/>
                <a:cs typeface="Arial" panose="020B0604020202020204" pitchFamily="34" charset="0"/>
              </a:rPr>
              <a:t> devam edilir. </a:t>
            </a:r>
          </a:p>
          <a:p>
            <a:pPr marL="82550" indent="0" algn="just">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pic>
        <p:nvPicPr>
          <p:cNvPr id="7" name="İçerik Yer Tutucusu 5"/>
          <p:cNvPicPr>
            <a:picLocks noChangeAspect="1"/>
          </p:cNvPicPr>
          <p:nvPr/>
        </p:nvPicPr>
        <p:blipFill>
          <a:blip r:embed="rId2"/>
          <a:stretch>
            <a:fillRect/>
          </a:stretch>
        </p:blipFill>
        <p:spPr bwMode="auto">
          <a:xfrm>
            <a:off x="495300" y="3725024"/>
            <a:ext cx="8153400" cy="2452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014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İhale – Teknik Problem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49</a:t>
            </a:fld>
            <a:endParaRPr lang="tr-TR" dirty="0"/>
          </a:p>
        </p:txBody>
      </p:sp>
      <p:sp>
        <p:nvSpPr>
          <p:cNvPr id="5" name="İçerik Yer Tutucusu 2"/>
          <p:cNvSpPr txBox="1">
            <a:spLocks/>
          </p:cNvSpPr>
          <p:nvPr/>
        </p:nvSpPr>
        <p:spPr bwMode="auto">
          <a:xfrm>
            <a:off x="457200" y="1412875"/>
            <a:ext cx="8229600" cy="5040313"/>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eaLnBrk="1" hangingPunct="1">
              <a:buFont typeface="Wingdings" panose="05000000000000000000" pitchFamily="2" charset="2"/>
              <a:buChar char="v"/>
              <a:defRPr/>
            </a:pPr>
            <a:r>
              <a:rPr lang="tr-TR" sz="2800" dirty="0">
                <a:solidFill>
                  <a:prstClr val="black"/>
                </a:solidFill>
                <a:latin typeface="Arial" panose="020B0604020202020204" pitchFamily="34" charset="0"/>
                <a:cs typeface="Arial" panose="020B0604020202020204" pitchFamily="34" charset="0"/>
              </a:rPr>
              <a:t>İhale sürecinde, idareler ve/veya gerçek/tüzel kişilerce, teknik sorunlar nedeniyle EKAP üzerinden işlem yapılamaması halinde, ihale sürecinin sürdürülebilmesi ve hak kayıplarının önlenebilmesi amacıyla</a:t>
            </a:r>
          </a:p>
          <a:p>
            <a:pPr lvl="1" algn="just" eaLnBrk="1" hangingPunct="1">
              <a:buFont typeface="Wingdings" panose="05000000000000000000" pitchFamily="2" charset="2"/>
              <a:buChar char="v"/>
              <a:defRPr/>
            </a:pPr>
            <a:r>
              <a:rPr lang="tr-TR" dirty="0">
                <a:solidFill>
                  <a:prstClr val="black"/>
                </a:solidFill>
                <a:latin typeface="Arial" panose="020B0604020202020204" pitchFamily="34" charset="0"/>
                <a:cs typeface="Arial" panose="020B0604020202020204" pitchFamily="34" charset="0"/>
              </a:rPr>
              <a:t>Alternatif sistemleri ve uygulamaları devreye almaya, </a:t>
            </a:r>
          </a:p>
          <a:p>
            <a:pPr lvl="1" algn="just" eaLnBrk="1" hangingPunct="1">
              <a:buFont typeface="Wingdings" panose="05000000000000000000" pitchFamily="2" charset="2"/>
              <a:buChar char="v"/>
              <a:defRPr/>
            </a:pPr>
            <a:r>
              <a:rPr lang="tr-TR" dirty="0">
                <a:solidFill>
                  <a:prstClr val="black"/>
                </a:solidFill>
                <a:latin typeface="Arial" panose="020B0604020202020204" pitchFamily="34" charset="0"/>
                <a:cs typeface="Arial" panose="020B0604020202020204" pitchFamily="34" charset="0"/>
              </a:rPr>
              <a:t>Gerekli hallerde bu ve ilgili işlemleri durdurmaya, ertelemeye, yenilemeye veyahut iptal etmeye yönelik tedbirleri almaya Kurum yetkilidir. </a:t>
            </a:r>
          </a:p>
          <a:p>
            <a:pPr lvl="1" algn="just" eaLnBrk="1" hangingPunct="1">
              <a:buFont typeface="Wingdings" panose="05000000000000000000" pitchFamily="2" charset="2"/>
              <a:buChar char="v"/>
              <a:defRPr/>
            </a:pPr>
            <a:r>
              <a:rPr lang="tr-TR" dirty="0">
                <a:solidFill>
                  <a:prstClr val="black"/>
                </a:solidFill>
                <a:latin typeface="Arial" panose="020B0604020202020204" pitchFamily="34" charset="0"/>
                <a:cs typeface="Arial" panose="020B0604020202020204" pitchFamily="34" charset="0"/>
              </a:rPr>
              <a:t>Bu durumda EKAP üzerinden gerekli bildirimler yapılır. </a:t>
            </a:r>
            <a:endParaRPr lang="tr-TR" dirty="0">
              <a:latin typeface="Calibri" panose="020F0502020204030204" pitchFamily="34" charset="0"/>
              <a:cs typeface="Arial" panose="020B0604020202020204" pitchFamily="34" charset="0"/>
            </a:endParaRPr>
          </a:p>
          <a:p>
            <a:pPr marL="82550" indent="0" algn="just">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marL="0" indent="0" algn="just">
              <a:spcBef>
                <a:spcPts val="600"/>
              </a:spcBef>
              <a:buFont typeface="Wingdings 2" pitchFamily="18" charset="2"/>
              <a:buNone/>
              <a:defRPr/>
            </a:pPr>
            <a:endParaRPr lang="tr-TR" sz="2800" dirty="0">
              <a:latin typeface="Calibri" panose="020F0502020204030204" pitchFamily="34" charset="0"/>
              <a:cs typeface="Arial" panose="020B0604020202020204" pitchFamily="34" charset="0"/>
            </a:endParaRPr>
          </a:p>
          <a:p>
            <a:pPr algn="just">
              <a:buFont typeface="Wingdings" panose="05000000000000000000" pitchFamily="2" charset="2"/>
              <a:buChar char="Ø"/>
              <a:defRPr/>
            </a:pPr>
            <a:endParaRPr lang="en-GB"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8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EKAP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5</a:t>
            </a:fld>
            <a:endParaRPr lang="tr-TR" dirty="0"/>
          </a:p>
        </p:txBody>
      </p:sp>
      <p:sp>
        <p:nvSpPr>
          <p:cNvPr id="6" name="Metin kutusu 5"/>
          <p:cNvSpPr txBox="1"/>
          <p:nvPr/>
        </p:nvSpPr>
        <p:spPr>
          <a:xfrm>
            <a:off x="253272" y="737693"/>
            <a:ext cx="8716489" cy="5539978"/>
          </a:xfrm>
          <a:prstGeom prst="rect">
            <a:avLst/>
          </a:prstGeom>
          <a:noFill/>
        </p:spPr>
        <p:txBody>
          <a:bodyPr wrap="square" rtlCol="0">
            <a:spAutoFit/>
          </a:bodyPr>
          <a:lstStyle/>
          <a:p>
            <a:pPr>
              <a:buClr>
                <a:schemeClr val="accent3"/>
              </a:buClr>
              <a:buFont typeface="Arial" charset="0"/>
              <a:buChar char="•"/>
              <a:defRPr/>
            </a:pPr>
            <a:r>
              <a:rPr lang="tr-TR" sz="2800" dirty="0">
                <a:solidFill>
                  <a:srgbClr val="C00000"/>
                </a:solidFill>
              </a:rPr>
              <a:t>19 Haziran 2018 RG</a:t>
            </a:r>
            <a:r>
              <a:rPr lang="tr-TR" sz="2800" dirty="0"/>
              <a:t>: E-İhale parasal limiti artırıldı</a:t>
            </a:r>
            <a:endParaRPr lang="tr-TR" sz="2800" i="1" dirty="0"/>
          </a:p>
          <a:p>
            <a:pPr lvl="1">
              <a:buClr>
                <a:schemeClr val="accent3"/>
              </a:buClr>
              <a:buFont typeface="Arial" charset="0"/>
              <a:buChar char="•"/>
              <a:defRPr/>
            </a:pPr>
            <a:r>
              <a:rPr lang="tr-TR" sz="2800" i="1" dirty="0"/>
              <a:t>Hizmet Alımlarında </a:t>
            </a:r>
            <a:r>
              <a:rPr lang="tr-TR" sz="2800" i="1" dirty="0">
                <a:sym typeface="Wingdings" panose="05000000000000000000" pitchFamily="2" charset="2"/>
              </a:rPr>
              <a:t> Eşik Değerin Yarısına Kadar</a:t>
            </a:r>
            <a:br>
              <a:rPr lang="tr-TR" sz="2800" i="1" dirty="0">
                <a:sym typeface="Wingdings" panose="05000000000000000000" pitchFamily="2" charset="2"/>
              </a:rPr>
            </a:br>
            <a:r>
              <a:rPr lang="tr-TR" sz="2800" i="1" dirty="0">
                <a:sym typeface="Wingdings" panose="05000000000000000000" pitchFamily="2" charset="2"/>
              </a:rPr>
              <a:t>(~600.000 / 1.000.000 ₺)</a:t>
            </a:r>
          </a:p>
          <a:p>
            <a:pPr lvl="1">
              <a:buClr>
                <a:schemeClr val="accent3"/>
              </a:buClr>
              <a:buFont typeface="Arial" charset="0"/>
              <a:buChar char="•"/>
              <a:defRPr/>
            </a:pPr>
            <a:r>
              <a:rPr lang="tr-TR" sz="2800" i="1" dirty="0">
                <a:sym typeface="Wingdings" panose="05000000000000000000" pitchFamily="2" charset="2"/>
              </a:rPr>
              <a:t>Mal Alımlarında  Eşik Değerin Dört Katı ve Altında</a:t>
            </a:r>
            <a:br>
              <a:rPr lang="tr-TR" sz="2800" i="1" dirty="0">
                <a:sym typeface="Wingdings" panose="05000000000000000000" pitchFamily="2" charset="2"/>
              </a:rPr>
            </a:br>
            <a:r>
              <a:rPr lang="tr-TR" sz="2800" i="1" dirty="0">
                <a:sym typeface="Wingdings" panose="05000000000000000000" pitchFamily="2" charset="2"/>
              </a:rPr>
              <a:t>(~5.000.000/8.000.000 ₺)</a:t>
            </a:r>
          </a:p>
          <a:p>
            <a:pPr>
              <a:buClr>
                <a:schemeClr val="accent3"/>
              </a:buClr>
              <a:buFont typeface="Arial" charset="0"/>
              <a:buChar char="•"/>
              <a:defRPr/>
            </a:pPr>
            <a:r>
              <a:rPr lang="tr-TR" sz="2800" dirty="0">
                <a:solidFill>
                  <a:srgbClr val="C00000"/>
                </a:solidFill>
                <a:sym typeface="Wingdings" panose="05000000000000000000" pitchFamily="2" charset="2"/>
              </a:rPr>
              <a:t>1 Kasım 2018</a:t>
            </a:r>
            <a:r>
              <a:rPr lang="tr-TR" sz="2800" dirty="0">
                <a:sym typeface="Wingdings" panose="05000000000000000000" pitchFamily="2" charset="2"/>
              </a:rPr>
              <a:t>: Elektronik Eksiltme uygulaması devreye alındı</a:t>
            </a:r>
          </a:p>
          <a:p>
            <a:pPr>
              <a:buClr>
                <a:schemeClr val="accent3"/>
              </a:buClr>
              <a:buFont typeface="Arial" charset="0"/>
              <a:buChar char="•"/>
              <a:defRPr/>
            </a:pPr>
            <a:r>
              <a:rPr lang="tr-TR" sz="2800" dirty="0">
                <a:solidFill>
                  <a:srgbClr val="C00000"/>
                </a:solidFill>
                <a:sym typeface="Wingdings" panose="05000000000000000000" pitchFamily="2" charset="2"/>
              </a:rPr>
              <a:t>2 Ocak 2019</a:t>
            </a:r>
            <a:r>
              <a:rPr lang="tr-TR" sz="2800" dirty="0">
                <a:sym typeface="Wingdings" panose="05000000000000000000" pitchFamily="2" charset="2"/>
              </a:rPr>
              <a:t>: Elektronik İhale yaklaşık maliyet sınırı kaldırıldı</a:t>
            </a:r>
          </a:p>
          <a:p>
            <a:pPr>
              <a:buClr>
                <a:schemeClr val="accent3"/>
              </a:buClr>
              <a:buFont typeface="Arial" charset="0"/>
              <a:buChar char="•"/>
              <a:defRPr/>
            </a:pPr>
            <a:r>
              <a:rPr lang="tr-TR" sz="2800" dirty="0">
                <a:solidFill>
                  <a:srgbClr val="C00000"/>
                </a:solidFill>
                <a:sym typeface="Wingdings" panose="05000000000000000000" pitchFamily="2" charset="2"/>
              </a:rPr>
              <a:t>13 Eylül 2019</a:t>
            </a:r>
            <a:r>
              <a:rPr lang="tr-TR" sz="2800" dirty="0">
                <a:sym typeface="Wingdings" panose="05000000000000000000" pitchFamily="2" charset="2"/>
              </a:rPr>
              <a:t>: Elektronik ihale tüm ihale usullerinde yapılabilir kılınmıştır. </a:t>
            </a:r>
          </a:p>
          <a:p>
            <a:pPr>
              <a:buClr>
                <a:schemeClr val="accent3"/>
              </a:buClr>
              <a:defRPr/>
            </a:pPr>
            <a:endParaRPr lang="tr-TR" sz="2800" dirty="0">
              <a:sym typeface="Wingdings" panose="05000000000000000000" pitchFamily="2" charset="2"/>
            </a:endParaRPr>
          </a:p>
          <a:p>
            <a:endParaRPr lang="tr-TR" dirty="0"/>
          </a:p>
        </p:txBody>
      </p:sp>
    </p:spTree>
    <p:extLst>
      <p:ext uri="{BB962C8B-B14F-4D97-AF65-F5344CB8AC3E}">
        <p14:creationId xmlns:p14="http://schemas.microsoft.com/office/powerpoint/2010/main" val="243907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pPr algn="ctr"/>
            <a:r>
              <a:rPr lang="tr-TR" dirty="0"/>
              <a:t>Elektronik Eksiltme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50</a:t>
            </a:fld>
            <a:endParaRPr lang="tr-TR" dirty="0"/>
          </a:p>
        </p:txBody>
      </p:sp>
      <p:pic>
        <p:nvPicPr>
          <p:cNvPr id="3074" name="Picture 2" descr="F:\- Kişisel\Basılacak Dergi Fotoğrafları\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635" y="910328"/>
            <a:ext cx="7005319" cy="525399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745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51</a:t>
            </a:fld>
            <a:endParaRPr lang="tr-TR" dirty="0"/>
          </a:p>
        </p:txBody>
      </p:sp>
      <p:sp>
        <p:nvSpPr>
          <p:cNvPr id="5" name="İçerik Yer Tutucusu 2"/>
          <p:cNvSpPr txBox="1">
            <a:spLocks/>
          </p:cNvSpPr>
          <p:nvPr/>
        </p:nvSpPr>
        <p:spPr bwMode="auto">
          <a:xfrm>
            <a:off x="457200" y="1081789"/>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spcBef>
                <a:spcPct val="0"/>
              </a:spcBef>
              <a:buClrTx/>
              <a:buSzTx/>
              <a:buFont typeface="Arial" charset="0"/>
              <a:buChar char="•"/>
              <a:defRPr/>
            </a:pPr>
            <a:r>
              <a:rPr lang="tr-TR" altLang="tr-TR" sz="2800" dirty="0">
                <a:latin typeface="Arial" charset="0"/>
                <a:sym typeface="Wingdings 2" pitchFamily="18" charset="2"/>
              </a:rPr>
              <a:t>Kamu Alımlarında;</a:t>
            </a:r>
          </a:p>
          <a:p>
            <a:pPr lvl="1" eaLnBrk="1" hangingPunct="1">
              <a:spcBef>
                <a:spcPct val="0"/>
              </a:spcBef>
              <a:buClrTx/>
              <a:buSzTx/>
              <a:buFont typeface="Arial" charset="0"/>
              <a:buChar char="•"/>
              <a:defRPr/>
            </a:pPr>
            <a:r>
              <a:rPr lang="tr-TR" altLang="tr-TR" dirty="0">
                <a:latin typeface="Arial" charset="0"/>
                <a:sym typeface="Wingdings 2" pitchFamily="18" charset="2"/>
              </a:rPr>
              <a:t>Rekabetin artırılarak</a:t>
            </a:r>
          </a:p>
          <a:p>
            <a:pPr lvl="1" eaLnBrk="1" hangingPunct="1">
              <a:spcBef>
                <a:spcPct val="0"/>
              </a:spcBef>
              <a:buClrTx/>
              <a:buSzTx/>
              <a:buFont typeface="Arial" charset="0"/>
              <a:buChar char="•"/>
              <a:defRPr/>
            </a:pPr>
            <a:r>
              <a:rPr lang="tr-TR" altLang="tr-TR" dirty="0">
                <a:latin typeface="Arial" charset="0"/>
                <a:sym typeface="Wingdings 2" pitchFamily="18" charset="2"/>
              </a:rPr>
              <a:t>Kaynakların daha etkim ve verimli kullanılmasını sağlamak amacıyla</a:t>
            </a:r>
          </a:p>
          <a:p>
            <a:pPr lvl="1" eaLnBrk="1" hangingPunct="1">
              <a:spcBef>
                <a:spcPct val="0"/>
              </a:spcBef>
              <a:buClrTx/>
              <a:buSzTx/>
              <a:buFont typeface="Arial" charset="0"/>
              <a:buChar char="•"/>
              <a:defRPr/>
            </a:pPr>
            <a:r>
              <a:rPr lang="tr-TR" altLang="tr-TR" dirty="0">
                <a:latin typeface="Arial" charset="0"/>
                <a:sym typeface="Wingdings 2" pitchFamily="18" charset="2"/>
              </a:rPr>
              <a:t>Geçerli teklif sahibi isteklilerin elektronik ortamda</a:t>
            </a:r>
          </a:p>
          <a:p>
            <a:pPr lvl="1" eaLnBrk="1" hangingPunct="1">
              <a:spcBef>
                <a:spcPct val="0"/>
              </a:spcBef>
              <a:buClrTx/>
              <a:buSzTx/>
              <a:buFont typeface="Arial" charset="0"/>
              <a:buChar char="•"/>
              <a:defRPr/>
            </a:pPr>
            <a:r>
              <a:rPr lang="tr-TR" altLang="tr-TR" dirty="0">
                <a:latin typeface="Arial" charset="0"/>
                <a:sym typeface="Wingdings 2" pitchFamily="18" charset="2"/>
              </a:rPr>
              <a:t>«eksiltme» şeklinde sunulan yeni teklifler üzerinden </a:t>
            </a:r>
          </a:p>
          <a:p>
            <a:pPr lvl="1" eaLnBrk="1" hangingPunct="1">
              <a:spcBef>
                <a:spcPct val="0"/>
              </a:spcBef>
              <a:buClrTx/>
              <a:buSzTx/>
              <a:buFont typeface="Arial" charset="0"/>
              <a:buChar char="•"/>
              <a:defRPr/>
            </a:pPr>
            <a:r>
              <a:rPr lang="tr-TR" altLang="tr-TR" dirty="0">
                <a:latin typeface="Arial" charset="0"/>
                <a:sym typeface="Wingdings 2" pitchFamily="18" charset="2"/>
              </a:rPr>
              <a:t>«yeniden yarışabilmelerine» olanak sağlayan </a:t>
            </a:r>
          </a:p>
          <a:p>
            <a:pPr eaLnBrk="1" hangingPunct="1">
              <a:spcBef>
                <a:spcPct val="0"/>
              </a:spcBef>
              <a:buClrTx/>
              <a:buSzTx/>
              <a:buFont typeface="Arial" charset="0"/>
              <a:buChar char="•"/>
              <a:defRPr/>
            </a:pPr>
            <a:r>
              <a:rPr lang="tr-TR" altLang="tr-TR" dirty="0">
                <a:latin typeface="Arial" charset="0"/>
                <a:sym typeface="Wingdings 2" pitchFamily="18" charset="2"/>
              </a:rPr>
              <a:t>Elektronik Eksiltme uygulaması</a:t>
            </a:r>
          </a:p>
          <a:p>
            <a:pPr marL="0" indent="0" eaLnBrk="1" hangingPunct="1">
              <a:spcBef>
                <a:spcPct val="0"/>
              </a:spcBef>
              <a:buClrTx/>
              <a:buSzTx/>
              <a:buFont typeface="Wingdings 2" pitchFamily="18" charset="2"/>
              <a:buNone/>
              <a:defRPr/>
            </a:pPr>
            <a:r>
              <a:rPr lang="tr-TR" altLang="tr-TR" dirty="0">
                <a:latin typeface="Arial" charset="0"/>
                <a:sym typeface="Wingdings 2" pitchFamily="18" charset="2"/>
              </a:rPr>
              <a:t>01.11.2018 tarihinden itibaren uygulamaya alınmıştır.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8966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wipe(down)">
                                      <p:cBhvr>
                                        <p:cTn id="43" dur="500"/>
                                        <p:tgtEl>
                                          <p:spTgt spid="5">
                                            <p:txEl>
                                              <p:pRg st="6" end="6"/>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wipe(down)">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Ortak Hükümler</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52</a:t>
            </a:fld>
            <a:endParaRPr lang="tr-TR" dirty="0"/>
          </a:p>
        </p:txBody>
      </p:sp>
      <p:sp>
        <p:nvSpPr>
          <p:cNvPr id="5" name="İçerik Yer Tutucusu 2"/>
          <p:cNvSpPr txBox="1">
            <a:spLocks/>
          </p:cNvSpPr>
          <p:nvPr/>
        </p:nvSpPr>
        <p:spPr bwMode="auto">
          <a:xfrm>
            <a:off x="457200" y="924144"/>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spcBef>
                <a:spcPct val="0"/>
              </a:spcBef>
              <a:buClrTx/>
              <a:buSzTx/>
              <a:buFont typeface="Arial" charset="0"/>
              <a:buChar char="•"/>
              <a:defRPr/>
            </a:pPr>
            <a:r>
              <a:rPr lang="tr-TR" altLang="tr-TR" sz="2800" dirty="0">
                <a:latin typeface="Arial" charset="0"/>
                <a:sym typeface="Wingdings 2" pitchFamily="18" charset="2"/>
              </a:rPr>
              <a:t>Tanım:</a:t>
            </a:r>
          </a:p>
          <a:p>
            <a:pPr eaLnBrk="1" hangingPunct="1">
              <a:spcBef>
                <a:spcPct val="0"/>
              </a:spcBef>
              <a:buClrTx/>
              <a:buSzTx/>
              <a:buFont typeface="Arial" charset="0"/>
              <a:buChar char="•"/>
              <a:defRPr/>
            </a:pPr>
            <a:endParaRPr lang="tr-TR" altLang="tr-TR" sz="2800" dirty="0">
              <a:latin typeface="Arial" charset="0"/>
              <a:sym typeface="Wingdings 2" pitchFamily="18" charset="2"/>
            </a:endParaRPr>
          </a:p>
          <a:p>
            <a:pPr lvl="1" eaLnBrk="1" hangingPunct="1">
              <a:spcBef>
                <a:spcPct val="0"/>
              </a:spcBef>
              <a:buClrTx/>
              <a:buSzTx/>
              <a:buFont typeface="Arial" charset="0"/>
              <a:buChar char="•"/>
              <a:defRPr/>
            </a:pPr>
            <a:r>
              <a:rPr lang="tr-TR" altLang="tr-TR" i="1" dirty="0">
                <a:latin typeface="Arial" charset="0"/>
                <a:sym typeface="Wingdings 2" pitchFamily="18" charset="2"/>
              </a:rPr>
              <a:t>Tekliflerin değerlendirilmesinin ardından</a:t>
            </a:r>
          </a:p>
          <a:p>
            <a:pPr lvl="1" eaLnBrk="1" hangingPunct="1">
              <a:spcBef>
                <a:spcPct val="0"/>
              </a:spcBef>
              <a:buClrTx/>
              <a:buSzTx/>
              <a:buFont typeface="Arial" charset="0"/>
              <a:buChar char="•"/>
              <a:defRPr/>
            </a:pPr>
            <a:r>
              <a:rPr lang="tr-TR" altLang="tr-TR" i="1" dirty="0">
                <a:latin typeface="Arial" charset="0"/>
                <a:sym typeface="Wingdings 2" pitchFamily="18" charset="2"/>
              </a:rPr>
              <a:t>Elektronik ortamda «eksiltme» şeklinde sunulan</a:t>
            </a:r>
          </a:p>
          <a:p>
            <a:pPr lvl="1" eaLnBrk="1" hangingPunct="1">
              <a:spcBef>
                <a:spcPct val="0"/>
              </a:spcBef>
              <a:buClrTx/>
              <a:buSzTx/>
              <a:buFont typeface="Arial" charset="0"/>
              <a:buChar char="•"/>
              <a:defRPr/>
            </a:pPr>
            <a:r>
              <a:rPr lang="tr-TR" altLang="tr-TR" i="1" dirty="0">
                <a:latin typeface="Arial" charset="0"/>
                <a:sym typeface="Wingdings 2" pitchFamily="18" charset="2"/>
              </a:rPr>
              <a:t>Yeni fiyatların </a:t>
            </a:r>
            <a:br>
              <a:rPr lang="tr-TR" altLang="tr-TR" i="1" dirty="0">
                <a:latin typeface="Arial" charset="0"/>
                <a:sym typeface="Wingdings 2" pitchFamily="18" charset="2"/>
              </a:rPr>
            </a:br>
            <a:r>
              <a:rPr lang="tr-TR" altLang="tr-TR" i="1" dirty="0">
                <a:latin typeface="Arial" charset="0"/>
                <a:sym typeface="Wingdings 2" pitchFamily="18" charset="2"/>
              </a:rPr>
              <a:t>/ belirli teklif unsurlarına ilişkin yeni değerlerin</a:t>
            </a:r>
            <a:r>
              <a:rPr lang="tr-TR" altLang="tr-TR" dirty="0">
                <a:latin typeface="Arial" charset="0"/>
                <a:sym typeface="Wingdings 2" pitchFamily="18" charset="2"/>
              </a:rPr>
              <a:t> </a:t>
            </a:r>
          </a:p>
          <a:p>
            <a:pPr lvl="1" eaLnBrk="1" hangingPunct="1">
              <a:spcBef>
                <a:spcPct val="0"/>
              </a:spcBef>
              <a:buClrTx/>
              <a:buSzTx/>
              <a:buFont typeface="Arial" charset="0"/>
              <a:buChar char="•"/>
              <a:defRPr/>
            </a:pPr>
            <a:r>
              <a:rPr lang="tr-TR" altLang="tr-TR" i="1" dirty="0">
                <a:latin typeface="Arial" charset="0"/>
                <a:sym typeface="Wingdings 2" pitchFamily="18" charset="2"/>
              </a:rPr>
              <a:t>Bir elektronik araç marifetiyle otomatik değerlendirme metotları kullanılarak yeniden değerlendirilmesi ve </a:t>
            </a:r>
            <a:r>
              <a:rPr lang="tr-TR" altLang="tr-TR" i="1" dirty="0" err="1">
                <a:latin typeface="Arial" charset="0"/>
                <a:sym typeface="Wingdings 2" pitchFamily="18" charset="2"/>
              </a:rPr>
              <a:t>sıralandırılması</a:t>
            </a:r>
            <a:r>
              <a:rPr lang="tr-TR" altLang="tr-TR" i="1" dirty="0">
                <a:latin typeface="Arial" charset="0"/>
                <a:sym typeface="Wingdings 2" pitchFamily="18" charset="2"/>
              </a:rPr>
              <a:t> şeklinde tekrar eden işlemlerdir. </a:t>
            </a:r>
          </a:p>
          <a:p>
            <a:pPr algn="ctr" eaLnBrk="1" fontAlgn="auto" hangingPunct="1">
              <a:spcAft>
                <a:spcPts val="0"/>
              </a:spcAft>
              <a:buClr>
                <a:schemeClr val="accent3"/>
              </a:buClr>
              <a:buFont typeface="Arial" charset="0"/>
              <a:buChar char="•"/>
              <a:defRPr/>
            </a:pPr>
            <a:r>
              <a:rPr lang="tr-TR" dirty="0">
                <a:solidFill>
                  <a:schemeClr val="bg1">
                    <a:lumMod val="65000"/>
                  </a:schemeClr>
                </a:solidFill>
                <a:latin typeface="+mj-lt"/>
              </a:rPr>
              <a:t>(Kamu İhale Kanunu Md. 4)</a:t>
            </a:r>
          </a:p>
          <a:p>
            <a:pPr algn="ctr" eaLnBrk="1" fontAlgn="auto" hangingPunct="1">
              <a:spcAft>
                <a:spcPts val="0"/>
              </a:spcAft>
              <a:buClr>
                <a:schemeClr val="accent3"/>
              </a:buClr>
              <a:buFont typeface="Arial" charset="0"/>
              <a:buChar char="•"/>
              <a:defRPr/>
            </a:pPr>
            <a:endParaRPr lang="tr-TR" dirty="0">
              <a:solidFill>
                <a:schemeClr val="bg1">
                  <a:lumMod val="65000"/>
                </a:schemeClr>
              </a:solidFill>
              <a:latin typeface="+mj-lt"/>
            </a:endParaRPr>
          </a:p>
          <a:p>
            <a:pPr marL="273050" lvl="1" indent="-273050" algn="ctr" eaLnBrk="1" fontAlgn="auto" hangingPunct="1">
              <a:spcAft>
                <a:spcPts val="0"/>
              </a:spcAft>
              <a:buClr>
                <a:schemeClr val="accent3"/>
              </a:buClr>
              <a:buSzPct val="95000"/>
              <a:buFont typeface="Arial" charset="0"/>
              <a:buChar char="•"/>
              <a:defRPr/>
            </a:pPr>
            <a:r>
              <a:rPr lang="tr-TR" altLang="tr-TR" sz="2600" b="1" i="1" dirty="0">
                <a:sym typeface="Wingdings 2" pitchFamily="18" charset="2"/>
              </a:rPr>
              <a:t>Elektronik Eksiltme</a:t>
            </a:r>
            <a:r>
              <a:rPr lang="tr-TR" altLang="tr-TR" sz="2600" i="1" dirty="0">
                <a:sym typeface="Wingdings 2" pitchFamily="18" charset="2"/>
              </a:rPr>
              <a:t>, ihale sürecinin elektronik ortama taşınması projesinde; hem klasik usulde ihalelere uygulanabilen, hem e-teklif alınan ihalelerin sonuçlandırılmasında yararlanılan yenilikçi bir araçtır. </a:t>
            </a:r>
            <a:endParaRPr lang="tr-TR" altLang="tr-TR" sz="2600" i="1" dirty="0">
              <a:latin typeface="Arial" charset="0"/>
              <a:sym typeface="Wingdings 2" pitchFamily="18" charset="2"/>
            </a:endParaRPr>
          </a:p>
          <a:p>
            <a:pPr algn="ctr" eaLnBrk="1" fontAlgn="auto" hangingPunct="1">
              <a:spcAft>
                <a:spcPts val="0"/>
              </a:spcAft>
              <a:buClr>
                <a:schemeClr val="accent3"/>
              </a:buClr>
              <a:buFont typeface="Arial" charset="0"/>
              <a:buChar char="•"/>
              <a:defRPr/>
            </a:pPr>
            <a:endParaRPr lang="tr-TR" dirty="0">
              <a:solidFill>
                <a:schemeClr val="bg1">
                  <a:lumMod val="65000"/>
                </a:schemeClr>
              </a:solidFill>
              <a:latin typeface="+mj-lt"/>
            </a:endParaRPr>
          </a:p>
        </p:txBody>
      </p:sp>
    </p:spTree>
    <p:extLst>
      <p:ext uri="{BB962C8B-B14F-4D97-AF65-F5344CB8AC3E}">
        <p14:creationId xmlns:p14="http://schemas.microsoft.com/office/powerpoint/2010/main" val="315691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53</a:t>
            </a:fld>
            <a:endParaRPr lang="tr-TR" dirty="0"/>
          </a:p>
        </p:txBody>
      </p:sp>
      <p:sp>
        <p:nvSpPr>
          <p:cNvPr id="5" name="İçerik Yer Tutucusu 2"/>
          <p:cNvSpPr txBox="1">
            <a:spLocks/>
          </p:cNvSpPr>
          <p:nvPr/>
        </p:nvSpPr>
        <p:spPr bwMode="auto">
          <a:xfrm>
            <a:off x="457200" y="1129087"/>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spcBef>
                <a:spcPct val="0"/>
              </a:spcBef>
              <a:buClrTx/>
              <a:buSzTx/>
              <a:buFont typeface="Arial" charset="0"/>
              <a:buChar char="•"/>
              <a:defRPr/>
            </a:pPr>
            <a:r>
              <a:rPr lang="tr-TR" altLang="tr-TR" sz="2800" dirty="0">
                <a:latin typeface="Arial" charset="0"/>
                <a:sym typeface="Wingdings 2" pitchFamily="18" charset="2"/>
              </a:rPr>
              <a:t>Amaç:</a:t>
            </a:r>
          </a:p>
          <a:p>
            <a:pPr eaLnBrk="1" hangingPunct="1">
              <a:spcBef>
                <a:spcPct val="0"/>
              </a:spcBef>
              <a:buClrTx/>
              <a:buSzTx/>
              <a:buFont typeface="Arial" charset="0"/>
              <a:buChar char="•"/>
              <a:defRPr/>
            </a:pPr>
            <a:endParaRPr lang="tr-TR" altLang="tr-TR" sz="2800" dirty="0">
              <a:latin typeface="Arial" charset="0"/>
              <a:sym typeface="Wingdings 2" pitchFamily="18" charset="2"/>
            </a:endParaRPr>
          </a:p>
          <a:p>
            <a:pPr lvl="1" eaLnBrk="1" hangingPunct="1">
              <a:spcBef>
                <a:spcPct val="0"/>
              </a:spcBef>
              <a:buClrTx/>
              <a:buSzTx/>
              <a:buFont typeface="Arial" charset="0"/>
              <a:buChar char="•"/>
              <a:defRPr/>
            </a:pPr>
            <a:r>
              <a:rPr lang="tr-TR" altLang="tr-TR" i="1" dirty="0">
                <a:latin typeface="Arial" charset="0"/>
                <a:sym typeface="Wingdings 2" pitchFamily="18" charset="2"/>
              </a:rPr>
              <a:t>Rekabetin artırılması</a:t>
            </a:r>
          </a:p>
          <a:p>
            <a:pPr lvl="1" eaLnBrk="1" hangingPunct="1">
              <a:spcBef>
                <a:spcPct val="0"/>
              </a:spcBef>
              <a:buClrTx/>
              <a:buSzTx/>
              <a:buFont typeface="Arial" charset="0"/>
              <a:buChar char="•"/>
              <a:defRPr/>
            </a:pPr>
            <a:r>
              <a:rPr lang="tr-TR" altLang="tr-TR" i="1" dirty="0">
                <a:latin typeface="Arial" charset="0"/>
                <a:sym typeface="Wingdings 2" pitchFamily="18" charset="2"/>
              </a:rPr>
              <a:t>Kaynakların daha etkin ve verimli kullanılmasının sağlanması</a:t>
            </a:r>
          </a:p>
          <a:p>
            <a:pPr lvl="1" eaLnBrk="1" hangingPunct="1">
              <a:spcBef>
                <a:spcPct val="0"/>
              </a:spcBef>
              <a:buClrTx/>
              <a:buSzTx/>
              <a:buFont typeface="Arial" charset="0"/>
              <a:buChar char="•"/>
              <a:defRPr/>
            </a:pPr>
            <a:r>
              <a:rPr lang="tr-TR" altLang="tr-TR" i="1" dirty="0">
                <a:latin typeface="Arial" charset="0"/>
                <a:sym typeface="Wingdings 2" pitchFamily="18" charset="2"/>
              </a:rPr>
              <a:t>Tasarruf elde edilmesi </a:t>
            </a:r>
            <a:br>
              <a:rPr lang="tr-TR" altLang="tr-TR" i="1" dirty="0">
                <a:latin typeface="Arial" charset="0"/>
                <a:sym typeface="Wingdings 2" pitchFamily="18" charset="2"/>
              </a:rPr>
            </a:br>
            <a:r>
              <a:rPr lang="tr-TR" altLang="tr-TR" sz="2000" i="1" dirty="0">
                <a:latin typeface="Arial" charset="0"/>
                <a:sym typeface="Wingdings 2" pitchFamily="18" charset="2"/>
              </a:rPr>
              <a:t>(gerek sözleşme bedellerinde gerek işlem maliyetlerinde)</a:t>
            </a:r>
          </a:p>
          <a:p>
            <a:pPr lvl="1" eaLnBrk="1" hangingPunct="1">
              <a:spcBef>
                <a:spcPct val="0"/>
              </a:spcBef>
              <a:buClrTx/>
              <a:buSzTx/>
              <a:buFont typeface="Arial" charset="0"/>
              <a:buChar char="•"/>
              <a:defRPr/>
            </a:pPr>
            <a:endParaRPr lang="tr-TR" altLang="tr-TR" i="1" dirty="0">
              <a:latin typeface="Arial" charset="0"/>
              <a:sym typeface="Wingdings 2" pitchFamily="18" charset="2"/>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t="5244"/>
          <a:stretch/>
        </p:blipFill>
        <p:spPr>
          <a:xfrm>
            <a:off x="892099" y="4041027"/>
            <a:ext cx="7081024" cy="2152185"/>
          </a:xfrm>
          <a:prstGeom prst="rect">
            <a:avLst/>
          </a:prstGeom>
        </p:spPr>
      </p:pic>
      <p:sp>
        <p:nvSpPr>
          <p:cNvPr id="3" name="Yuvarlatılmış Dikdörtgen 2"/>
          <p:cNvSpPr/>
          <p:nvPr/>
        </p:nvSpPr>
        <p:spPr>
          <a:xfrm>
            <a:off x="7402286" y="5558971"/>
            <a:ext cx="1284514" cy="406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a:t>Nisan 2021</a:t>
            </a:r>
          </a:p>
        </p:txBody>
      </p:sp>
    </p:spTree>
    <p:extLst>
      <p:ext uri="{BB962C8B-B14F-4D97-AF65-F5344CB8AC3E}">
        <p14:creationId xmlns:p14="http://schemas.microsoft.com/office/powerpoint/2010/main" val="140163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54</a:t>
            </a:fld>
            <a:endParaRPr lang="tr-TR" dirty="0"/>
          </a:p>
        </p:txBody>
      </p:sp>
      <p:sp>
        <p:nvSpPr>
          <p:cNvPr id="6" name="İçerik Yer Tutucusu 2"/>
          <p:cNvSpPr txBox="1">
            <a:spLocks/>
          </p:cNvSpPr>
          <p:nvPr/>
        </p:nvSpPr>
        <p:spPr bwMode="auto">
          <a:xfrm>
            <a:off x="457200" y="133404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spcBef>
                <a:spcPct val="0"/>
              </a:spcBef>
              <a:buClrTx/>
              <a:buSzTx/>
              <a:buFont typeface="Arial" charset="0"/>
              <a:buChar char="•"/>
              <a:defRPr/>
            </a:pPr>
            <a:r>
              <a:rPr lang="tr-TR" altLang="tr-TR" sz="2800" dirty="0">
                <a:latin typeface="Arial" charset="0"/>
                <a:sym typeface="Wingdings 2" pitchFamily="18" charset="2"/>
              </a:rPr>
              <a:t>Elektronik eksiltmenin kullanılabileceği usuller:</a:t>
            </a:r>
          </a:p>
          <a:p>
            <a:pPr eaLnBrk="1" hangingPunct="1">
              <a:spcBef>
                <a:spcPct val="0"/>
              </a:spcBef>
              <a:buClrTx/>
              <a:buSzTx/>
              <a:buFont typeface="Arial" charset="0"/>
              <a:buChar char="•"/>
              <a:defRPr/>
            </a:pPr>
            <a:endParaRPr lang="tr-TR" altLang="tr-TR" sz="2800" dirty="0">
              <a:latin typeface="Arial" charset="0"/>
              <a:sym typeface="Wingdings 2" pitchFamily="18" charset="2"/>
            </a:endParaRPr>
          </a:p>
          <a:p>
            <a:pPr lvl="1" eaLnBrk="1" hangingPunct="1">
              <a:spcBef>
                <a:spcPct val="0"/>
              </a:spcBef>
              <a:buClrTx/>
              <a:buSzTx/>
              <a:buFont typeface="Arial" charset="0"/>
              <a:buChar char="•"/>
              <a:defRPr/>
            </a:pPr>
            <a:r>
              <a:rPr lang="tr-TR" altLang="tr-TR" i="1" dirty="0">
                <a:latin typeface="Arial" charset="0"/>
                <a:sym typeface="Wingdings 2" pitchFamily="18" charset="2"/>
              </a:rPr>
              <a:t>Açık İhale Usulü</a:t>
            </a:r>
          </a:p>
          <a:p>
            <a:pPr lvl="1" eaLnBrk="1" hangingPunct="1">
              <a:spcBef>
                <a:spcPct val="0"/>
              </a:spcBef>
              <a:buClrTx/>
              <a:buSzTx/>
              <a:buFont typeface="Arial" charset="0"/>
              <a:buChar char="•"/>
              <a:defRPr/>
            </a:pPr>
            <a:endParaRPr lang="tr-TR" altLang="tr-TR" i="1" dirty="0">
              <a:latin typeface="Arial" charset="0"/>
              <a:sym typeface="Wingdings 2" pitchFamily="18" charset="2"/>
            </a:endParaRPr>
          </a:p>
          <a:p>
            <a:pPr lvl="1" eaLnBrk="1" hangingPunct="1">
              <a:spcBef>
                <a:spcPct val="0"/>
              </a:spcBef>
              <a:buClrTx/>
              <a:buSzTx/>
              <a:buFont typeface="Arial" charset="0"/>
              <a:buChar char="•"/>
              <a:defRPr/>
            </a:pPr>
            <a:r>
              <a:rPr lang="tr-TR" altLang="tr-TR" i="1" dirty="0">
                <a:latin typeface="Arial" charset="0"/>
                <a:sym typeface="Wingdings 2" pitchFamily="18" charset="2"/>
              </a:rPr>
              <a:t>Belli İstekliler Arasında İhale Usulü</a:t>
            </a:r>
          </a:p>
          <a:p>
            <a:pPr lvl="1" eaLnBrk="1" hangingPunct="1">
              <a:spcBef>
                <a:spcPct val="0"/>
              </a:spcBef>
              <a:buClrTx/>
              <a:buSzTx/>
              <a:buFont typeface="Arial" charset="0"/>
              <a:buChar char="•"/>
              <a:defRPr/>
            </a:pPr>
            <a:endParaRPr lang="tr-TR" altLang="tr-TR" i="1" dirty="0">
              <a:latin typeface="Arial" charset="0"/>
              <a:sym typeface="Wingdings 2" pitchFamily="18" charset="2"/>
            </a:endParaRPr>
          </a:p>
          <a:p>
            <a:pPr>
              <a:defRPr/>
            </a:pPr>
            <a:r>
              <a:rPr lang="tr-TR" sz="2100" b="1" dirty="0">
                <a:solidFill>
                  <a:schemeClr val="bg1">
                    <a:lumMod val="65000"/>
                  </a:schemeClr>
                </a:solidFill>
              </a:rPr>
              <a:t>EK MADDE 5- (Ek: 20/11/2008-5812/28 </a:t>
            </a:r>
            <a:r>
              <a:rPr lang="tr-TR" sz="2100" b="1" dirty="0" err="1">
                <a:solidFill>
                  <a:schemeClr val="bg1">
                    <a:lumMod val="65000"/>
                  </a:schemeClr>
                </a:solidFill>
              </a:rPr>
              <a:t>md.</a:t>
            </a:r>
            <a:r>
              <a:rPr lang="tr-TR" sz="2100" b="1" dirty="0">
                <a:solidFill>
                  <a:schemeClr val="bg1">
                    <a:lumMod val="65000"/>
                  </a:schemeClr>
                </a:solidFill>
              </a:rPr>
              <a:t>)</a:t>
            </a:r>
            <a:endParaRPr lang="tr-TR" sz="2100" dirty="0">
              <a:solidFill>
                <a:schemeClr val="bg1">
                  <a:lumMod val="65000"/>
                </a:schemeClr>
              </a:solidFill>
            </a:endParaRPr>
          </a:p>
          <a:p>
            <a:pPr>
              <a:defRPr/>
            </a:pPr>
            <a:r>
              <a:rPr lang="tr-TR" sz="2100" dirty="0">
                <a:solidFill>
                  <a:schemeClr val="bg1">
                    <a:lumMod val="65000"/>
                  </a:schemeClr>
                </a:solidFill>
              </a:rPr>
              <a:t>İlan ve ihale dokümanında belirtilmesi kaydıyla, açık ihale, belli istekliler arasında ihale ve 21 inci maddenin (a), (d) ve (e) bentleri uyarınca yapılan pazarlık usulü ihalede tekliflerin değerlendirilmesi aşamasının tamamlanmasından sonra elektronik eksiltme yapılabilir. Dinamik alım sistemi ve çerçeve anlaşma kapsamında yapılan ihalelerde de elektronik eksiltme uygulanabilir. 48 inci madde uyarınca yapılan danışmanlık hizmet alımı ihalelerinde ise elektronik eksiltme uygulanmaz.</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426759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55</a:t>
            </a:fld>
            <a:endParaRPr lang="tr-TR" dirty="0"/>
          </a:p>
        </p:txBody>
      </p:sp>
      <p:sp>
        <p:nvSpPr>
          <p:cNvPr id="5"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spcBef>
                <a:spcPct val="0"/>
              </a:spcBef>
              <a:buClrTx/>
              <a:buSzTx/>
              <a:buFont typeface="Arial" charset="0"/>
              <a:buChar char="•"/>
              <a:defRPr/>
            </a:pPr>
            <a:r>
              <a:rPr lang="tr-TR" altLang="tr-TR" sz="2800" dirty="0">
                <a:latin typeface="Arial" charset="0"/>
                <a:sym typeface="Wingdings 2" pitchFamily="18" charset="2"/>
              </a:rPr>
              <a:t>İhale Türleri:</a:t>
            </a:r>
          </a:p>
          <a:p>
            <a:pPr eaLnBrk="1" hangingPunct="1">
              <a:spcBef>
                <a:spcPct val="0"/>
              </a:spcBef>
              <a:buClrTx/>
              <a:buSzTx/>
              <a:buFont typeface="Arial" charset="0"/>
              <a:buChar char="•"/>
              <a:defRPr/>
            </a:pPr>
            <a:endParaRPr lang="tr-TR" altLang="tr-TR" sz="2800" i="1" dirty="0">
              <a:latin typeface="Arial" charset="0"/>
              <a:sym typeface="Wingdings 2" pitchFamily="18" charset="2"/>
            </a:endParaRPr>
          </a:p>
          <a:p>
            <a:pPr eaLnBrk="1" hangingPunct="1">
              <a:spcBef>
                <a:spcPct val="0"/>
              </a:spcBef>
              <a:buClrTx/>
              <a:buSzTx/>
              <a:buFont typeface="Arial" charset="0"/>
              <a:buChar char="•"/>
              <a:defRPr/>
            </a:pPr>
            <a:r>
              <a:rPr lang="tr-TR" altLang="tr-TR" sz="2800" i="1" dirty="0">
                <a:latin typeface="Arial" charset="0"/>
                <a:sym typeface="Wingdings" panose="05000000000000000000" pitchFamily="2" charset="2"/>
              </a:rPr>
              <a:t> Mal Alımı İhaleleri </a:t>
            </a:r>
            <a:br>
              <a:rPr lang="tr-TR" altLang="tr-TR" sz="2800" i="1" dirty="0">
                <a:latin typeface="Arial" charset="0"/>
                <a:sym typeface="Wingdings" panose="05000000000000000000" pitchFamily="2" charset="2"/>
              </a:rPr>
            </a:br>
            <a:r>
              <a:rPr lang="tr-TR" altLang="tr-TR" sz="2000" i="1" dirty="0">
                <a:latin typeface="Arial" charset="0"/>
                <a:sym typeface="Wingdings" panose="05000000000000000000" pitchFamily="2" charset="2"/>
              </a:rPr>
              <a:t>(Mal Alımı İhaleleri Uygulama Yönetmeliği Md 58/B)</a:t>
            </a:r>
            <a:r>
              <a:rPr lang="tr-TR" altLang="tr-TR" sz="2800" i="1" dirty="0">
                <a:latin typeface="Arial" charset="0"/>
                <a:sym typeface="Wingdings" panose="05000000000000000000" pitchFamily="2" charset="2"/>
              </a:rPr>
              <a:t/>
            </a:r>
            <a:br>
              <a:rPr lang="tr-TR" altLang="tr-TR" sz="2800" i="1" dirty="0">
                <a:latin typeface="Arial" charset="0"/>
                <a:sym typeface="Wingdings" panose="05000000000000000000" pitchFamily="2" charset="2"/>
              </a:rPr>
            </a:br>
            <a:endParaRPr lang="tr-TR" altLang="tr-TR" sz="2800" i="1" dirty="0">
              <a:latin typeface="Arial" charset="0"/>
              <a:sym typeface="Wingdings" panose="05000000000000000000" pitchFamily="2" charset="2"/>
            </a:endParaRPr>
          </a:p>
          <a:p>
            <a:pPr eaLnBrk="1" hangingPunct="1">
              <a:spcBef>
                <a:spcPct val="0"/>
              </a:spcBef>
              <a:buClrTx/>
              <a:buSzTx/>
              <a:buFont typeface="Arial" charset="0"/>
              <a:buChar char="•"/>
              <a:defRPr/>
            </a:pPr>
            <a:r>
              <a:rPr lang="tr-TR" altLang="tr-TR" sz="2800" i="1" dirty="0">
                <a:latin typeface="Arial" charset="0"/>
                <a:sym typeface="Wingdings" panose="05000000000000000000" pitchFamily="2" charset="2"/>
              </a:rPr>
              <a:t> Hizmet Alımı İhaleleri</a:t>
            </a:r>
            <a:br>
              <a:rPr lang="tr-TR" altLang="tr-TR" sz="2800" i="1" dirty="0">
                <a:latin typeface="Arial" charset="0"/>
                <a:sym typeface="Wingdings" panose="05000000000000000000" pitchFamily="2" charset="2"/>
              </a:rPr>
            </a:br>
            <a:r>
              <a:rPr lang="tr-TR" altLang="tr-TR" sz="2000" i="1" dirty="0">
                <a:latin typeface="Arial" charset="0"/>
                <a:sym typeface="Wingdings" panose="05000000000000000000" pitchFamily="2" charset="2"/>
              </a:rPr>
              <a:t>(Danışmanlık Hizmet Alımları Hariç)</a:t>
            </a:r>
            <a:br>
              <a:rPr lang="tr-TR" altLang="tr-TR" sz="2000" i="1" dirty="0">
                <a:latin typeface="Arial" charset="0"/>
                <a:sym typeface="Wingdings" panose="05000000000000000000" pitchFamily="2" charset="2"/>
              </a:rPr>
            </a:br>
            <a:r>
              <a:rPr lang="tr-TR" altLang="tr-TR" sz="2000" i="1" dirty="0">
                <a:latin typeface="Arial" charset="0"/>
                <a:sym typeface="Wingdings" panose="05000000000000000000" pitchFamily="2" charset="2"/>
              </a:rPr>
              <a:t>(Hizmet Alımı İhaleleri Uygulama Yönetmeliği Md 59/B)</a:t>
            </a:r>
          </a:p>
          <a:p>
            <a:pPr eaLnBrk="1" hangingPunct="1">
              <a:spcBef>
                <a:spcPct val="0"/>
              </a:spcBef>
              <a:buClrTx/>
              <a:buSzTx/>
              <a:buFont typeface="Arial" charset="0"/>
              <a:buChar char="•"/>
              <a:defRPr/>
            </a:pPr>
            <a:endParaRPr lang="tr-TR" altLang="tr-TR" sz="2800" i="1" dirty="0">
              <a:latin typeface="Arial" charset="0"/>
              <a:sym typeface="Wingdings" panose="05000000000000000000" pitchFamily="2" charset="2"/>
            </a:endParaRPr>
          </a:p>
          <a:p>
            <a:pPr eaLnBrk="1" hangingPunct="1">
              <a:spcBef>
                <a:spcPct val="0"/>
              </a:spcBef>
              <a:buClrTx/>
              <a:buSzTx/>
              <a:buFont typeface="Arial" charset="0"/>
              <a:buChar char="•"/>
              <a:defRPr/>
            </a:pPr>
            <a:r>
              <a:rPr lang="tr-TR" altLang="tr-TR" sz="2800" i="1" dirty="0">
                <a:latin typeface="Arial" charset="0"/>
                <a:sym typeface="Wingdings" panose="05000000000000000000" pitchFamily="2" charset="2"/>
              </a:rPr>
              <a:t> Yapım İşi İhaleleri</a:t>
            </a:r>
            <a:br>
              <a:rPr lang="tr-TR" altLang="tr-TR" sz="2800" i="1" dirty="0">
                <a:latin typeface="Arial" charset="0"/>
                <a:sym typeface="Wingdings" panose="05000000000000000000" pitchFamily="2" charset="2"/>
              </a:rPr>
            </a:br>
            <a:r>
              <a:rPr lang="tr-TR" altLang="tr-TR" sz="2000" i="1" dirty="0">
                <a:latin typeface="Arial" charset="0"/>
                <a:sym typeface="Wingdings" panose="05000000000000000000" pitchFamily="2" charset="2"/>
              </a:rPr>
              <a:t>(Ön Proje ile çıkılanlar hariç)</a:t>
            </a:r>
            <a:br>
              <a:rPr lang="tr-TR" altLang="tr-TR" sz="2000" i="1" dirty="0">
                <a:latin typeface="Arial" charset="0"/>
                <a:sym typeface="Wingdings" panose="05000000000000000000" pitchFamily="2" charset="2"/>
              </a:rPr>
            </a:br>
            <a:r>
              <a:rPr lang="tr-TR" altLang="tr-TR" sz="2000" i="1" dirty="0">
                <a:latin typeface="Arial" charset="0"/>
                <a:sym typeface="Wingdings" panose="05000000000000000000" pitchFamily="2" charset="2"/>
              </a:rPr>
              <a:t>(Yapım İşi İhaleleri Uygulama Yönetmeliği Md 60/B)</a:t>
            </a:r>
            <a:endParaRPr lang="tr-TR" altLang="tr-TR" sz="1600" i="1" dirty="0">
              <a:latin typeface="Arial" charset="0"/>
              <a:sym typeface="Wingdings 2" pitchFamily="18" charset="2"/>
            </a:endParaRPr>
          </a:p>
          <a:p>
            <a:pPr lvl="1" eaLnBrk="1" hangingPunct="1">
              <a:spcBef>
                <a:spcPct val="0"/>
              </a:spcBef>
              <a:buClrTx/>
              <a:buSzTx/>
              <a:buFont typeface="Arial" charset="0"/>
              <a:buChar char="•"/>
              <a:defRPr/>
            </a:pPr>
            <a:endParaRPr lang="tr-TR" altLang="tr-TR" i="1" dirty="0">
              <a:latin typeface="Arial" charset="0"/>
              <a:sym typeface="Wingdings 2" pitchFamily="18" charset="2"/>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10965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down)">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56</a:t>
            </a:fld>
            <a:endParaRPr lang="tr-TR" dirty="0"/>
          </a:p>
        </p:txBody>
      </p:sp>
      <p:sp>
        <p:nvSpPr>
          <p:cNvPr id="7" name="İçerik Yer Tutucusu 2"/>
          <p:cNvSpPr txBox="1">
            <a:spLocks/>
          </p:cNvSpPr>
          <p:nvPr/>
        </p:nvSpPr>
        <p:spPr bwMode="auto">
          <a:xfrm>
            <a:off x="457200" y="1160619"/>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spcBef>
                <a:spcPct val="0"/>
              </a:spcBef>
              <a:buClrTx/>
              <a:buSzTx/>
              <a:buFont typeface="Arial" charset="0"/>
              <a:buChar char="•"/>
              <a:defRPr/>
            </a:pPr>
            <a:r>
              <a:rPr lang="tr-TR" altLang="tr-TR" sz="2800" dirty="0">
                <a:latin typeface="Arial" charset="0"/>
                <a:sym typeface="Wingdings 2" pitchFamily="18" charset="2"/>
              </a:rPr>
              <a:t>Aşırı düşük teklif açıklaması </a:t>
            </a:r>
            <a:r>
              <a:rPr lang="tr-TR" altLang="tr-TR" sz="2800" b="1" dirty="0">
                <a:latin typeface="Arial" charset="0"/>
                <a:sym typeface="Wingdings 2" pitchFamily="18" charset="2"/>
              </a:rPr>
              <a:t>istenilmeksizin</a:t>
            </a:r>
            <a:r>
              <a:rPr lang="tr-TR" altLang="tr-TR" sz="2800" dirty="0">
                <a:latin typeface="Arial" charset="0"/>
                <a:sym typeface="Wingdings 2" pitchFamily="18" charset="2"/>
              </a:rPr>
              <a:t> sonuçlandırılan ihalelerde,</a:t>
            </a:r>
          </a:p>
          <a:p>
            <a:pPr lvl="1" eaLnBrk="1" hangingPunct="1">
              <a:spcBef>
                <a:spcPct val="0"/>
              </a:spcBef>
              <a:buClrTx/>
              <a:buSzTx/>
              <a:buFont typeface="Arial" charset="0"/>
              <a:buChar char="•"/>
              <a:defRPr/>
            </a:pPr>
            <a:r>
              <a:rPr lang="tr-TR" altLang="tr-TR" i="1" dirty="0">
                <a:latin typeface="Arial" charset="0"/>
                <a:sym typeface="Wingdings 2" pitchFamily="18" charset="2"/>
              </a:rPr>
              <a:t>Fiyat veya</a:t>
            </a:r>
          </a:p>
          <a:p>
            <a:pPr lvl="1" eaLnBrk="1" hangingPunct="1">
              <a:spcBef>
                <a:spcPct val="0"/>
              </a:spcBef>
              <a:buClrTx/>
              <a:buSzTx/>
              <a:buFont typeface="Arial" charset="0"/>
              <a:buChar char="•"/>
              <a:defRPr/>
            </a:pPr>
            <a:r>
              <a:rPr lang="tr-TR" altLang="tr-TR" i="1" dirty="0">
                <a:latin typeface="Arial" charset="0"/>
                <a:sym typeface="Wingdings 2" pitchFamily="18" charset="2"/>
              </a:rPr>
              <a:t>Fiyat ile birlikte fiyat dışı unsurlar üzerinden,</a:t>
            </a:r>
          </a:p>
          <a:p>
            <a:pPr lvl="1" eaLnBrk="1" hangingPunct="1">
              <a:spcBef>
                <a:spcPct val="0"/>
              </a:spcBef>
              <a:buClrTx/>
              <a:buSzTx/>
              <a:buFont typeface="Arial" charset="0"/>
              <a:buChar char="•"/>
              <a:defRPr/>
            </a:pPr>
            <a:endParaRPr lang="tr-TR" altLang="tr-TR" i="1" dirty="0">
              <a:latin typeface="Arial" charset="0"/>
              <a:sym typeface="Wingdings 2" pitchFamily="18" charset="2"/>
            </a:endParaRPr>
          </a:p>
          <a:p>
            <a:pPr eaLnBrk="1" hangingPunct="1">
              <a:spcBef>
                <a:spcPct val="0"/>
              </a:spcBef>
              <a:buClrTx/>
              <a:buSzTx/>
              <a:buFont typeface="Arial" charset="0"/>
              <a:buChar char="•"/>
              <a:defRPr/>
            </a:pPr>
            <a:r>
              <a:rPr lang="tr-TR" altLang="tr-TR" dirty="0">
                <a:latin typeface="Arial" charset="0"/>
                <a:sym typeface="Wingdings 2" pitchFamily="18" charset="2"/>
              </a:rPr>
              <a:t>Aşırı düşük teklif açıklaması </a:t>
            </a:r>
            <a:r>
              <a:rPr lang="tr-TR" altLang="tr-TR" b="1" dirty="0">
                <a:latin typeface="Arial" charset="0"/>
                <a:sym typeface="Wingdings 2" pitchFamily="18" charset="2"/>
              </a:rPr>
              <a:t>istenilen </a:t>
            </a:r>
            <a:r>
              <a:rPr lang="tr-TR" altLang="tr-TR" dirty="0">
                <a:latin typeface="Arial" charset="0"/>
                <a:sym typeface="Wingdings 2" pitchFamily="18" charset="2"/>
              </a:rPr>
              <a:t>veya sınır değerin altında tekliflerin açıklama istenilmeksizin </a:t>
            </a:r>
            <a:r>
              <a:rPr lang="tr-TR" altLang="tr-TR" b="1" dirty="0">
                <a:latin typeface="Arial" charset="0"/>
                <a:sym typeface="Wingdings 2" pitchFamily="18" charset="2"/>
              </a:rPr>
              <a:t>reddedilen</a:t>
            </a:r>
            <a:r>
              <a:rPr lang="tr-TR" altLang="tr-TR" dirty="0">
                <a:latin typeface="Arial" charset="0"/>
                <a:sym typeface="Wingdings 2" pitchFamily="18" charset="2"/>
              </a:rPr>
              <a:t> ihalelerde</a:t>
            </a:r>
          </a:p>
          <a:p>
            <a:pPr lvl="1" eaLnBrk="1" hangingPunct="1">
              <a:spcBef>
                <a:spcPct val="0"/>
              </a:spcBef>
              <a:buClrTx/>
              <a:buSzTx/>
              <a:buFont typeface="Arial" charset="0"/>
              <a:buChar char="•"/>
              <a:defRPr/>
            </a:pPr>
            <a:r>
              <a:rPr lang="tr-TR" altLang="tr-TR" i="1" dirty="0">
                <a:latin typeface="Arial" charset="0"/>
                <a:sym typeface="Wingdings 2" pitchFamily="18" charset="2"/>
              </a:rPr>
              <a:t>Fiyat dışı unsurlar üzerinden </a:t>
            </a:r>
          </a:p>
          <a:p>
            <a:pPr lvl="1" eaLnBrk="1" hangingPunct="1">
              <a:spcBef>
                <a:spcPct val="0"/>
              </a:spcBef>
              <a:buClrTx/>
              <a:buSzTx/>
              <a:buFont typeface="Arial" charset="0"/>
              <a:buChar char="•"/>
              <a:defRPr/>
            </a:pPr>
            <a:endParaRPr lang="tr-TR" altLang="tr-TR" i="1" dirty="0">
              <a:latin typeface="Arial" charset="0"/>
              <a:sym typeface="Wingdings 2" pitchFamily="18" charset="2"/>
            </a:endParaRPr>
          </a:p>
          <a:p>
            <a:pPr eaLnBrk="1" hangingPunct="1">
              <a:spcBef>
                <a:spcPct val="0"/>
              </a:spcBef>
              <a:buClrTx/>
              <a:buSzTx/>
              <a:buFont typeface="Arial" charset="0"/>
              <a:buChar char="•"/>
              <a:defRPr/>
            </a:pPr>
            <a:r>
              <a:rPr lang="tr-TR" altLang="tr-TR" dirty="0">
                <a:latin typeface="Arial" charset="0"/>
                <a:sym typeface="Wingdings 2" pitchFamily="18" charset="2"/>
              </a:rPr>
              <a:t>Kısmi teklife açık ihalelerde, </a:t>
            </a:r>
            <a:r>
              <a:rPr lang="tr-TR" altLang="tr-TR" b="1" dirty="0">
                <a:latin typeface="Arial" charset="0"/>
                <a:sym typeface="Wingdings 2" pitchFamily="18" charset="2"/>
              </a:rPr>
              <a:t>kısımlar için </a:t>
            </a:r>
            <a:r>
              <a:rPr lang="tr-TR" altLang="tr-TR" dirty="0">
                <a:latin typeface="Arial" charset="0"/>
                <a:sym typeface="Wingdings 2" pitchFamily="18" charset="2"/>
              </a:rPr>
              <a:t>eksiltme yapılabilir. </a:t>
            </a:r>
          </a:p>
          <a:p>
            <a:pPr eaLnBrk="1" hangingPunct="1">
              <a:spcBef>
                <a:spcPct val="0"/>
              </a:spcBef>
              <a:buClrTx/>
              <a:buSzTx/>
              <a:buFont typeface="Arial" charset="0"/>
              <a:buChar char="•"/>
              <a:defRPr/>
            </a:pPr>
            <a:endParaRPr lang="tr-TR" altLang="tr-TR" dirty="0">
              <a:latin typeface="Arial" charset="0"/>
              <a:sym typeface="Wingdings 2" pitchFamily="18" charset="2"/>
            </a:endParaRPr>
          </a:p>
          <a:p>
            <a:pPr eaLnBrk="1" hangingPunct="1">
              <a:spcBef>
                <a:spcPct val="0"/>
              </a:spcBef>
              <a:buClrTx/>
              <a:buSzTx/>
              <a:buFont typeface="Arial" charset="0"/>
              <a:buChar char="•"/>
              <a:defRPr/>
            </a:pPr>
            <a:r>
              <a:rPr lang="tr-TR" altLang="tr-TR" dirty="0">
                <a:latin typeface="Arial" charset="0"/>
                <a:sym typeface="Wingdings 2" pitchFamily="18" charset="2"/>
              </a:rPr>
              <a:t>İstekliler, alternatif teklif verilmesine izin verilen ihalelerde alternatif teklifler için de eksiltmeye katılabilirler. </a:t>
            </a:r>
          </a:p>
          <a:p>
            <a:pPr eaLnBrk="1" hangingPunct="1">
              <a:spcBef>
                <a:spcPct val="0"/>
              </a:spcBef>
              <a:buClrTx/>
              <a:buSzTx/>
              <a:buFont typeface="Arial" charset="0"/>
              <a:buChar char="•"/>
              <a:defRPr/>
            </a:pPr>
            <a:r>
              <a:rPr lang="tr-TR" altLang="tr-TR" dirty="0">
                <a:latin typeface="Arial" charset="0"/>
                <a:sym typeface="Wingdings 2" pitchFamily="18" charset="2"/>
              </a:rPr>
              <a:t>Sınır değer hesaplanması, yalnızca sınır değerin altında teklifin teminatı açısından yapılacak. </a:t>
            </a:r>
          </a:p>
          <a:p>
            <a:pPr lvl="1" eaLnBrk="1" hangingPunct="1">
              <a:spcBef>
                <a:spcPct val="0"/>
              </a:spcBef>
              <a:buClrTx/>
              <a:buSzTx/>
              <a:buFont typeface="Arial" charset="0"/>
              <a:buChar char="•"/>
              <a:defRPr/>
            </a:pPr>
            <a:endParaRPr lang="tr-TR" altLang="tr-TR" i="1" dirty="0">
              <a:latin typeface="Arial" charset="0"/>
              <a:sym typeface="Wingdings 2" pitchFamily="18" charset="2"/>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33815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ircle(in)">
                                      <p:cBhvr>
                                        <p:cTn id="10" dur="2000"/>
                                        <p:tgtEl>
                                          <p:spTgt spid="7">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ircle(in)">
                                      <p:cBhvr>
                                        <p:cTn id="13" dur="20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circle(in)">
                                      <p:cBhvr>
                                        <p:cTn id="18" dur="2000"/>
                                        <p:tgtEl>
                                          <p:spTgt spid="7">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circle(in)">
                                      <p:cBhvr>
                                        <p:cTn id="21" dur="2000"/>
                                        <p:tgtEl>
                                          <p:spTgt spid="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circle(in)">
                                      <p:cBhvr>
                                        <p:cTn id="26" dur="2000"/>
                                        <p:tgtEl>
                                          <p:spTgt spid="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circle(in)">
                                      <p:cBhvr>
                                        <p:cTn id="31" dur="2000"/>
                                        <p:tgtEl>
                                          <p:spTgt spid="7">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7">
                                            <p:txEl>
                                              <p:pRg st="10" end="10"/>
                                            </p:txEl>
                                          </p:spTgt>
                                        </p:tgtEl>
                                        <p:attrNameLst>
                                          <p:attrName>style.visibility</p:attrName>
                                        </p:attrNameLst>
                                      </p:cBhvr>
                                      <p:to>
                                        <p:strVal val="visible"/>
                                      </p:to>
                                    </p:set>
                                    <p:animEffect transition="in" filter="circle(in)">
                                      <p:cBhvr>
                                        <p:cTn id="36" dur="2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57</a:t>
            </a:fld>
            <a:endParaRPr lang="tr-TR" dirty="0"/>
          </a:p>
        </p:txBody>
      </p:sp>
      <p:sp>
        <p:nvSpPr>
          <p:cNvPr id="5"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spcBef>
                <a:spcPct val="0"/>
              </a:spcBef>
              <a:buClrTx/>
              <a:buSzTx/>
              <a:buFont typeface="Arial" charset="0"/>
              <a:buChar char="•"/>
              <a:defRPr/>
            </a:pPr>
            <a:r>
              <a:rPr lang="tr-TR" altLang="tr-TR" sz="2800" dirty="0">
                <a:latin typeface="Arial" charset="0"/>
                <a:sym typeface="Wingdings 2" pitchFamily="18" charset="2"/>
              </a:rPr>
              <a:t>İdarelerce elektronik eksiltme yapılacak ise, </a:t>
            </a:r>
            <a:br>
              <a:rPr lang="tr-TR" altLang="tr-TR" sz="2800" dirty="0">
                <a:latin typeface="Arial" charset="0"/>
                <a:sym typeface="Wingdings 2" pitchFamily="18" charset="2"/>
              </a:rPr>
            </a:br>
            <a:r>
              <a:rPr lang="tr-TR" altLang="tr-TR" sz="2800" dirty="0">
                <a:latin typeface="Arial" charset="0"/>
                <a:sym typeface="Wingdings 2" pitchFamily="18" charset="2"/>
              </a:rPr>
              <a:t>İdari </a:t>
            </a:r>
            <a:r>
              <a:rPr lang="tr-TR" altLang="tr-TR" sz="2800" dirty="0" err="1">
                <a:latin typeface="Arial" charset="0"/>
                <a:sym typeface="Wingdings 2" pitchFamily="18" charset="2"/>
              </a:rPr>
              <a:t>Şartname’nin</a:t>
            </a:r>
            <a:r>
              <a:rPr lang="tr-TR" altLang="tr-TR" sz="2800" dirty="0">
                <a:latin typeface="Arial" charset="0"/>
                <a:sym typeface="Wingdings 2" pitchFamily="18" charset="2"/>
              </a:rPr>
              <a:t> 21’inci maddesinde düzenleme yapılması gerekmektedir.  </a:t>
            </a:r>
            <a:br>
              <a:rPr lang="tr-TR" altLang="tr-TR" sz="2800" dirty="0">
                <a:latin typeface="Arial" charset="0"/>
                <a:sym typeface="Wingdings 2" pitchFamily="18" charset="2"/>
              </a:rPr>
            </a:br>
            <a:r>
              <a:rPr lang="tr-TR" altLang="tr-TR" sz="2000" dirty="0">
                <a:solidFill>
                  <a:srgbClr val="00B050"/>
                </a:solidFill>
                <a:latin typeface="Arial" charset="0"/>
                <a:sym typeface="Wingdings 2" pitchFamily="18" charset="2"/>
              </a:rPr>
              <a:t>(Elektronik ihalede 23. madde)</a:t>
            </a:r>
          </a:p>
          <a:p>
            <a:pPr eaLnBrk="1" hangingPunct="1">
              <a:spcBef>
                <a:spcPct val="0"/>
              </a:spcBef>
              <a:buClrTx/>
              <a:buSzTx/>
              <a:buFont typeface="Arial" charset="0"/>
              <a:buChar char="•"/>
              <a:defRPr/>
            </a:pPr>
            <a:endParaRPr lang="tr-TR" altLang="tr-TR" sz="2800" dirty="0">
              <a:latin typeface="Arial" charset="0"/>
              <a:sym typeface="Wingdings 2" pitchFamily="18" charset="2"/>
            </a:endParaRPr>
          </a:p>
          <a:p>
            <a:pPr eaLnBrk="1" hangingPunct="1">
              <a:spcBef>
                <a:spcPct val="0"/>
              </a:spcBef>
              <a:buClrTx/>
              <a:buSzTx/>
              <a:buFont typeface="Arial" charset="0"/>
              <a:buChar char="•"/>
              <a:defRPr/>
            </a:pPr>
            <a:r>
              <a:rPr lang="tr-TR" altLang="tr-TR" sz="1800" i="1" dirty="0">
                <a:latin typeface="Arial" charset="0"/>
                <a:sym typeface="Wingdings 2" pitchFamily="18" charset="2"/>
              </a:rPr>
              <a:t>Maddenin eski hali </a:t>
            </a:r>
            <a:r>
              <a:rPr lang="tr-TR" altLang="tr-TR" sz="1800" i="1" dirty="0">
                <a:latin typeface="Arial" charset="0"/>
                <a:sym typeface="Wingdings" panose="05000000000000000000" pitchFamily="2" charset="2"/>
              </a:rPr>
              <a:t> Teklif ve ödemelerde para birimi </a:t>
            </a:r>
            <a:br>
              <a:rPr lang="tr-TR" altLang="tr-TR" sz="1800" i="1" dirty="0">
                <a:latin typeface="Arial" charset="0"/>
                <a:sym typeface="Wingdings" panose="05000000000000000000" pitchFamily="2" charset="2"/>
              </a:rPr>
            </a:br>
            <a:r>
              <a:rPr lang="tr-TR" altLang="tr-TR" sz="1800" i="1" dirty="0">
                <a:latin typeface="Arial" charset="0"/>
                <a:sym typeface="Wingdings" panose="05000000000000000000" pitchFamily="2" charset="2"/>
              </a:rPr>
              <a:t>                 yeni hali  Elektronik eksiltme</a:t>
            </a:r>
            <a:endParaRPr lang="tr-TR" altLang="tr-TR" sz="1800" i="1" dirty="0">
              <a:latin typeface="Arial" charset="0"/>
              <a:sym typeface="Wingdings 2" pitchFamily="18" charset="2"/>
            </a:endParaRPr>
          </a:p>
          <a:p>
            <a:pPr lvl="1" eaLnBrk="1" hangingPunct="1">
              <a:spcBef>
                <a:spcPct val="0"/>
              </a:spcBef>
              <a:buClrTx/>
              <a:buSzTx/>
              <a:buFont typeface="Arial" charset="0"/>
              <a:buChar char="•"/>
              <a:defRPr/>
            </a:pPr>
            <a:endParaRPr lang="tr-TR" altLang="tr-TR" i="1" dirty="0">
              <a:latin typeface="Arial" charset="0"/>
              <a:sym typeface="Wingdings 2" pitchFamily="18" charset="2"/>
            </a:endParaRPr>
          </a:p>
          <a:p>
            <a:pPr lvl="1" eaLnBrk="1" hangingPunct="1">
              <a:spcBef>
                <a:spcPct val="0"/>
              </a:spcBef>
              <a:buClrTx/>
              <a:buSzTx/>
              <a:buFont typeface="Arial" charset="0"/>
              <a:buChar char="•"/>
              <a:defRPr/>
            </a:pPr>
            <a:r>
              <a:rPr lang="tr-TR" altLang="tr-TR" i="1" dirty="0">
                <a:latin typeface="Arial" charset="0"/>
                <a:sym typeface="Wingdings 2" pitchFamily="18" charset="2"/>
              </a:rPr>
              <a:t>Yapılmayacak ise </a:t>
            </a:r>
            <a:br>
              <a:rPr lang="tr-TR" altLang="tr-TR" i="1" dirty="0">
                <a:latin typeface="Arial" charset="0"/>
                <a:sym typeface="Wingdings 2" pitchFamily="18" charset="2"/>
              </a:rPr>
            </a:br>
            <a:r>
              <a:rPr lang="tr-TR" altLang="tr-TR" i="1" dirty="0">
                <a:latin typeface="Arial" charset="0"/>
                <a:sym typeface="Wingdings" panose="05000000000000000000" pitchFamily="2" charset="2"/>
              </a:rPr>
              <a:t> “21.1. Bu madde boş bırakılmıştır.” yazılacaktır.</a:t>
            </a:r>
            <a:endParaRPr lang="tr-TR" altLang="tr-TR" i="1" dirty="0">
              <a:latin typeface="Arial" charset="0"/>
              <a:sym typeface="Wingdings 2" pitchFamily="18" charset="2"/>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357378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58</a:t>
            </a:fld>
            <a:endParaRPr lang="tr-TR" dirty="0"/>
          </a:p>
        </p:txBody>
      </p:sp>
      <p:sp>
        <p:nvSpPr>
          <p:cNvPr id="5"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spcBef>
                <a:spcPct val="0"/>
              </a:spcBef>
              <a:buClrTx/>
              <a:buSzTx/>
              <a:buFont typeface="Arial" charset="0"/>
              <a:buChar char="•"/>
              <a:defRPr/>
            </a:pPr>
            <a:r>
              <a:rPr lang="tr-TR" altLang="tr-TR" sz="2800" dirty="0">
                <a:latin typeface="Arial" charset="0"/>
                <a:sym typeface="Wingdings 2" pitchFamily="18" charset="2"/>
              </a:rPr>
              <a:t>«</a:t>
            </a:r>
            <a:r>
              <a:rPr lang="tr-TR" altLang="tr-TR" sz="2800" b="1" dirty="0">
                <a:latin typeface="Arial" charset="0"/>
                <a:sym typeface="Wingdings 2" pitchFamily="18" charset="2"/>
              </a:rPr>
              <a:t>Yeterli görülen istekliler</a:t>
            </a:r>
            <a:r>
              <a:rPr lang="tr-TR" altLang="tr-TR" sz="2800" dirty="0">
                <a:latin typeface="Arial" charset="0"/>
                <a:sym typeface="Wingdings 2" pitchFamily="18" charset="2"/>
              </a:rPr>
              <a:t>» EKAP üzerinden </a:t>
            </a:r>
            <a:r>
              <a:rPr lang="tr-TR" altLang="tr-TR" sz="2800" b="1" dirty="0">
                <a:latin typeface="Arial" charset="0"/>
                <a:sym typeface="Wingdings 2" pitchFamily="18" charset="2"/>
              </a:rPr>
              <a:t>aynı anda</a:t>
            </a:r>
            <a:r>
              <a:rPr lang="tr-TR" altLang="tr-TR" sz="2800" dirty="0">
                <a:latin typeface="Arial" charset="0"/>
                <a:sym typeface="Wingdings 2" pitchFamily="18" charset="2"/>
              </a:rPr>
              <a:t> eksiltmeye davet edilirler. </a:t>
            </a:r>
          </a:p>
          <a:p>
            <a:pPr eaLnBrk="1" hangingPunct="1">
              <a:spcBef>
                <a:spcPct val="0"/>
              </a:spcBef>
              <a:buClrTx/>
              <a:buSzTx/>
              <a:buFont typeface="Arial" charset="0"/>
              <a:buChar char="•"/>
              <a:defRPr/>
            </a:pPr>
            <a:r>
              <a:rPr lang="tr-TR" altLang="tr-TR" sz="2800" dirty="0">
                <a:latin typeface="Arial" charset="0"/>
                <a:sym typeface="Wingdings 2" pitchFamily="18" charset="2"/>
              </a:rPr>
              <a:t>Elektronik Eksiltme süreci fiilen bu davetin yapılması ile başlamaktadır. </a:t>
            </a:r>
          </a:p>
          <a:p>
            <a:pPr eaLnBrk="1" hangingPunct="1">
              <a:spcBef>
                <a:spcPct val="0"/>
              </a:spcBef>
              <a:buClrTx/>
              <a:buSzTx/>
              <a:buFont typeface="Arial" charset="0"/>
              <a:buChar char="•"/>
              <a:defRPr/>
            </a:pPr>
            <a:endParaRPr lang="tr-TR" altLang="tr-TR" sz="2800" dirty="0">
              <a:latin typeface="Arial" charset="0"/>
              <a:sym typeface="Wingdings 2" pitchFamily="18" charset="2"/>
            </a:endParaRPr>
          </a:p>
          <a:p>
            <a:pPr lvl="1" eaLnBrk="1" hangingPunct="1">
              <a:spcBef>
                <a:spcPct val="0"/>
              </a:spcBef>
              <a:buClrTx/>
              <a:buSzTx/>
              <a:buFont typeface="Arial" charset="0"/>
              <a:buChar char="•"/>
              <a:defRPr/>
            </a:pPr>
            <a:r>
              <a:rPr lang="tr-TR" altLang="tr-TR" sz="2000" i="1" dirty="0">
                <a:latin typeface="Arial" charset="0"/>
                <a:sym typeface="Wingdings 2" pitchFamily="18" charset="2"/>
              </a:rPr>
              <a:t>Davet, Elektronik İhale UY Eki «Elektronik Eksiltme Davet Formu» kullanılarak EKAP üzerinden yapılır.</a:t>
            </a:r>
            <a:endParaRPr lang="tr-TR" altLang="tr-TR" sz="2000" dirty="0">
              <a:latin typeface="Arial" charset="0"/>
              <a:sym typeface="Wingdings 2" pitchFamily="18" charset="2"/>
            </a:endParaRPr>
          </a:p>
          <a:p>
            <a:pPr lvl="1" eaLnBrk="1" hangingPunct="1">
              <a:spcBef>
                <a:spcPct val="0"/>
              </a:spcBef>
              <a:buClrTx/>
              <a:buSzTx/>
              <a:buFont typeface="Arial" charset="0"/>
              <a:buChar char="•"/>
              <a:defRPr/>
            </a:pPr>
            <a:endParaRPr lang="tr-TR" altLang="tr-TR" i="1" dirty="0">
              <a:latin typeface="Arial" charset="0"/>
              <a:sym typeface="Wingdings 2" pitchFamily="18" charset="2"/>
            </a:endParaRPr>
          </a:p>
          <a:p>
            <a:pPr eaLnBrk="1" hangingPunct="1">
              <a:spcBef>
                <a:spcPct val="0"/>
              </a:spcBef>
              <a:buClrTx/>
              <a:buSzTx/>
              <a:buFont typeface="Arial" charset="0"/>
              <a:buChar char="•"/>
              <a:defRPr/>
            </a:pPr>
            <a:r>
              <a:rPr lang="tr-TR" altLang="tr-TR" i="1" dirty="0">
                <a:latin typeface="Arial" charset="0"/>
                <a:sym typeface="Wingdings 2" pitchFamily="18" charset="2"/>
              </a:rPr>
              <a:t>Davet yapılmadan önce isteklilere değerlendirme dışı bırakılan teklifler ve gerekçeleri bildirilir. </a:t>
            </a:r>
          </a:p>
          <a:p>
            <a:pPr eaLnBrk="1" hangingPunct="1">
              <a:spcBef>
                <a:spcPct val="0"/>
              </a:spcBef>
              <a:buClrTx/>
              <a:buSzTx/>
              <a:buFont typeface="Arial" charset="0"/>
              <a:buChar char="•"/>
              <a:defRPr/>
            </a:pPr>
            <a:endParaRPr lang="tr-TR" altLang="tr-TR" i="1" dirty="0">
              <a:latin typeface="Arial" charset="0"/>
              <a:sym typeface="Wingdings 2" pitchFamily="18" charset="2"/>
            </a:endParaRPr>
          </a:p>
          <a:p>
            <a:pPr eaLnBrk="1" hangingPunct="1">
              <a:spcBef>
                <a:spcPct val="0"/>
              </a:spcBef>
              <a:buClrTx/>
              <a:buSzTx/>
              <a:buFont typeface="Arial" charset="0"/>
              <a:buChar char="•"/>
              <a:defRPr/>
            </a:pPr>
            <a:r>
              <a:rPr lang="tr-TR" altLang="tr-TR" sz="2400" i="1" dirty="0">
                <a:latin typeface="Arial" charset="0"/>
                <a:sym typeface="Wingdings 2" pitchFamily="18" charset="2"/>
              </a:rPr>
              <a:t>Eksiltme gerekli durumlarda ertelenebilir.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376063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59</a:t>
            </a:fld>
            <a:endParaRPr lang="tr-TR" dirty="0"/>
          </a:p>
        </p:txBody>
      </p:sp>
      <p:sp>
        <p:nvSpPr>
          <p:cNvPr id="6"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Davette; </a:t>
            </a:r>
          </a:p>
          <a:p>
            <a:pPr lvl="1" eaLnBrk="1" fontAlgn="auto" hangingPunct="1">
              <a:spcAft>
                <a:spcPts val="0"/>
              </a:spcAft>
              <a:buClr>
                <a:schemeClr val="accent3"/>
              </a:buClr>
              <a:buFont typeface="Arial" charset="0"/>
              <a:buChar char="•"/>
              <a:defRPr/>
            </a:pPr>
            <a:r>
              <a:rPr lang="tr-TR" dirty="0">
                <a:latin typeface="+mj-lt"/>
              </a:rPr>
              <a:t>Eksiltmeye konu fiyat ve/veya fiyat dışı unsurlar</a:t>
            </a:r>
          </a:p>
          <a:p>
            <a:pPr lvl="1" eaLnBrk="1" fontAlgn="auto" hangingPunct="1">
              <a:spcAft>
                <a:spcPts val="0"/>
              </a:spcAft>
              <a:buClr>
                <a:schemeClr val="accent3"/>
              </a:buClr>
              <a:buFont typeface="Arial" charset="0"/>
              <a:buChar char="•"/>
              <a:defRPr/>
            </a:pPr>
            <a:r>
              <a:rPr lang="tr-TR" dirty="0">
                <a:latin typeface="+mj-lt"/>
              </a:rPr>
              <a:t>Eksiltmenin zamanı,</a:t>
            </a:r>
          </a:p>
          <a:p>
            <a:pPr lvl="1" eaLnBrk="1" fontAlgn="auto" hangingPunct="1">
              <a:spcAft>
                <a:spcPts val="0"/>
              </a:spcAft>
              <a:buClr>
                <a:schemeClr val="accent3"/>
              </a:buClr>
              <a:buFont typeface="Arial" charset="0"/>
              <a:buChar char="•"/>
              <a:defRPr/>
            </a:pPr>
            <a:r>
              <a:rPr lang="tr-TR" dirty="0">
                <a:latin typeface="+mj-lt"/>
              </a:rPr>
              <a:t>Süresi,</a:t>
            </a:r>
          </a:p>
          <a:p>
            <a:pPr lvl="1" eaLnBrk="1" fontAlgn="auto" hangingPunct="1">
              <a:spcAft>
                <a:spcPts val="0"/>
              </a:spcAft>
              <a:buClr>
                <a:schemeClr val="accent3"/>
              </a:buClr>
              <a:buFont typeface="Arial" charset="0"/>
              <a:buChar char="•"/>
              <a:defRPr/>
            </a:pPr>
            <a:r>
              <a:rPr lang="tr-TR" dirty="0">
                <a:latin typeface="+mj-lt"/>
              </a:rPr>
              <a:t>Tur sayısı,</a:t>
            </a:r>
          </a:p>
          <a:p>
            <a:pPr lvl="1" eaLnBrk="1" fontAlgn="auto" hangingPunct="1">
              <a:spcAft>
                <a:spcPts val="0"/>
              </a:spcAft>
              <a:buClr>
                <a:schemeClr val="accent3"/>
              </a:buClr>
              <a:buFont typeface="Arial" charset="0"/>
              <a:buChar char="•"/>
              <a:defRPr/>
            </a:pPr>
            <a:r>
              <a:rPr lang="tr-TR" dirty="0">
                <a:latin typeface="+mj-lt"/>
              </a:rPr>
              <a:t>Asgari fark aralığı,</a:t>
            </a:r>
          </a:p>
          <a:p>
            <a:pPr eaLnBrk="1" fontAlgn="auto" hangingPunct="1">
              <a:spcAft>
                <a:spcPts val="0"/>
              </a:spcAft>
              <a:buClr>
                <a:schemeClr val="accent3"/>
              </a:buClr>
              <a:buFont typeface="Arial" charset="0"/>
              <a:buChar char="•"/>
              <a:defRPr/>
            </a:pPr>
            <a:r>
              <a:rPr lang="tr-TR" dirty="0">
                <a:latin typeface="+mj-lt"/>
              </a:rPr>
              <a:t>Gibi gerekli hususlar belirtilir.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r>
              <a:rPr lang="tr-TR" dirty="0">
                <a:latin typeface="+mj-lt"/>
              </a:rPr>
              <a:t> </a:t>
            </a: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409730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EKAP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6</a:t>
            </a:fld>
            <a:endParaRPr lang="tr-TR" dirty="0"/>
          </a:p>
        </p:txBody>
      </p:sp>
      <p:sp>
        <p:nvSpPr>
          <p:cNvPr id="7" name="Metin kutusu 6"/>
          <p:cNvSpPr txBox="1"/>
          <p:nvPr/>
        </p:nvSpPr>
        <p:spPr>
          <a:xfrm>
            <a:off x="237506" y="926889"/>
            <a:ext cx="8716489" cy="5386090"/>
          </a:xfrm>
          <a:prstGeom prst="rect">
            <a:avLst/>
          </a:prstGeom>
          <a:noFill/>
        </p:spPr>
        <p:txBody>
          <a:bodyPr wrap="square" rtlCol="0">
            <a:spAutoFit/>
          </a:bodyPr>
          <a:lstStyle/>
          <a:p>
            <a:pPr>
              <a:buClr>
                <a:schemeClr val="accent3"/>
              </a:buClr>
              <a:buFont typeface="Arial" charset="0"/>
              <a:buChar char="•"/>
              <a:defRPr/>
            </a:pPr>
            <a:r>
              <a:rPr lang="tr-TR" dirty="0">
                <a:solidFill>
                  <a:srgbClr val="C00000"/>
                </a:solidFill>
              </a:rPr>
              <a:t>30 Eylül 2020 RG</a:t>
            </a:r>
            <a:r>
              <a:rPr lang="tr-TR" dirty="0"/>
              <a:t>: </a:t>
            </a:r>
          </a:p>
          <a:p>
            <a:pPr>
              <a:buClr>
                <a:schemeClr val="accent3"/>
              </a:buClr>
              <a:buFont typeface="Arial" charset="0"/>
              <a:buChar char="•"/>
              <a:defRPr/>
            </a:pPr>
            <a:r>
              <a:rPr lang="tr-TR" dirty="0"/>
              <a:t>Elektronik Kamu Alımları Platformu (EKAP) işlemlerinde kimlik doğrulaması için kullanılacak yöntemler artırılmıştır.</a:t>
            </a:r>
          </a:p>
          <a:p>
            <a:pPr>
              <a:buClr>
                <a:schemeClr val="accent3"/>
              </a:buClr>
              <a:buFont typeface="Arial" charset="0"/>
              <a:buChar char="•"/>
              <a:defRPr/>
            </a:pPr>
            <a:endParaRPr lang="tr-TR" dirty="0"/>
          </a:p>
          <a:p>
            <a:pPr>
              <a:buClr>
                <a:schemeClr val="accent3"/>
              </a:buClr>
              <a:buFont typeface="Arial" charset="0"/>
              <a:buChar char="•"/>
              <a:defRPr/>
            </a:pPr>
            <a:r>
              <a:rPr lang="tr-TR" dirty="0"/>
              <a:t>Şikayet başvurularının EKAP üzerinden e-imza kullanılarak (e-şikayet) yapılması düzenlenmiştir.</a:t>
            </a:r>
            <a:br>
              <a:rPr lang="tr-TR" dirty="0"/>
            </a:br>
            <a:r>
              <a:rPr lang="tr-TR" sz="1600" i="1" dirty="0"/>
              <a:t>     (Yayım tarihinde yürürlüğe girmiştir)</a:t>
            </a:r>
          </a:p>
          <a:p>
            <a:pPr>
              <a:buClr>
                <a:schemeClr val="accent3"/>
              </a:buClr>
              <a:buFont typeface="Arial" charset="0"/>
              <a:buChar char="•"/>
              <a:defRPr/>
            </a:pPr>
            <a:endParaRPr lang="tr-TR" sz="1600" i="1" dirty="0"/>
          </a:p>
          <a:p>
            <a:pPr>
              <a:buClr>
                <a:schemeClr val="accent3"/>
              </a:buClr>
              <a:buFont typeface="Arial" charset="0"/>
              <a:buChar char="•"/>
              <a:defRPr/>
            </a:pPr>
            <a:r>
              <a:rPr lang="tr-TR" dirty="0"/>
              <a:t>Elektronik ihale (e-ihale) yöntemiyle yapılan ihalelerde geçici teminat mektubu olarak yalnızca elektronik geçici teminat mektuplarının sunulabileceği düzenlenmiştir</a:t>
            </a:r>
            <a:r>
              <a:rPr lang="tr-TR" dirty="0" smtClean="0"/>
              <a:t>.</a:t>
            </a:r>
          </a:p>
          <a:p>
            <a:pPr algn="ctr">
              <a:buClr>
                <a:schemeClr val="accent3"/>
              </a:buClr>
              <a:defRPr/>
            </a:pPr>
            <a:r>
              <a:rPr lang="tr-TR" dirty="0" smtClean="0"/>
              <a:t>	</a:t>
            </a:r>
            <a:r>
              <a:rPr lang="tr-TR" sz="1600" i="1" dirty="0" smtClean="0">
                <a:solidFill>
                  <a:prstClr val="black"/>
                </a:solidFill>
              </a:rPr>
              <a:t>(Yürürlük: İlan ve duyurusu yürürlük tarihi (29.11.2020) ve sonrasında olan ihalelerde – Kurul tarafından +60 gün uzatılabilir)</a:t>
            </a:r>
          </a:p>
          <a:p>
            <a:pPr algn="ctr">
              <a:buClr>
                <a:schemeClr val="accent3"/>
              </a:buClr>
              <a:defRPr/>
            </a:pPr>
            <a:r>
              <a:rPr lang="tr-TR" altLang="tr-TR" sz="1600" b="1" dirty="0" smtClean="0">
                <a:solidFill>
                  <a:prstClr val="black"/>
                </a:solidFill>
                <a:latin typeface="Arial" panose="020B0604020202020204" pitchFamily="34" charset="0"/>
                <a:cs typeface="Arial" panose="020B0604020202020204" pitchFamily="34" charset="0"/>
              </a:rPr>
              <a:t>(</a:t>
            </a:r>
            <a:r>
              <a:rPr lang="tr-TR" altLang="tr-TR" sz="1600" b="1" dirty="0">
                <a:solidFill>
                  <a:prstClr val="black"/>
                </a:solidFill>
                <a:latin typeface="Arial" panose="020B0604020202020204" pitchFamily="34" charset="0"/>
                <a:cs typeface="Arial" panose="020B0604020202020204" pitchFamily="34" charset="0"/>
              </a:rPr>
              <a:t>08.06.2021 tarihinden itibaren yalnızca elektronik geçici teminat mektupları sunulabilecektir </a:t>
            </a:r>
            <a:r>
              <a:rPr lang="tr-TR" altLang="tr-TR" sz="1100" b="1" dirty="0">
                <a:solidFill>
                  <a:prstClr val="black"/>
                </a:solidFill>
                <a:latin typeface="Arial" panose="020B0604020202020204" pitchFamily="34" charset="0"/>
                <a:cs typeface="Arial" panose="020B0604020202020204" pitchFamily="34" charset="0"/>
              </a:rPr>
              <a:t>[2021/DK.D-116]</a:t>
            </a:r>
            <a:r>
              <a:rPr lang="tr-TR" altLang="tr-TR" sz="1600" b="1" dirty="0">
                <a:solidFill>
                  <a:prstClr val="black"/>
                </a:solidFill>
                <a:latin typeface="Arial" panose="020B0604020202020204" pitchFamily="34" charset="0"/>
                <a:cs typeface="Arial" panose="020B0604020202020204" pitchFamily="34" charset="0"/>
              </a:rPr>
              <a:t>)</a:t>
            </a:r>
          </a:p>
          <a:p>
            <a:pPr>
              <a:buClr>
                <a:schemeClr val="accent3"/>
              </a:buClr>
              <a:defRPr/>
            </a:pPr>
            <a:endParaRPr lang="tr-TR" dirty="0"/>
          </a:p>
          <a:p>
            <a:pPr algn="ctr">
              <a:buClr>
                <a:schemeClr val="accent3"/>
              </a:buClr>
              <a:buFont typeface="Arial" charset="0"/>
              <a:buChar char="•"/>
              <a:defRPr/>
            </a:pPr>
            <a:r>
              <a:rPr lang="tr-TR" dirty="0">
                <a:solidFill>
                  <a:srgbClr val="FF0000"/>
                </a:solidFill>
              </a:rPr>
              <a:t>26 Ocak 2021 tarihli RG </a:t>
            </a:r>
            <a:r>
              <a:rPr lang="tr-TR" dirty="0"/>
              <a:t>– Kuruma usul ve esas belirleme yetkisi verilmiştir</a:t>
            </a:r>
            <a:r>
              <a:rPr lang="tr-TR" dirty="0" smtClean="0"/>
              <a:t>.</a:t>
            </a:r>
            <a:br>
              <a:rPr lang="tr-TR" dirty="0" smtClean="0"/>
            </a:br>
            <a:r>
              <a:rPr lang="tr-TR" sz="1600" dirty="0" smtClean="0"/>
              <a:t>(Bazı değişikliklerin – teminat gibi – yürürlüğü Kurul tarafından altyapının tamamlandığına yönelik alınacak karar bağlanmıştır.)  </a:t>
            </a:r>
            <a:r>
              <a:rPr lang="tr-TR" dirty="0"/>
              <a:t/>
            </a:r>
            <a:br>
              <a:rPr lang="tr-TR" dirty="0"/>
            </a:br>
            <a:endParaRPr lang="tr-TR" sz="1600" dirty="0"/>
          </a:p>
        </p:txBody>
      </p:sp>
    </p:spTree>
    <p:extLst>
      <p:ext uri="{BB962C8B-B14F-4D97-AF65-F5344CB8AC3E}">
        <p14:creationId xmlns:p14="http://schemas.microsoft.com/office/powerpoint/2010/main" val="136448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fade">
                                      <p:cBhvr>
                                        <p:cTn id="3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60</a:t>
            </a:fld>
            <a:endParaRPr lang="tr-TR" dirty="0"/>
          </a:p>
        </p:txBody>
      </p:sp>
      <p:pic>
        <p:nvPicPr>
          <p:cNvPr id="7" name="Picture 2"/>
          <p:cNvPicPr>
            <a:picLocks noChangeAspect="1" noChangeArrowheads="1"/>
          </p:cNvPicPr>
          <p:nvPr/>
        </p:nvPicPr>
        <p:blipFill>
          <a:blip r:embed="rId2"/>
          <a:srcRect/>
          <a:stretch>
            <a:fillRect/>
          </a:stretch>
        </p:blipFill>
        <p:spPr bwMode="auto">
          <a:xfrm>
            <a:off x="823913" y="2216150"/>
            <a:ext cx="7496175" cy="345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8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61</a:t>
            </a:fld>
            <a:endParaRPr lang="tr-TR" dirty="0"/>
          </a:p>
        </p:txBody>
      </p:sp>
      <p:sp>
        <p:nvSpPr>
          <p:cNvPr id="7"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a:t>
            </a:r>
            <a:r>
              <a:rPr lang="tr-TR" b="1" dirty="0">
                <a:latin typeface="+mj-lt"/>
              </a:rPr>
              <a:t>Elektronik Eksiltmeye Davet Formu»</a:t>
            </a:r>
            <a:r>
              <a:rPr lang="tr-TR" dirty="0">
                <a:latin typeface="+mj-lt"/>
              </a:rPr>
              <a:t> ekinde;</a:t>
            </a:r>
          </a:p>
          <a:p>
            <a:pPr lvl="1" eaLnBrk="1" fontAlgn="auto" hangingPunct="1">
              <a:spcAft>
                <a:spcPts val="0"/>
              </a:spcAft>
              <a:buClr>
                <a:schemeClr val="accent3"/>
              </a:buClr>
              <a:buFont typeface="Arial" charset="0"/>
              <a:buChar char="•"/>
              <a:defRPr/>
            </a:pPr>
            <a:r>
              <a:rPr lang="tr-TR" dirty="0">
                <a:latin typeface="+mj-lt"/>
              </a:rPr>
              <a:t>Elektronik eksiltmenin her aşamasının hangi saat aralığında </a:t>
            </a:r>
          </a:p>
          <a:p>
            <a:pPr lvl="1" eaLnBrk="1" fontAlgn="auto" hangingPunct="1">
              <a:spcAft>
                <a:spcPts val="0"/>
              </a:spcAft>
              <a:buClr>
                <a:schemeClr val="accent3"/>
              </a:buClr>
              <a:buFont typeface="Arial" charset="0"/>
              <a:buChar char="•"/>
              <a:defRPr/>
            </a:pPr>
            <a:r>
              <a:rPr lang="tr-TR" dirty="0">
                <a:latin typeface="+mj-lt"/>
              </a:rPr>
              <a:t>Ne kadar süre içerisinde yapılacağını ve</a:t>
            </a:r>
          </a:p>
          <a:p>
            <a:pPr lvl="1" eaLnBrk="1" fontAlgn="auto" hangingPunct="1">
              <a:spcAft>
                <a:spcPts val="0"/>
              </a:spcAft>
              <a:buClr>
                <a:schemeClr val="accent3"/>
              </a:buClr>
              <a:buFont typeface="Arial" charset="0"/>
              <a:buChar char="•"/>
              <a:defRPr/>
            </a:pPr>
            <a:r>
              <a:rPr lang="tr-TR" dirty="0">
                <a:latin typeface="+mj-lt"/>
              </a:rPr>
              <a:t>Elektronik eksiltmenin sona ereceği tarih ve saati göstermek üzere</a:t>
            </a:r>
          </a:p>
          <a:p>
            <a:pPr eaLnBrk="1" fontAlgn="auto" hangingPunct="1">
              <a:spcAft>
                <a:spcPts val="0"/>
              </a:spcAft>
              <a:buClr>
                <a:schemeClr val="accent3"/>
              </a:buClr>
              <a:buFont typeface="Arial" charset="0"/>
              <a:buChar char="•"/>
              <a:defRPr/>
            </a:pPr>
            <a:r>
              <a:rPr lang="tr-TR" b="1" dirty="0">
                <a:latin typeface="+mj-lt"/>
              </a:rPr>
              <a:t>Eksiltme Zaman Çizelgesi </a:t>
            </a:r>
            <a:r>
              <a:rPr lang="tr-TR" dirty="0">
                <a:latin typeface="+mj-lt"/>
              </a:rPr>
              <a:t>yer almaktadır. </a:t>
            </a:r>
            <a:endParaRPr lang="tr-TR" b="1"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115178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62</a:t>
            </a:fld>
            <a:endParaRPr lang="tr-TR" dirty="0"/>
          </a:p>
        </p:txBody>
      </p:sp>
      <p:sp>
        <p:nvSpPr>
          <p:cNvPr id="5" name="İçerik Yer Tutucusu 2"/>
          <p:cNvSpPr txBox="1">
            <a:spLocks/>
          </p:cNvSpPr>
          <p:nvPr/>
        </p:nvSpPr>
        <p:spPr bwMode="auto">
          <a:xfrm>
            <a:off x="457200" y="1002959"/>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Eksiltme Zaman Çizelgesi</a:t>
            </a:r>
          </a:p>
          <a:p>
            <a:pPr lvl="1" eaLnBrk="1" fontAlgn="auto" hangingPunct="1">
              <a:spcAft>
                <a:spcPts val="0"/>
              </a:spcAft>
              <a:buClr>
                <a:schemeClr val="accent3"/>
              </a:buClr>
              <a:buFont typeface="Arial" charset="0"/>
              <a:buChar char="•"/>
              <a:defRPr/>
            </a:pPr>
            <a:r>
              <a:rPr lang="tr-TR" i="1" dirty="0">
                <a:latin typeface="+mj-lt"/>
              </a:rPr>
              <a:t>Elektronik eksiltmenin her aşamasını gösterecek şekilde hazırlanır. </a:t>
            </a:r>
          </a:p>
          <a:p>
            <a:pPr lvl="1" eaLnBrk="1" fontAlgn="auto" hangingPunct="1">
              <a:spcAft>
                <a:spcPts val="0"/>
              </a:spcAft>
              <a:buClr>
                <a:schemeClr val="accent3"/>
              </a:buClr>
              <a:buFont typeface="Arial" charset="0"/>
              <a:buChar char="•"/>
              <a:defRPr/>
            </a:pPr>
            <a:r>
              <a:rPr lang="tr-TR" i="1" dirty="0">
                <a:latin typeface="+mj-lt"/>
              </a:rPr>
              <a:t>Kısmi teklife açık ihalede, zaman çizelgesi davet edilecek istekliler yönünden diğer kısımlarda yapılacak eksiltme ile çakışmayacak şekilde düzenlenir. </a:t>
            </a: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r>
              <a:rPr lang="tr-TR" i="1" dirty="0">
                <a:latin typeface="+mj-lt"/>
              </a:rPr>
              <a:t> </a:t>
            </a:r>
          </a:p>
          <a:p>
            <a:pPr lvl="1" eaLnBrk="1" fontAlgn="auto" hangingPunct="1">
              <a:spcAft>
                <a:spcPts val="0"/>
              </a:spcAft>
              <a:buClr>
                <a:schemeClr val="accent3"/>
              </a:buClr>
              <a:buFont typeface="Arial" charset="0"/>
              <a:buChar char="•"/>
              <a:defRPr/>
            </a:pPr>
            <a:endParaRPr lang="tr-TR" i="1" dirty="0">
              <a:latin typeface="+mj-lt"/>
            </a:endParaRPr>
          </a:p>
        </p:txBody>
      </p:sp>
      <p:pic>
        <p:nvPicPr>
          <p:cNvPr id="6" name="Picture 2"/>
          <p:cNvPicPr>
            <a:picLocks noChangeAspect="1" noChangeArrowheads="1"/>
          </p:cNvPicPr>
          <p:nvPr/>
        </p:nvPicPr>
        <p:blipFill>
          <a:blip r:embed="rId2"/>
          <a:srcRect/>
          <a:stretch>
            <a:fillRect/>
          </a:stretch>
        </p:blipFill>
        <p:spPr bwMode="auto">
          <a:xfrm>
            <a:off x="1171575" y="2744447"/>
            <a:ext cx="6800850" cy="3322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96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63</a:t>
            </a:fld>
            <a:endParaRPr lang="tr-TR" dirty="0"/>
          </a:p>
        </p:txBody>
      </p:sp>
      <p:sp>
        <p:nvSpPr>
          <p:cNvPr id="7"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fontAlgn="auto" hangingPunct="1">
              <a:spcAft>
                <a:spcPts val="0"/>
              </a:spcAft>
              <a:buClr>
                <a:schemeClr val="accent3"/>
              </a:buClr>
              <a:buNone/>
              <a:defRPr/>
            </a:pPr>
            <a:r>
              <a:rPr lang="tr-TR" b="1" dirty="0">
                <a:latin typeface="+mj-lt"/>
              </a:rPr>
              <a:t>Asgari Fark Aralığı </a:t>
            </a:r>
          </a:p>
          <a:p>
            <a:pPr marL="0" indent="0" eaLnBrk="1" fontAlgn="auto" hangingPunct="1">
              <a:spcAft>
                <a:spcPts val="0"/>
              </a:spcAft>
              <a:buClr>
                <a:schemeClr val="accent3"/>
              </a:buClr>
              <a:buNone/>
              <a:defRPr/>
            </a:pPr>
            <a:endParaRPr lang="tr-TR" b="1" dirty="0">
              <a:latin typeface="+mj-lt"/>
            </a:endParaRPr>
          </a:p>
          <a:p>
            <a:pPr eaLnBrk="1" fontAlgn="auto" hangingPunct="1">
              <a:spcAft>
                <a:spcPts val="0"/>
              </a:spcAft>
              <a:buClr>
                <a:schemeClr val="accent3"/>
              </a:buClr>
              <a:buFont typeface="Arial" charset="0"/>
              <a:buChar char="•"/>
              <a:defRPr/>
            </a:pPr>
            <a:r>
              <a:rPr lang="tr-TR" dirty="0">
                <a:latin typeface="+mj-lt"/>
              </a:rPr>
              <a:t>İsteklilerin, her bir turda, tekliflerinde gerçekleştirebilecekleri </a:t>
            </a:r>
            <a:r>
              <a:rPr lang="tr-TR" b="1" dirty="0">
                <a:latin typeface="+mj-lt"/>
              </a:rPr>
              <a:t>«minimum eksiliş tutarını» </a:t>
            </a:r>
            <a:r>
              <a:rPr lang="tr-TR" dirty="0">
                <a:latin typeface="+mj-lt"/>
              </a:rPr>
              <a:t>ifade eder. </a:t>
            </a:r>
          </a:p>
          <a:p>
            <a:pPr lvl="1" eaLnBrk="1" fontAlgn="auto" hangingPunct="1">
              <a:spcAft>
                <a:spcPts val="0"/>
              </a:spcAft>
              <a:buClr>
                <a:schemeClr val="accent3"/>
              </a:buClr>
              <a:buFont typeface="Arial" charset="0"/>
              <a:buChar char="•"/>
              <a:defRPr/>
            </a:pPr>
            <a:r>
              <a:rPr lang="tr-TR" i="1" dirty="0">
                <a:latin typeface="+mj-lt"/>
              </a:rPr>
              <a:t>İstekliler, tekliflerini en az asgari fark aralığı kadar düşürebilirler. Ancak asgari fark aralığının üzerinde istedikleri tutarda eksiltme yapabilirler, </a:t>
            </a:r>
          </a:p>
          <a:p>
            <a:pPr lvl="1" eaLnBrk="1" fontAlgn="auto" hangingPunct="1">
              <a:spcAft>
                <a:spcPts val="0"/>
              </a:spcAft>
              <a:buClr>
                <a:schemeClr val="accent3"/>
              </a:buClr>
              <a:buFont typeface="Arial" charset="0"/>
              <a:buChar char="•"/>
              <a:defRPr/>
            </a:pPr>
            <a:r>
              <a:rPr lang="tr-TR" i="1" dirty="0">
                <a:latin typeface="+mj-lt"/>
              </a:rPr>
              <a:t>Eksiltilen tutar, asgari fark aralığının katları olmak zorunda değildir. </a:t>
            </a:r>
          </a:p>
        </p:txBody>
      </p:sp>
    </p:spTree>
    <p:extLst>
      <p:ext uri="{BB962C8B-B14F-4D97-AF65-F5344CB8AC3E}">
        <p14:creationId xmlns:p14="http://schemas.microsoft.com/office/powerpoint/2010/main" val="170864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ircle(in)">
                                      <p:cBhvr>
                                        <p:cTn id="7" dur="2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64</a:t>
            </a:fld>
            <a:endParaRPr lang="tr-TR" dirty="0"/>
          </a:p>
        </p:txBody>
      </p:sp>
      <p:sp>
        <p:nvSpPr>
          <p:cNvPr id="5"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Davetin gönderildiği tarihten itibaren;</a:t>
            </a:r>
          </a:p>
          <a:p>
            <a:pPr lvl="1" eaLnBrk="1" fontAlgn="auto" hangingPunct="1">
              <a:spcAft>
                <a:spcPts val="0"/>
              </a:spcAft>
              <a:buClr>
                <a:schemeClr val="accent3"/>
              </a:buClr>
              <a:buFont typeface="Arial" charset="0"/>
              <a:buChar char="•"/>
              <a:defRPr/>
            </a:pPr>
            <a:r>
              <a:rPr lang="tr-TR" b="1" i="1" dirty="0">
                <a:latin typeface="+mj-lt"/>
              </a:rPr>
              <a:t>İki iş günü geçmeden</a:t>
            </a:r>
            <a:r>
              <a:rPr lang="tr-TR" i="1" dirty="0">
                <a:latin typeface="+mj-lt"/>
              </a:rPr>
              <a:t> eksiltmeye başlanmaz!</a:t>
            </a:r>
          </a:p>
          <a:p>
            <a:pPr lvl="1"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r>
              <a:rPr lang="tr-TR" dirty="0">
                <a:latin typeface="+mj-lt"/>
              </a:rPr>
              <a:t>Yeni teklifler EKAP üzerinden e-teklif olarak verilir ancak e-anahtar gönderilmez. </a:t>
            </a:r>
            <a:r>
              <a:rPr lang="tr-TR" i="1" dirty="0">
                <a:latin typeface="+mj-lt"/>
              </a:rPr>
              <a:t> </a:t>
            </a:r>
          </a:p>
          <a:p>
            <a:pPr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r>
              <a:rPr lang="tr-TR" dirty="0">
                <a:latin typeface="+mj-lt"/>
              </a:rPr>
              <a:t>Ortak girişimlerin katıldığı ihalelerde yeni tekliflerin ortak girişim ortaklarının tamamı tarafından e-imza ile imzalanması zorunludur. </a:t>
            </a:r>
          </a:p>
          <a:p>
            <a:pPr lvl="1" eaLnBrk="1" fontAlgn="auto" hangingPunct="1">
              <a:spcAft>
                <a:spcPts val="0"/>
              </a:spcAft>
              <a:buClr>
                <a:schemeClr val="accent3"/>
              </a:buClr>
              <a:buFont typeface="Arial" charset="0"/>
              <a:buChar char="•"/>
              <a:defRPr/>
            </a:pPr>
            <a:endParaRPr lang="tr-TR" i="1" dirty="0">
              <a:latin typeface="+mj-lt"/>
            </a:endParaRPr>
          </a:p>
        </p:txBody>
      </p:sp>
    </p:spTree>
    <p:extLst>
      <p:ext uri="{BB962C8B-B14F-4D97-AF65-F5344CB8AC3E}">
        <p14:creationId xmlns:p14="http://schemas.microsoft.com/office/powerpoint/2010/main" val="17506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down)">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wipe(down)">
                                      <p:cBhvr>
                                        <p:cTn id="2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65</a:t>
            </a:fld>
            <a:endParaRPr lang="tr-TR" dirty="0"/>
          </a:p>
        </p:txBody>
      </p:sp>
      <p:sp>
        <p:nvSpPr>
          <p:cNvPr id="5"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Eksiltmede sunulacak yeni tekliflerin, ilk teklifi imzalayan kişiden farklı bir kişi tarafından imzalanabilmesi için:</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r>
              <a:rPr lang="tr-TR" dirty="0">
                <a:latin typeface="+mj-lt"/>
                <a:sym typeface="Wingdings" panose="05000000000000000000" pitchFamily="2" charset="2"/>
              </a:rPr>
              <a:t> </a:t>
            </a:r>
            <a:r>
              <a:rPr lang="tr-TR" i="1" dirty="0">
                <a:latin typeface="+mj-lt"/>
                <a:sym typeface="Wingdings" panose="05000000000000000000" pitchFamily="2" charset="2"/>
              </a:rPr>
              <a:t>e-teklif alınan ihalelerde yeni teklifleri imzalayan kişinin temsile yetkili olduğunu gösteren belgelere ilişkin bilgilerin Yeterlik Bilgileri Tablosunda beyan edilmesi veya</a:t>
            </a:r>
            <a:r>
              <a:rPr lang="tr-TR" i="1" dirty="0">
                <a:solidFill>
                  <a:srgbClr val="00B050"/>
                </a:solidFill>
                <a:latin typeface="+mj-lt"/>
                <a:sym typeface="Wingdings" panose="05000000000000000000" pitchFamily="2" charset="2"/>
              </a:rPr>
              <a:t> </a:t>
            </a:r>
            <a:r>
              <a:rPr lang="tr-TR" i="1" dirty="0">
                <a:latin typeface="+mj-lt"/>
                <a:sym typeface="Wingdings" panose="05000000000000000000" pitchFamily="2" charset="2"/>
              </a:rPr>
              <a:t>eksiltme öncesinde bu kişilerin EKAP üzerinde yetkili olarak tanınması gerekmektedir. </a:t>
            </a:r>
          </a:p>
          <a:p>
            <a:pPr eaLnBrk="1" fontAlgn="auto" hangingPunct="1">
              <a:spcAft>
                <a:spcPts val="0"/>
              </a:spcAft>
              <a:buClr>
                <a:schemeClr val="accent3"/>
              </a:buClr>
              <a:buFont typeface="Arial" charset="0"/>
              <a:buChar char="•"/>
              <a:defRPr/>
            </a:pPr>
            <a:r>
              <a:rPr lang="tr-TR" i="1" dirty="0">
                <a:latin typeface="+mj-lt"/>
                <a:sym typeface="Wingdings" panose="05000000000000000000" pitchFamily="2" charset="2"/>
              </a:rPr>
              <a:t> Diğer ihalelerde ise bu belgelerin eksiltmeden önce idareye sunulması ve </a:t>
            </a:r>
            <a:r>
              <a:rPr lang="tr-TR" sz="2800" i="1" dirty="0">
                <a:sym typeface="Wingdings" panose="05000000000000000000" pitchFamily="2" charset="2"/>
              </a:rPr>
              <a:t>E</a:t>
            </a:r>
            <a:r>
              <a:rPr lang="tr-TR" i="1" dirty="0">
                <a:sym typeface="Wingdings" panose="05000000000000000000" pitchFamily="2" charset="2"/>
              </a:rPr>
              <a:t>KAP üzerinde yetkili olarak tanınması </a:t>
            </a:r>
            <a:r>
              <a:rPr lang="tr-TR" i="1" dirty="0">
                <a:latin typeface="+mj-lt"/>
                <a:sym typeface="Wingdings" panose="05000000000000000000" pitchFamily="2" charset="2"/>
              </a:rPr>
              <a:t>gerekmektedir. </a:t>
            </a:r>
            <a:endParaRPr lang="tr-TR"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p:txBody>
      </p:sp>
    </p:spTree>
    <p:extLst>
      <p:ext uri="{BB962C8B-B14F-4D97-AF65-F5344CB8AC3E}">
        <p14:creationId xmlns:p14="http://schemas.microsoft.com/office/powerpoint/2010/main" val="369557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66</a:t>
            </a:fld>
            <a:endParaRPr lang="tr-TR" dirty="0"/>
          </a:p>
        </p:txBody>
      </p:sp>
      <p:sp>
        <p:nvSpPr>
          <p:cNvPr id="5"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Eksiltme yapılırken her tur için bir zaman aralığı belirlenir.</a:t>
            </a:r>
            <a:br>
              <a:rPr lang="tr-TR" dirty="0">
                <a:latin typeface="+mj-lt"/>
              </a:rPr>
            </a:br>
            <a:r>
              <a:rPr lang="tr-TR" i="1" dirty="0">
                <a:latin typeface="+mj-lt"/>
              </a:rPr>
              <a:t>      Buna </a:t>
            </a:r>
            <a:r>
              <a:rPr lang="tr-TR" b="1" i="1" dirty="0">
                <a:latin typeface="+mj-lt"/>
              </a:rPr>
              <a:t>bekleme süresi</a:t>
            </a:r>
            <a:r>
              <a:rPr lang="tr-TR" i="1" dirty="0">
                <a:latin typeface="+mj-lt"/>
              </a:rPr>
              <a:t> denir. </a:t>
            </a:r>
          </a:p>
          <a:p>
            <a:pPr eaLnBrk="1" fontAlgn="auto" hangingPunct="1">
              <a:spcAft>
                <a:spcPts val="0"/>
              </a:spcAft>
              <a:buClr>
                <a:schemeClr val="accent3"/>
              </a:buClr>
              <a:buFont typeface="Arial" charset="0"/>
              <a:buChar char="•"/>
              <a:defRPr/>
            </a:pPr>
            <a:r>
              <a:rPr lang="tr-TR" dirty="0">
                <a:latin typeface="+mj-lt"/>
              </a:rPr>
              <a:t>İstekliler eksiltilmiş tekliflerini belirlenen bu zaman aralığında;</a:t>
            </a:r>
          </a:p>
          <a:p>
            <a:pPr lvl="1" eaLnBrk="1" fontAlgn="auto" hangingPunct="1">
              <a:spcAft>
                <a:spcPts val="0"/>
              </a:spcAft>
              <a:buClr>
                <a:schemeClr val="accent3"/>
              </a:buClr>
              <a:buFont typeface="Arial" charset="0"/>
              <a:buChar char="•"/>
              <a:defRPr/>
            </a:pPr>
            <a:r>
              <a:rPr lang="tr-TR" dirty="0">
                <a:latin typeface="+mj-lt"/>
              </a:rPr>
              <a:t>Herhangi bir </a:t>
            </a:r>
            <a:r>
              <a:rPr lang="tr-TR" b="1" dirty="0">
                <a:latin typeface="+mj-lt"/>
              </a:rPr>
              <a:t>sıralama olmaksızın</a:t>
            </a:r>
            <a:r>
              <a:rPr lang="tr-TR" dirty="0">
                <a:latin typeface="+mj-lt"/>
              </a:rPr>
              <a:t> ve</a:t>
            </a:r>
          </a:p>
          <a:p>
            <a:pPr lvl="1" eaLnBrk="1" fontAlgn="auto" hangingPunct="1">
              <a:spcAft>
                <a:spcPts val="0"/>
              </a:spcAft>
              <a:buClr>
                <a:schemeClr val="accent3"/>
              </a:buClr>
              <a:buFont typeface="Arial" charset="0"/>
              <a:buChar char="•"/>
              <a:defRPr/>
            </a:pPr>
            <a:r>
              <a:rPr lang="tr-TR" b="1" dirty="0">
                <a:latin typeface="+mj-lt"/>
              </a:rPr>
              <a:t>En az asgari fark aralığı</a:t>
            </a:r>
            <a:r>
              <a:rPr lang="tr-TR" dirty="0">
                <a:latin typeface="+mj-lt"/>
              </a:rPr>
              <a:t> kadar eksilterek verirler. </a:t>
            </a:r>
          </a:p>
          <a:p>
            <a:pPr lvl="1" eaLnBrk="1" fontAlgn="auto" hangingPunct="1">
              <a:spcAft>
                <a:spcPts val="0"/>
              </a:spcAft>
              <a:buClr>
                <a:schemeClr val="accent3"/>
              </a:buClr>
              <a:buFont typeface="Arial" charset="0"/>
              <a:buChar char="•"/>
              <a:defRPr/>
            </a:pPr>
            <a:endParaRPr lang="tr-TR" b="1" dirty="0">
              <a:latin typeface="+mj-lt"/>
            </a:endParaRPr>
          </a:p>
          <a:p>
            <a:pPr eaLnBrk="1" fontAlgn="auto" hangingPunct="1">
              <a:spcAft>
                <a:spcPts val="0"/>
              </a:spcAft>
              <a:buClr>
                <a:schemeClr val="accent3"/>
              </a:buClr>
              <a:buFont typeface="Arial" charset="0"/>
              <a:buChar char="•"/>
              <a:defRPr/>
            </a:pPr>
            <a:r>
              <a:rPr lang="tr-TR" i="1" dirty="0">
                <a:latin typeface="+mj-lt"/>
              </a:rPr>
              <a:t>Geçerli tekliflerde değişiklik olması sebebiyle </a:t>
            </a:r>
            <a:r>
              <a:rPr lang="tr-TR" b="1" i="1" dirty="0">
                <a:latin typeface="+mj-lt"/>
              </a:rPr>
              <a:t>tekrar eksiltme yapılması </a:t>
            </a:r>
            <a:r>
              <a:rPr lang="tr-TR" i="1" dirty="0">
                <a:latin typeface="+mj-lt"/>
              </a:rPr>
              <a:t>halinde, yeni eksiltme daha önceki eksiltmede verilmiş olan </a:t>
            </a:r>
            <a:r>
              <a:rPr lang="tr-TR" b="1" i="1" dirty="0">
                <a:latin typeface="+mj-lt"/>
              </a:rPr>
              <a:t>son teklifler</a:t>
            </a:r>
            <a:r>
              <a:rPr lang="tr-TR" i="1" dirty="0">
                <a:latin typeface="+mj-lt"/>
              </a:rPr>
              <a:t> üzerinden yapılır. </a:t>
            </a:r>
          </a:p>
          <a:p>
            <a:pPr lvl="1" eaLnBrk="1" fontAlgn="auto" hangingPunct="1">
              <a:spcAft>
                <a:spcPts val="0"/>
              </a:spcAft>
              <a:buClr>
                <a:schemeClr val="accent3"/>
              </a:buClr>
              <a:buFont typeface="Arial" charset="0"/>
              <a:buChar char="•"/>
              <a:defRPr/>
            </a:pPr>
            <a:endParaRPr lang="tr-TR" i="1" dirty="0">
              <a:latin typeface="+mj-lt"/>
            </a:endParaRPr>
          </a:p>
        </p:txBody>
      </p:sp>
    </p:spTree>
    <p:extLst>
      <p:ext uri="{BB962C8B-B14F-4D97-AF65-F5344CB8AC3E}">
        <p14:creationId xmlns:p14="http://schemas.microsoft.com/office/powerpoint/2010/main" val="7609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67</a:t>
            </a:fld>
            <a:endParaRPr lang="tr-TR" dirty="0"/>
          </a:p>
        </p:txBody>
      </p:sp>
      <p:sp>
        <p:nvSpPr>
          <p:cNvPr id="5"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Eksiltmede tur sayısı </a:t>
            </a:r>
            <a:r>
              <a:rPr lang="tr-TR" b="1" dirty="0">
                <a:latin typeface="+mj-lt"/>
              </a:rPr>
              <a:t>«beşi geçemez»</a:t>
            </a:r>
            <a:r>
              <a:rPr lang="tr-TR" dirty="0">
                <a:latin typeface="+mj-lt"/>
              </a:rPr>
              <a:t> ve</a:t>
            </a:r>
          </a:p>
          <a:p>
            <a:pPr eaLnBrk="1" fontAlgn="auto" hangingPunct="1">
              <a:spcAft>
                <a:spcPts val="0"/>
              </a:spcAft>
              <a:buClr>
                <a:schemeClr val="accent3"/>
              </a:buClr>
              <a:buFont typeface="Arial" charset="0"/>
              <a:buChar char="•"/>
              <a:defRPr/>
            </a:pPr>
            <a:r>
              <a:rPr lang="tr-TR" dirty="0">
                <a:latin typeface="+mj-lt"/>
              </a:rPr>
              <a:t>Turlardan birinde </a:t>
            </a:r>
            <a:r>
              <a:rPr lang="tr-TR" b="1" dirty="0">
                <a:latin typeface="+mj-lt"/>
              </a:rPr>
              <a:t>yeni teklif vermeyen</a:t>
            </a:r>
            <a:r>
              <a:rPr lang="tr-TR" dirty="0">
                <a:latin typeface="+mj-lt"/>
              </a:rPr>
              <a:t> istekli, sonraki turlarda da </a:t>
            </a:r>
            <a:r>
              <a:rPr lang="tr-TR" b="1" dirty="0">
                <a:latin typeface="+mj-lt"/>
              </a:rPr>
              <a:t>teklif veremez. </a:t>
            </a: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r>
              <a:rPr lang="tr-TR" dirty="0">
                <a:latin typeface="+mj-lt"/>
              </a:rPr>
              <a:t>Elektronik eksiltmenin her aşamasında, isteklilere </a:t>
            </a:r>
            <a:r>
              <a:rPr lang="tr-TR" b="1" dirty="0">
                <a:latin typeface="+mj-lt"/>
              </a:rPr>
              <a:t/>
            </a:r>
            <a:br>
              <a:rPr lang="tr-TR" b="1" dirty="0">
                <a:latin typeface="+mj-lt"/>
              </a:rPr>
            </a:br>
            <a:r>
              <a:rPr lang="tr-TR" b="1" dirty="0">
                <a:latin typeface="+mj-lt"/>
              </a:rPr>
              <a:t>o andaki sıralamaları </a:t>
            </a:r>
            <a:r>
              <a:rPr lang="tr-TR" dirty="0">
                <a:latin typeface="+mj-lt"/>
              </a:rPr>
              <a:t>EKAP üzerinden </a:t>
            </a:r>
            <a:r>
              <a:rPr lang="tr-TR" dirty="0">
                <a:solidFill>
                  <a:srgbClr val="00B050"/>
                </a:solidFill>
                <a:latin typeface="+mj-lt"/>
              </a:rPr>
              <a:t>anlık olarak </a:t>
            </a:r>
            <a:r>
              <a:rPr lang="tr-TR" dirty="0">
                <a:latin typeface="+mj-lt"/>
              </a:rPr>
              <a:t>bildirilir.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r>
              <a:rPr lang="tr-TR" dirty="0">
                <a:latin typeface="+mj-lt"/>
              </a:rPr>
              <a:t>Ancak, elektronik eksiltme süresince </a:t>
            </a:r>
            <a:br>
              <a:rPr lang="tr-TR" dirty="0">
                <a:latin typeface="+mj-lt"/>
              </a:rPr>
            </a:br>
            <a:r>
              <a:rPr lang="tr-TR" dirty="0">
                <a:latin typeface="+mj-lt"/>
              </a:rPr>
              <a:t>		</a:t>
            </a:r>
            <a:r>
              <a:rPr lang="tr-TR" b="1" dirty="0">
                <a:latin typeface="+mj-lt"/>
              </a:rPr>
              <a:t>isteklilerin kimlikleri </a:t>
            </a:r>
            <a:r>
              <a:rPr lang="tr-TR" dirty="0">
                <a:latin typeface="+mj-lt"/>
              </a:rPr>
              <a:t>açıklanmaz!</a:t>
            </a:r>
          </a:p>
          <a:p>
            <a:pPr lvl="1" eaLnBrk="1" fontAlgn="auto" hangingPunct="1">
              <a:spcAft>
                <a:spcPts val="0"/>
              </a:spcAft>
              <a:buClr>
                <a:schemeClr val="accent3"/>
              </a:buClr>
              <a:buFont typeface="Arial" charset="0"/>
              <a:buChar char="•"/>
              <a:defRPr/>
            </a:pPr>
            <a:endParaRPr lang="tr-TR" i="1" dirty="0">
              <a:latin typeface="+mj-lt"/>
            </a:endParaRPr>
          </a:p>
        </p:txBody>
      </p:sp>
    </p:spTree>
    <p:extLst>
      <p:ext uri="{BB962C8B-B14F-4D97-AF65-F5344CB8AC3E}">
        <p14:creationId xmlns:p14="http://schemas.microsoft.com/office/powerpoint/2010/main" val="178816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68</a:t>
            </a:fld>
            <a:endParaRPr lang="tr-TR" dirty="0"/>
          </a:p>
        </p:txBody>
      </p:sp>
      <p:sp>
        <p:nvSpPr>
          <p:cNvPr id="5"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Eksiltme aşağıdaki durumlarda </a:t>
            </a:r>
            <a:r>
              <a:rPr lang="tr-TR" b="1" dirty="0">
                <a:latin typeface="+mj-lt"/>
              </a:rPr>
              <a:t>sona erer:</a:t>
            </a:r>
            <a:endParaRPr lang="tr-TR" dirty="0">
              <a:latin typeface="+mj-lt"/>
            </a:endParaRPr>
          </a:p>
          <a:p>
            <a:pPr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r>
              <a:rPr lang="tr-TR" i="1" dirty="0">
                <a:latin typeface="+mj-lt"/>
              </a:rPr>
              <a:t>Davette belirtilen tarih ve saatin dolması</a:t>
            </a:r>
          </a:p>
          <a:p>
            <a:pPr lvl="1" eaLnBrk="1" fontAlgn="auto" hangingPunct="1">
              <a:spcAft>
                <a:spcPts val="0"/>
              </a:spcAft>
              <a:buClr>
                <a:schemeClr val="accent3"/>
              </a:buClr>
              <a:buFont typeface="Arial" charset="0"/>
              <a:buChar char="•"/>
              <a:defRPr/>
            </a:pPr>
            <a:r>
              <a:rPr lang="tr-TR" i="1" dirty="0">
                <a:latin typeface="+mj-lt"/>
              </a:rPr>
              <a:t>Bekleme süresinde asgari fark aralığına sahip teklif alınmaması </a:t>
            </a:r>
            <a:br>
              <a:rPr lang="tr-TR" i="1" dirty="0">
                <a:latin typeface="+mj-lt"/>
              </a:rPr>
            </a:br>
            <a:r>
              <a:rPr lang="tr-TR" i="1" dirty="0">
                <a:latin typeface="+mj-lt"/>
              </a:rPr>
              <a:t>– (kaçıncı turda olursa olsun eksiltmeyi sona erdirir.) </a:t>
            </a:r>
          </a:p>
          <a:p>
            <a:pPr lvl="1" eaLnBrk="1" fontAlgn="auto" hangingPunct="1">
              <a:spcAft>
                <a:spcPts val="0"/>
              </a:spcAft>
              <a:buClr>
                <a:schemeClr val="accent3"/>
              </a:buClr>
              <a:buFont typeface="Arial" charset="0"/>
              <a:buChar char="•"/>
              <a:defRPr/>
            </a:pPr>
            <a:r>
              <a:rPr lang="tr-TR" i="1" dirty="0">
                <a:latin typeface="+mj-lt"/>
              </a:rPr>
              <a:t>Tur sayısının tamamlanması</a:t>
            </a:r>
          </a:p>
          <a:p>
            <a:pPr lvl="1" eaLnBrk="1" fontAlgn="auto" hangingPunct="1">
              <a:spcAft>
                <a:spcPts val="0"/>
              </a:spcAft>
              <a:buClr>
                <a:schemeClr val="accent3"/>
              </a:buClr>
              <a:buFont typeface="Arial" charset="0"/>
              <a:buChar char="•"/>
              <a:defRPr/>
            </a:pPr>
            <a:endParaRPr lang="tr-TR" i="1" dirty="0">
              <a:latin typeface="+mj-lt"/>
            </a:endParaRPr>
          </a:p>
          <a:p>
            <a:pPr eaLnBrk="1" fontAlgn="auto" hangingPunct="1">
              <a:spcAft>
                <a:spcPts val="0"/>
              </a:spcAft>
              <a:buClr>
                <a:schemeClr val="accent3"/>
              </a:buClr>
              <a:buFont typeface="Arial" charset="0"/>
              <a:buChar char="•"/>
              <a:defRPr/>
            </a:pPr>
            <a:r>
              <a:rPr lang="tr-TR" dirty="0">
                <a:latin typeface="+mj-lt"/>
              </a:rPr>
              <a:t>Eksiltme sonucunda tekliflerin eşit olması halinde kura yöntemine başvurulur. </a:t>
            </a:r>
          </a:p>
          <a:p>
            <a:pPr lvl="1" eaLnBrk="1" fontAlgn="auto" hangingPunct="1">
              <a:spcAft>
                <a:spcPts val="0"/>
              </a:spcAft>
              <a:buClr>
                <a:schemeClr val="accent3"/>
              </a:buClr>
              <a:buFont typeface="Arial" charset="0"/>
              <a:buChar char="•"/>
              <a:defRPr/>
            </a:pPr>
            <a:endParaRPr lang="tr-TR" i="1" dirty="0">
              <a:latin typeface="+mj-lt"/>
            </a:endParaRPr>
          </a:p>
        </p:txBody>
      </p:sp>
    </p:spTree>
    <p:extLst>
      <p:ext uri="{BB962C8B-B14F-4D97-AF65-F5344CB8AC3E}">
        <p14:creationId xmlns:p14="http://schemas.microsoft.com/office/powerpoint/2010/main" val="24067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69</a:t>
            </a:fld>
            <a:endParaRPr lang="tr-TR" dirty="0"/>
          </a:p>
        </p:txBody>
      </p:sp>
      <p:sp>
        <p:nvSpPr>
          <p:cNvPr id="5" name="İçerik Yer Tutucusu 2"/>
          <p:cNvSpPr txBox="1">
            <a:spLocks/>
          </p:cNvSpPr>
          <p:nvPr/>
        </p:nvSpPr>
        <p:spPr bwMode="auto">
          <a:xfrm>
            <a:off x="457200" y="1050257"/>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İhtiyaç raporu oluşturma aşamasında;</a:t>
            </a:r>
          </a:p>
          <a:p>
            <a:pPr lvl="1" eaLnBrk="1" fontAlgn="auto" hangingPunct="1">
              <a:spcAft>
                <a:spcPts val="0"/>
              </a:spcAft>
              <a:buClr>
                <a:schemeClr val="accent3"/>
              </a:buClr>
              <a:buFont typeface="Arial" charset="0"/>
              <a:buChar char="•"/>
              <a:defRPr/>
            </a:pPr>
            <a:r>
              <a:rPr lang="tr-TR" i="1" dirty="0">
                <a:latin typeface="+mj-lt"/>
              </a:rPr>
              <a:t>“Elektronik Eksiltme yapılacak mı?</a:t>
            </a:r>
          </a:p>
          <a:p>
            <a:pPr lvl="1" eaLnBrk="1" fontAlgn="auto" hangingPunct="1">
              <a:spcAft>
                <a:spcPts val="0"/>
              </a:spcAft>
              <a:buClr>
                <a:schemeClr val="accent3"/>
              </a:buClr>
              <a:buFont typeface="Arial" charset="0"/>
              <a:buChar char="•"/>
              <a:defRPr/>
            </a:pPr>
            <a:r>
              <a:rPr lang="tr-TR" i="1" dirty="0">
                <a:latin typeface="+mj-lt"/>
              </a:rPr>
              <a:t>“Kısımlardan en az biri için Elektronik Eksiltme yapılacak mı?”</a:t>
            </a:r>
          </a:p>
          <a:p>
            <a:pPr marL="0" indent="0" eaLnBrk="1" fontAlgn="auto" hangingPunct="1">
              <a:spcAft>
                <a:spcPts val="0"/>
              </a:spcAft>
              <a:buClr>
                <a:schemeClr val="accent3"/>
              </a:buClr>
              <a:buFont typeface="Wingdings 2" pitchFamily="18" charset="2"/>
              <a:buNone/>
              <a:defRPr/>
            </a:pPr>
            <a:r>
              <a:rPr lang="tr-TR" i="1" dirty="0">
                <a:latin typeface="+mj-lt"/>
              </a:rPr>
              <a:t>Sorularından birine evet seçilerek eksiltme sürecine başlanır. </a:t>
            </a:r>
          </a:p>
          <a:p>
            <a:pPr marL="0" indent="0" eaLnBrk="1" fontAlgn="auto" hangingPunct="1">
              <a:spcAft>
                <a:spcPts val="0"/>
              </a:spcAft>
              <a:buClr>
                <a:schemeClr val="accent3"/>
              </a:buClr>
              <a:buFont typeface="Wingdings 2" pitchFamily="18" charset="2"/>
              <a:buNone/>
              <a:defRPr/>
            </a:pPr>
            <a:r>
              <a:rPr lang="tr-TR" i="1" dirty="0">
                <a:latin typeface="+mj-lt"/>
              </a:rPr>
              <a:t>Açılan ekranda eksiltme yapılacak kısımlar seçilir. </a:t>
            </a:r>
          </a:p>
          <a:p>
            <a:pPr lvl="1" eaLnBrk="1" fontAlgn="auto" hangingPunct="1">
              <a:spcAft>
                <a:spcPts val="0"/>
              </a:spcAft>
              <a:buClr>
                <a:schemeClr val="accent3"/>
              </a:buClr>
              <a:buFont typeface="Arial" charset="0"/>
              <a:buChar char="•"/>
              <a:defRPr/>
            </a:pPr>
            <a:endParaRPr lang="tr-TR" i="1" dirty="0">
              <a:latin typeface="+mj-lt"/>
            </a:endParaRPr>
          </a:p>
        </p:txBody>
      </p:sp>
      <p:pic>
        <p:nvPicPr>
          <p:cNvPr id="6" name="Picture 3"/>
          <p:cNvPicPr>
            <a:picLocks noChangeAspect="1" noChangeArrowheads="1"/>
          </p:cNvPicPr>
          <p:nvPr/>
        </p:nvPicPr>
        <p:blipFill>
          <a:blip r:embed="rId2"/>
          <a:srcRect/>
          <a:stretch>
            <a:fillRect/>
          </a:stretch>
        </p:blipFill>
        <p:spPr bwMode="auto">
          <a:xfrm>
            <a:off x="642938" y="4047457"/>
            <a:ext cx="8043862" cy="2090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7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Belgelerin Azaltılması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7</a:t>
            </a:fld>
            <a:endParaRPr lang="tr-TR" dirty="0"/>
          </a:p>
        </p:txBody>
      </p:sp>
      <p:sp>
        <p:nvSpPr>
          <p:cNvPr id="5" name="Dikdörtgen 5"/>
          <p:cNvSpPr>
            <a:spLocks noChangeArrowheads="1"/>
          </p:cNvSpPr>
          <p:nvPr/>
        </p:nvSpPr>
        <p:spPr bwMode="auto">
          <a:xfrm>
            <a:off x="1042988" y="980254"/>
            <a:ext cx="691356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SzTx/>
              <a:buFont typeface="Arial" charset="0"/>
              <a:buChar char="•"/>
            </a:pPr>
            <a:r>
              <a:rPr lang="tr-TR" altLang="tr-TR" sz="1800" dirty="0">
                <a:solidFill>
                  <a:srgbClr val="000000"/>
                </a:solidFill>
                <a:latin typeface="Calibri" pitchFamily="34" charset="0"/>
              </a:rPr>
              <a:t>Belgelerin azaltılması ile </a:t>
            </a:r>
            <a:r>
              <a:rPr lang="tr-TR" altLang="tr-TR" sz="1800" b="1" dirty="0">
                <a:solidFill>
                  <a:srgbClr val="000000"/>
                </a:solidFill>
                <a:latin typeface="Calibri" pitchFamily="34" charset="0"/>
              </a:rPr>
              <a:t>amaçlanan</a:t>
            </a:r>
            <a:r>
              <a:rPr lang="tr-TR" altLang="tr-TR" sz="1800" dirty="0">
                <a:solidFill>
                  <a:srgbClr val="000000"/>
                </a:solidFill>
                <a:latin typeface="Calibri" pitchFamily="34" charset="0"/>
              </a:rPr>
              <a:t>; fiziki ortamda gerçekleştirilen ihalelerde, yeterlik şartlarının tevsikinin (dolayısıyla değerlendirilmesinin) kolaylaştırılmasıdır. </a:t>
            </a:r>
          </a:p>
          <a:p>
            <a:pPr eaLnBrk="1" hangingPunct="1">
              <a:spcBef>
                <a:spcPct val="0"/>
              </a:spcBef>
              <a:buSzTx/>
              <a:buFont typeface="Arial" charset="0"/>
              <a:buChar char="•"/>
            </a:pPr>
            <a:endParaRPr lang="tr-TR" altLang="tr-TR" sz="1800" dirty="0">
              <a:solidFill>
                <a:srgbClr val="000000"/>
              </a:solidFill>
              <a:latin typeface="Calibri" pitchFamily="34" charset="0"/>
            </a:endParaRPr>
          </a:p>
        </p:txBody>
      </p:sp>
      <p:sp>
        <p:nvSpPr>
          <p:cNvPr id="6" name="Dikdörtgen 5"/>
          <p:cNvSpPr>
            <a:spLocks noChangeArrowheads="1"/>
          </p:cNvSpPr>
          <p:nvPr/>
        </p:nvSpPr>
        <p:spPr bwMode="auto">
          <a:xfrm>
            <a:off x="1195388" y="5360877"/>
            <a:ext cx="691356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SzTx/>
              <a:buFont typeface="Arial" charset="0"/>
              <a:buChar char="•"/>
            </a:pPr>
            <a:r>
              <a:rPr lang="tr-TR" altLang="tr-TR" sz="1800" dirty="0">
                <a:solidFill>
                  <a:srgbClr val="000000"/>
                </a:solidFill>
                <a:latin typeface="Calibri" pitchFamily="34" charset="0"/>
              </a:rPr>
              <a:t>Öncelikle; Katılım ve yeterlik kriterlerine ilişkin belgelerin</a:t>
            </a:r>
            <a:br>
              <a:rPr lang="tr-TR" altLang="tr-TR" sz="1800" dirty="0">
                <a:solidFill>
                  <a:srgbClr val="000000"/>
                </a:solidFill>
                <a:latin typeface="Calibri" pitchFamily="34" charset="0"/>
              </a:rPr>
            </a:br>
            <a:r>
              <a:rPr lang="tr-TR" altLang="tr-TR" sz="1800" dirty="0">
                <a:solidFill>
                  <a:srgbClr val="000000"/>
                </a:solidFill>
                <a:latin typeface="Calibri" pitchFamily="34" charset="0"/>
              </a:rPr>
              <a:t>fiziki ortamda sunulması zorunluluğunu ortadan kaldırmak amaçlanmaktadır. </a:t>
            </a:r>
          </a:p>
          <a:p>
            <a:pPr eaLnBrk="1" hangingPunct="1">
              <a:spcBef>
                <a:spcPct val="0"/>
              </a:spcBef>
              <a:buSzTx/>
              <a:buFont typeface="Arial" charset="0"/>
              <a:buChar char="•"/>
            </a:pPr>
            <a:endParaRPr lang="tr-TR" altLang="tr-TR" sz="1800" dirty="0">
              <a:solidFill>
                <a:srgbClr val="000000"/>
              </a:solidFill>
              <a:latin typeface="Calibri" pitchFamily="34" charset="0"/>
            </a:endParaRPr>
          </a:p>
        </p:txBody>
      </p:sp>
      <p:pic>
        <p:nvPicPr>
          <p:cNvPr id="1026" name="Picture 2" descr="F:\- Kişisel\Basılacak Dergi Fotoğrafları\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146" y="1952598"/>
            <a:ext cx="5545246" cy="364796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53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70</a:t>
            </a:fld>
            <a:endParaRPr lang="tr-TR" dirty="0"/>
          </a:p>
        </p:txBody>
      </p:sp>
      <p:sp>
        <p:nvSpPr>
          <p:cNvPr id="5"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İhale onaylanarak devam edilir, </a:t>
            </a:r>
          </a:p>
          <a:p>
            <a:pPr eaLnBrk="1" fontAlgn="auto" hangingPunct="1">
              <a:spcAft>
                <a:spcPts val="0"/>
              </a:spcAft>
              <a:buClr>
                <a:schemeClr val="accent3"/>
              </a:buClr>
              <a:buFont typeface="Arial" charset="0"/>
              <a:buChar char="•"/>
              <a:defRPr/>
            </a:pPr>
            <a:r>
              <a:rPr lang="tr-TR" dirty="0">
                <a:latin typeface="+mj-lt"/>
              </a:rPr>
              <a:t>İlan hazırlama ekranlarına geçilir, </a:t>
            </a:r>
          </a:p>
          <a:p>
            <a:pPr eaLnBrk="1" fontAlgn="auto" hangingPunct="1">
              <a:spcAft>
                <a:spcPts val="0"/>
              </a:spcAft>
              <a:buClr>
                <a:schemeClr val="accent3"/>
              </a:buClr>
              <a:buFont typeface="Arial" charset="0"/>
              <a:buChar char="•"/>
              <a:defRPr/>
            </a:pPr>
            <a:r>
              <a:rPr lang="tr-TR" dirty="0">
                <a:latin typeface="+mj-lt"/>
              </a:rPr>
              <a:t>İlanın Diğer Hususlar maddesinde elektronik eksiltmenin yapılacağına dair metin gösterilir ve Kaydet butonuna tıklanır.</a:t>
            </a:r>
          </a:p>
          <a:p>
            <a:pPr lvl="1" eaLnBrk="1" fontAlgn="auto" hangingPunct="1">
              <a:spcAft>
                <a:spcPts val="0"/>
              </a:spcAft>
              <a:buClr>
                <a:schemeClr val="accent3"/>
              </a:buClr>
              <a:buFont typeface="Arial" charset="0"/>
              <a:buChar char="•"/>
              <a:defRPr/>
            </a:pPr>
            <a:endParaRPr lang="tr-TR" i="1" dirty="0">
              <a:latin typeface="+mj-lt"/>
            </a:endParaRPr>
          </a:p>
        </p:txBody>
      </p:sp>
      <p:pic>
        <p:nvPicPr>
          <p:cNvPr id="6" name="Picture 2"/>
          <p:cNvPicPr>
            <a:picLocks noChangeAspect="1" noChangeArrowheads="1"/>
          </p:cNvPicPr>
          <p:nvPr/>
        </p:nvPicPr>
        <p:blipFill>
          <a:blip r:embed="rId2"/>
          <a:srcRect/>
          <a:stretch>
            <a:fillRect/>
          </a:stretch>
        </p:blipFill>
        <p:spPr bwMode="auto">
          <a:xfrm>
            <a:off x="533400" y="4221163"/>
            <a:ext cx="8077200" cy="1247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2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71</a:t>
            </a:fld>
            <a:endParaRPr lang="tr-TR" dirty="0"/>
          </a:p>
        </p:txBody>
      </p:sp>
      <p:sp>
        <p:nvSpPr>
          <p:cNvPr id="5" name="İçerik Yer Tutucusu 2"/>
          <p:cNvSpPr txBox="1">
            <a:spLocks/>
          </p:cNvSpPr>
          <p:nvPr/>
        </p:nvSpPr>
        <p:spPr bwMode="auto">
          <a:xfrm>
            <a:off x="457200" y="924129"/>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İhale kayıt ekranlarına ilerlenir, </a:t>
            </a:r>
          </a:p>
          <a:p>
            <a:pPr eaLnBrk="1" fontAlgn="auto" hangingPunct="1">
              <a:spcAft>
                <a:spcPts val="0"/>
              </a:spcAft>
              <a:buClr>
                <a:schemeClr val="accent3"/>
              </a:buClr>
              <a:buFont typeface="Arial" charset="0"/>
              <a:buChar char="•"/>
              <a:defRPr/>
            </a:pPr>
            <a:r>
              <a:rPr lang="tr-TR" dirty="0">
                <a:latin typeface="+mj-lt"/>
              </a:rPr>
              <a:t>İhalenin kapsamı 4734 seçilerek devam edilir, </a:t>
            </a:r>
          </a:p>
          <a:p>
            <a:pPr eaLnBrk="1" fontAlgn="auto" hangingPunct="1">
              <a:spcAft>
                <a:spcPts val="0"/>
              </a:spcAft>
              <a:buClr>
                <a:schemeClr val="accent3"/>
              </a:buClr>
              <a:buFont typeface="Arial" charset="0"/>
              <a:buChar char="•"/>
              <a:defRPr/>
            </a:pPr>
            <a:r>
              <a:rPr lang="tr-TR" dirty="0">
                <a:latin typeface="+mj-lt"/>
              </a:rPr>
              <a:t>Tür ve usul bilgileri girilir </a:t>
            </a:r>
            <a:r>
              <a:rPr lang="tr-TR" i="1" dirty="0">
                <a:latin typeface="+mj-lt"/>
              </a:rPr>
              <a:t>(açık / </a:t>
            </a:r>
            <a:r>
              <a:rPr lang="tr-TR" i="1" dirty="0" err="1">
                <a:latin typeface="+mj-lt"/>
              </a:rPr>
              <a:t>bia</a:t>
            </a:r>
            <a:r>
              <a:rPr lang="tr-TR" i="1" dirty="0">
                <a:latin typeface="+mj-lt"/>
              </a:rPr>
              <a:t>)</a:t>
            </a:r>
          </a:p>
          <a:p>
            <a:pPr eaLnBrk="1" fontAlgn="auto" hangingPunct="1">
              <a:spcAft>
                <a:spcPts val="0"/>
              </a:spcAft>
              <a:buClr>
                <a:schemeClr val="accent3"/>
              </a:buClr>
              <a:buFont typeface="Arial" charset="0"/>
              <a:buChar char="•"/>
              <a:defRPr/>
            </a:pPr>
            <a:r>
              <a:rPr lang="tr-TR" dirty="0">
                <a:latin typeface="+mj-lt"/>
              </a:rPr>
              <a:t>Ödenek tutarı ve Yaklaşık Maliyet girilerek ilerlenir,</a:t>
            </a:r>
          </a:p>
          <a:p>
            <a:pPr eaLnBrk="1" fontAlgn="auto" hangingPunct="1">
              <a:spcAft>
                <a:spcPts val="0"/>
              </a:spcAft>
              <a:buClr>
                <a:schemeClr val="accent3"/>
              </a:buClr>
              <a:buFont typeface="Arial" charset="0"/>
              <a:buChar char="•"/>
              <a:defRPr/>
            </a:pPr>
            <a:r>
              <a:rPr lang="tr-TR" dirty="0">
                <a:latin typeface="+mj-lt"/>
              </a:rPr>
              <a:t>Elektronik Eksiltme yapılacak mı sorusuna yanıt verilerek ihale kayıt işlemi tamamlanır. </a:t>
            </a:r>
          </a:p>
          <a:p>
            <a:pPr eaLnBrk="1" fontAlgn="auto" hangingPunct="1">
              <a:spcAft>
                <a:spcPts val="0"/>
              </a:spcAft>
              <a:buClr>
                <a:schemeClr val="accent3"/>
              </a:buClr>
              <a:buFont typeface="Arial" charset="0"/>
              <a:buChar char="•"/>
              <a:defRPr/>
            </a:pPr>
            <a:r>
              <a:rPr lang="tr-TR" dirty="0">
                <a:latin typeface="+mj-lt"/>
              </a:rPr>
              <a:t>İKN alınır ve diğer işlemler tamamlanır. </a:t>
            </a:r>
          </a:p>
          <a:p>
            <a:pPr eaLnBrk="1" fontAlgn="auto" hangingPunct="1">
              <a:spcAft>
                <a:spcPts val="0"/>
              </a:spcAft>
              <a:buClr>
                <a:schemeClr val="accent3"/>
              </a:buClr>
              <a:buFont typeface="Arial" charset="0"/>
              <a:buChar char="•"/>
              <a:defRPr/>
            </a:pPr>
            <a:r>
              <a:rPr lang="tr-TR" dirty="0">
                <a:latin typeface="+mj-lt"/>
              </a:rPr>
              <a:t>İdari </a:t>
            </a:r>
            <a:r>
              <a:rPr lang="tr-TR" dirty="0" err="1">
                <a:latin typeface="+mj-lt"/>
              </a:rPr>
              <a:t>Şartname’nin</a:t>
            </a:r>
            <a:r>
              <a:rPr lang="tr-TR" dirty="0">
                <a:latin typeface="+mj-lt"/>
              </a:rPr>
              <a:t> 21’inci maddesi elektronik eksiltmeye göre düzenlenir.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r>
              <a:rPr lang="tr-TR" dirty="0">
                <a:latin typeface="+mj-lt"/>
              </a:rPr>
              <a:t> </a:t>
            </a:r>
          </a:p>
          <a:p>
            <a:pPr lvl="1" eaLnBrk="1" fontAlgn="auto" hangingPunct="1">
              <a:spcAft>
                <a:spcPts val="0"/>
              </a:spcAft>
              <a:buClr>
                <a:schemeClr val="accent3"/>
              </a:buClr>
              <a:buFont typeface="Arial" charset="0"/>
              <a:buChar char="•"/>
              <a:defRPr/>
            </a:pPr>
            <a:endParaRPr lang="tr-TR" i="1" dirty="0">
              <a:latin typeface="+mj-lt"/>
            </a:endParaRPr>
          </a:p>
        </p:txBody>
      </p:sp>
    </p:spTree>
    <p:extLst>
      <p:ext uri="{BB962C8B-B14F-4D97-AF65-F5344CB8AC3E}">
        <p14:creationId xmlns:p14="http://schemas.microsoft.com/office/powerpoint/2010/main" val="34774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72</a:t>
            </a:fld>
            <a:endParaRPr lang="tr-TR" dirty="0"/>
          </a:p>
        </p:txBody>
      </p:sp>
      <p:sp>
        <p:nvSpPr>
          <p:cNvPr id="5"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EKAP, Elektronik Eksiltme tercihine göre ilerleyen aşamaları şekillendirerek kullanıcıları yönlendirmektedir. </a:t>
            </a:r>
          </a:p>
          <a:p>
            <a:pPr lvl="1" eaLnBrk="1" fontAlgn="auto" hangingPunct="1">
              <a:spcAft>
                <a:spcPts val="0"/>
              </a:spcAft>
              <a:buClr>
                <a:schemeClr val="accent3"/>
              </a:buClr>
              <a:buFont typeface="Arial" charset="0"/>
              <a:buChar char="•"/>
              <a:defRPr/>
            </a:pPr>
            <a:r>
              <a:rPr lang="tr-TR" i="1" dirty="0">
                <a:latin typeface="+mj-lt"/>
              </a:rPr>
              <a:t>Örneğin, pazarlık usulü ile gerçekleştirilmesi öngörülen bir ihalede elektronik eksiltme sorusunu yöneltmeyeceği gibi,</a:t>
            </a:r>
          </a:p>
          <a:p>
            <a:pPr lvl="1" eaLnBrk="1" fontAlgn="auto" hangingPunct="1">
              <a:spcAft>
                <a:spcPts val="0"/>
              </a:spcAft>
              <a:buClr>
                <a:schemeClr val="accent3"/>
              </a:buClr>
              <a:buFont typeface="Arial" charset="0"/>
              <a:buChar char="•"/>
              <a:defRPr/>
            </a:pPr>
            <a:r>
              <a:rPr lang="tr-TR" i="1" dirty="0">
                <a:latin typeface="+mj-lt"/>
              </a:rPr>
              <a:t>Elektronik eksiltme yapılacak mı sorusuna «Evet» denildiğinde, ilerleyen aşamalarda Yapım işlerinde ön proje seçenekleri seçilemeyecektir. </a:t>
            </a:r>
          </a:p>
          <a:p>
            <a:pPr lvl="1" eaLnBrk="1" fontAlgn="auto" hangingPunct="1">
              <a:spcAft>
                <a:spcPts val="0"/>
              </a:spcAft>
              <a:buClr>
                <a:schemeClr val="accent3"/>
              </a:buClr>
              <a:buFont typeface="Arial" charset="0"/>
              <a:buChar char="•"/>
              <a:defRPr/>
            </a:pPr>
            <a:endParaRPr lang="tr-TR" i="1" dirty="0">
              <a:latin typeface="+mj-lt"/>
            </a:endParaRPr>
          </a:p>
        </p:txBody>
      </p:sp>
    </p:spTree>
    <p:extLst>
      <p:ext uri="{BB962C8B-B14F-4D97-AF65-F5344CB8AC3E}">
        <p14:creationId xmlns:p14="http://schemas.microsoft.com/office/powerpoint/2010/main" val="5259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73</a:t>
            </a:fld>
            <a:endParaRPr lang="tr-TR" dirty="0"/>
          </a:p>
        </p:txBody>
      </p:sp>
      <p:sp>
        <p:nvSpPr>
          <p:cNvPr id="5" name="İçerik Yer Tutucusu 2"/>
          <p:cNvSpPr txBox="1">
            <a:spLocks/>
          </p:cNvSpPr>
          <p:nvPr/>
        </p:nvSpPr>
        <p:spPr bwMode="auto">
          <a:xfrm>
            <a:off x="457200" y="971427"/>
            <a:ext cx="836295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dirty="0">
                <a:latin typeface="+mj-lt"/>
              </a:rPr>
              <a:t>Ekranlar üzerinden eksiltme yapılacak ihale/kısım seçilir. </a:t>
            </a:r>
          </a:p>
          <a:p>
            <a:pPr eaLnBrk="1" fontAlgn="auto" hangingPunct="1">
              <a:spcAft>
                <a:spcPts val="0"/>
              </a:spcAft>
              <a:buClr>
                <a:schemeClr val="accent3"/>
              </a:buClr>
              <a:buFont typeface="Arial" charset="0"/>
              <a:buChar char="•"/>
              <a:defRPr/>
            </a:pPr>
            <a:r>
              <a:rPr lang="tr-TR" sz="1800" dirty="0">
                <a:latin typeface="+mj-lt"/>
              </a:rPr>
              <a:t>Kısmi teklif </a:t>
            </a:r>
            <a:r>
              <a:rPr lang="tr-TR" sz="1800" dirty="0">
                <a:latin typeface="+mj-lt"/>
                <a:sym typeface="Wingdings" panose="05000000000000000000" pitchFamily="2" charset="2"/>
              </a:rPr>
              <a:t> Eksiltme kaydı yapılacak kısım için yeni kayıt butonuna tıklanır. </a:t>
            </a:r>
            <a:endParaRPr lang="tr-TR" sz="1800" dirty="0">
              <a:latin typeface="+mj-lt"/>
            </a:endParaRPr>
          </a:p>
          <a:p>
            <a:pPr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p:txBody>
      </p:sp>
      <p:pic>
        <p:nvPicPr>
          <p:cNvPr id="6" name="Picture 2"/>
          <p:cNvPicPr>
            <a:picLocks noChangeAspect="1" noChangeArrowheads="1"/>
          </p:cNvPicPr>
          <p:nvPr/>
        </p:nvPicPr>
        <p:blipFill>
          <a:blip r:embed="rId2"/>
          <a:srcRect/>
          <a:stretch>
            <a:fillRect/>
          </a:stretch>
        </p:blipFill>
        <p:spPr bwMode="auto">
          <a:xfrm>
            <a:off x="1058863" y="1773115"/>
            <a:ext cx="7026275" cy="4464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0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74</a:t>
            </a:fld>
            <a:endParaRPr lang="tr-TR" dirty="0"/>
          </a:p>
        </p:txBody>
      </p:sp>
      <p:sp>
        <p:nvSpPr>
          <p:cNvPr id="5" name="İçerik Yer Tutucusu 2"/>
          <p:cNvSpPr txBox="1">
            <a:spLocks/>
          </p:cNvSpPr>
          <p:nvPr/>
        </p:nvSpPr>
        <p:spPr bwMode="auto">
          <a:xfrm>
            <a:off x="457200" y="1081789"/>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Elektronik eksiltme yapılması öngörülen ihalede/kısımda öncelikle geçerli </a:t>
            </a:r>
            <a:r>
              <a:rPr lang="tr-TR" b="1" dirty="0">
                <a:latin typeface="+mj-lt"/>
              </a:rPr>
              <a:t>tekliflerin değerlendirme </a:t>
            </a:r>
            <a:r>
              <a:rPr lang="tr-TR" dirty="0">
                <a:latin typeface="+mj-lt"/>
              </a:rPr>
              <a:t>işlemleri tamamlanır. </a:t>
            </a:r>
          </a:p>
          <a:p>
            <a:pPr lvl="1" eaLnBrk="1" fontAlgn="auto" hangingPunct="1">
              <a:spcAft>
                <a:spcPts val="0"/>
              </a:spcAft>
              <a:buClr>
                <a:schemeClr val="accent3"/>
              </a:buClr>
              <a:buFont typeface="Arial" charset="0"/>
              <a:buChar char="•"/>
              <a:defRPr/>
            </a:pPr>
            <a:r>
              <a:rPr lang="tr-TR" dirty="0">
                <a:latin typeface="+mj-lt"/>
              </a:rPr>
              <a:t>Zarf uygunlukları değerlendirilerek </a:t>
            </a:r>
            <a:r>
              <a:rPr lang="tr-TR" dirty="0" err="1">
                <a:latin typeface="+mj-lt"/>
              </a:rPr>
              <a:t>EKAP’a</a:t>
            </a:r>
            <a:r>
              <a:rPr lang="tr-TR" dirty="0">
                <a:latin typeface="+mj-lt"/>
              </a:rPr>
              <a:t> işlenir,</a:t>
            </a:r>
          </a:p>
          <a:p>
            <a:pPr lvl="1" eaLnBrk="1" fontAlgn="auto" hangingPunct="1">
              <a:spcAft>
                <a:spcPts val="0"/>
              </a:spcAft>
              <a:buClr>
                <a:schemeClr val="accent3"/>
              </a:buClr>
              <a:buFont typeface="Arial" charset="0"/>
              <a:buChar char="•"/>
              <a:defRPr/>
            </a:pPr>
            <a:r>
              <a:rPr lang="tr-TR" dirty="0">
                <a:latin typeface="+mj-lt"/>
              </a:rPr>
              <a:t>İstekli atamaları vb. EKAP tarafından yönlendirilen adımlar tamamlanır. </a:t>
            </a:r>
          </a:p>
          <a:p>
            <a:pPr lvl="1" eaLnBrk="1" fontAlgn="auto" hangingPunct="1">
              <a:spcAft>
                <a:spcPts val="0"/>
              </a:spcAft>
              <a:buClr>
                <a:schemeClr val="accent3"/>
              </a:buClr>
              <a:buFont typeface="Arial" charset="0"/>
              <a:buChar char="•"/>
              <a:defRPr/>
            </a:pPr>
            <a:r>
              <a:rPr lang="tr-TR" dirty="0">
                <a:latin typeface="+mj-lt"/>
              </a:rPr>
              <a:t>Teklif tutarları girilerek 1. Oturum tamamlanarak kaydedilir. </a:t>
            </a:r>
          </a:p>
          <a:p>
            <a:pPr lvl="1" eaLnBrk="1" fontAlgn="auto" hangingPunct="1">
              <a:spcAft>
                <a:spcPts val="0"/>
              </a:spcAft>
              <a:buClr>
                <a:schemeClr val="accent3"/>
              </a:buClr>
              <a:buFont typeface="Arial" charset="0"/>
              <a:buChar char="•"/>
              <a:defRPr/>
            </a:pPr>
            <a:r>
              <a:rPr lang="tr-TR" dirty="0">
                <a:latin typeface="+mj-lt"/>
              </a:rPr>
              <a:t>Teklif edilen fiyatlara ilişkin tutanak ikinci oturumda görüntülenir. </a:t>
            </a:r>
          </a:p>
          <a:p>
            <a:pPr eaLnBrk="1" fontAlgn="auto" hangingPunct="1">
              <a:spcAft>
                <a:spcPts val="0"/>
              </a:spcAft>
              <a:buClr>
                <a:schemeClr val="accent3"/>
              </a:buClr>
              <a:buFont typeface="Arial" charset="0"/>
              <a:buChar char="•"/>
              <a:defRPr/>
            </a:pPr>
            <a:r>
              <a:rPr lang="tr-TR" dirty="0">
                <a:latin typeface="+mj-lt"/>
              </a:rPr>
              <a:t>İkinci oturumda tekliflerin geçerlilik değerlendirmeleri yapılır, «kalem teklif girişleri» gerçekleştirilir. </a:t>
            </a:r>
          </a:p>
          <a:p>
            <a:pPr lvl="1" eaLnBrk="1" fontAlgn="auto" hangingPunct="1">
              <a:spcAft>
                <a:spcPts val="0"/>
              </a:spcAft>
              <a:buClr>
                <a:schemeClr val="accent3"/>
              </a:buClr>
              <a:buFont typeface="Arial" charset="0"/>
              <a:buChar char="•"/>
              <a:defRPr/>
            </a:pPr>
            <a:endParaRPr lang="tr-TR" i="1" dirty="0">
              <a:latin typeface="+mj-lt"/>
            </a:endParaRPr>
          </a:p>
        </p:txBody>
      </p:sp>
    </p:spTree>
    <p:extLst>
      <p:ext uri="{BB962C8B-B14F-4D97-AF65-F5344CB8AC3E}">
        <p14:creationId xmlns:p14="http://schemas.microsoft.com/office/powerpoint/2010/main" val="142016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75</a:t>
            </a:fld>
            <a:endParaRPr lang="tr-TR" dirty="0"/>
          </a:p>
        </p:txBody>
      </p:sp>
      <p:sp>
        <p:nvSpPr>
          <p:cNvPr id="5" name="İçerik Yer Tutucusu 2"/>
          <p:cNvSpPr txBox="1">
            <a:spLocks/>
          </p:cNvSpPr>
          <p:nvPr/>
        </p:nvSpPr>
        <p:spPr bwMode="auto">
          <a:xfrm>
            <a:off x="457200" y="93989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400" dirty="0">
                <a:latin typeface="+mj-lt"/>
              </a:rPr>
              <a:t>Elektronik eksiltme yapılması öngörülen ihalede/kısımda öncelikle geçerli </a:t>
            </a:r>
            <a:r>
              <a:rPr lang="tr-TR" sz="2400" b="1" dirty="0">
                <a:latin typeface="+mj-lt"/>
              </a:rPr>
              <a:t>tekliflerin değerlendirme </a:t>
            </a:r>
            <a:r>
              <a:rPr lang="tr-TR" sz="2400" dirty="0">
                <a:latin typeface="+mj-lt"/>
              </a:rPr>
              <a:t>işlemleri tamamlanır. </a:t>
            </a:r>
          </a:p>
          <a:p>
            <a:pPr eaLnBrk="1" fontAlgn="auto" hangingPunct="1">
              <a:spcAft>
                <a:spcPts val="0"/>
              </a:spcAft>
              <a:buClr>
                <a:schemeClr val="accent3"/>
              </a:buClr>
              <a:buFont typeface="Arial" charset="0"/>
              <a:buChar char="•"/>
              <a:defRPr/>
            </a:pPr>
            <a:r>
              <a:rPr lang="tr-TR" sz="2400" dirty="0">
                <a:latin typeface="+mj-lt"/>
              </a:rPr>
              <a:t>Kalem teklif girişleri yapılır.</a:t>
            </a:r>
          </a:p>
          <a:p>
            <a:pPr eaLnBrk="1" fontAlgn="auto" hangingPunct="1">
              <a:spcAft>
                <a:spcPts val="0"/>
              </a:spcAft>
              <a:buClr>
                <a:schemeClr val="accent3"/>
              </a:buClr>
              <a:buFont typeface="Arial" charset="0"/>
              <a:buChar char="•"/>
              <a:defRPr/>
            </a:pPr>
            <a:r>
              <a:rPr lang="tr-TR" sz="2400" dirty="0">
                <a:latin typeface="+mj-lt"/>
              </a:rPr>
              <a:t>Elektronik Eksiltme İşlemleri ekranından bilgiler kaydedilir. </a:t>
            </a:r>
          </a:p>
          <a:p>
            <a:pPr eaLnBrk="1" fontAlgn="auto" hangingPunct="1">
              <a:spcAft>
                <a:spcPts val="0"/>
              </a:spcAft>
              <a:buClr>
                <a:schemeClr val="accent3"/>
              </a:buClr>
              <a:buFont typeface="Arial" charset="0"/>
              <a:buChar char="•"/>
              <a:defRPr/>
            </a:pPr>
            <a:r>
              <a:rPr lang="tr-TR" sz="2400" dirty="0">
                <a:latin typeface="+mj-lt"/>
              </a:rPr>
              <a:t>Davet formu katılacak tüm isteklilere gönderilir. </a:t>
            </a:r>
          </a:p>
          <a:p>
            <a:pPr eaLnBrk="1" fontAlgn="auto" hangingPunct="1">
              <a:spcAft>
                <a:spcPts val="0"/>
              </a:spcAft>
              <a:buClr>
                <a:schemeClr val="accent3"/>
              </a:buClr>
              <a:buFont typeface="Arial" charset="0"/>
              <a:buChar char="•"/>
              <a:defRPr/>
            </a:pPr>
            <a:endParaRPr lang="tr-TR" sz="2400" i="1" dirty="0">
              <a:latin typeface="+mj-lt"/>
            </a:endParaRPr>
          </a:p>
          <a:p>
            <a:pPr lvl="1" eaLnBrk="1" fontAlgn="auto" hangingPunct="1">
              <a:spcAft>
                <a:spcPts val="0"/>
              </a:spcAft>
              <a:buClr>
                <a:schemeClr val="accent3"/>
              </a:buClr>
              <a:buFont typeface="Arial" charset="0"/>
              <a:buChar char="•"/>
              <a:defRPr/>
            </a:pPr>
            <a:endParaRPr lang="tr-TR" sz="2000" i="1" dirty="0">
              <a:latin typeface="+mj-lt"/>
            </a:endParaRPr>
          </a:p>
        </p:txBody>
      </p:sp>
      <p:pic>
        <p:nvPicPr>
          <p:cNvPr id="6" name="Picture 2"/>
          <p:cNvPicPr>
            <a:picLocks noChangeAspect="1" noChangeArrowheads="1"/>
          </p:cNvPicPr>
          <p:nvPr/>
        </p:nvPicPr>
        <p:blipFill>
          <a:blip r:embed="rId2"/>
          <a:srcRect/>
          <a:stretch>
            <a:fillRect/>
          </a:stretch>
        </p:blipFill>
        <p:spPr bwMode="auto">
          <a:xfrm>
            <a:off x="250825" y="3819620"/>
            <a:ext cx="8569325" cy="240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00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76</a:t>
            </a:fld>
            <a:endParaRPr lang="tr-TR" dirty="0"/>
          </a:p>
        </p:txBody>
      </p:sp>
      <p:sp>
        <p:nvSpPr>
          <p:cNvPr id="6" name="Slayt Numarası Yer Tutucusu 3"/>
          <p:cNvSpPr txBox="1">
            <a:spLocks/>
          </p:cNvSpPr>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marL="0" algn="r" defTabSz="457200" rtl="0" eaLnBrk="1" latinLnBrk="0" hangingPunct="1">
              <a:lnSpc>
                <a:spcPts val="1680"/>
              </a:lnSpc>
              <a:spcBef>
                <a:spcPct val="20000"/>
              </a:spcBef>
              <a:buClr>
                <a:srgbClr val="0BD0D9"/>
              </a:buClr>
              <a:buSzPct val="95000"/>
              <a:buFont typeface="Wingdings 2" pitchFamily="18" charset="2"/>
              <a:buChar char=""/>
              <a:defRPr sz="2600" kern="1200">
                <a:solidFill>
                  <a:schemeClr val="tx1"/>
                </a:solidFill>
                <a:latin typeface="Constantia" pitchFamily="18" charset="0"/>
                <a:ea typeface="+mn-ea"/>
                <a:cs typeface="+mn-cs"/>
              </a:defRPr>
            </a:lvl1pPr>
            <a:lvl2pPr marL="742950" indent="-285750" algn="l" defTabSz="457200" rtl="0" eaLnBrk="1" latinLnBrk="0" hangingPunct="1">
              <a:spcBef>
                <a:spcPct val="20000"/>
              </a:spcBef>
              <a:buClr>
                <a:schemeClr val="accent1"/>
              </a:buClr>
              <a:buSzPct val="85000"/>
              <a:buFont typeface="Wingdings 2" pitchFamily="18" charset="2"/>
              <a:buChar char=""/>
              <a:defRPr sz="2400" kern="1200">
                <a:solidFill>
                  <a:schemeClr val="tx1"/>
                </a:solidFill>
                <a:latin typeface="Constantia" pitchFamily="18" charset="0"/>
                <a:ea typeface="+mn-ea"/>
                <a:cs typeface="+mn-cs"/>
              </a:defRPr>
            </a:lvl2pPr>
            <a:lvl3pPr marL="1143000" indent="-228600" algn="l" defTabSz="457200" rtl="0" eaLnBrk="1" latinLnBrk="0" hangingPunct="1">
              <a:spcBef>
                <a:spcPct val="20000"/>
              </a:spcBef>
              <a:buClr>
                <a:schemeClr val="accent2"/>
              </a:buClr>
              <a:buSzPct val="70000"/>
              <a:buFont typeface="Wingdings 2" pitchFamily="18" charset="2"/>
              <a:buChar char=""/>
              <a:defRPr sz="2100" kern="1200">
                <a:solidFill>
                  <a:schemeClr val="tx1"/>
                </a:solidFill>
                <a:latin typeface="Constantia" pitchFamily="18" charset="0"/>
                <a:ea typeface="+mn-ea"/>
                <a:cs typeface="+mn-cs"/>
              </a:defRPr>
            </a:lvl3pPr>
            <a:lvl4pPr marL="1600200" indent="-228600" algn="l" defTabSz="457200" rtl="0" eaLnBrk="1" latinLnBrk="0" hangingPunct="1">
              <a:spcBef>
                <a:spcPct val="20000"/>
              </a:spcBef>
              <a:buClr>
                <a:srgbClr val="0BD0D9"/>
              </a:buClr>
              <a:buSzPct val="65000"/>
              <a:buFont typeface="Wingdings 2" pitchFamily="18" charset="2"/>
              <a:buChar char=""/>
              <a:defRPr sz="2000" kern="1200">
                <a:solidFill>
                  <a:schemeClr val="tx1"/>
                </a:solidFill>
                <a:latin typeface="Constantia" pitchFamily="18" charset="0"/>
                <a:ea typeface="+mn-ea"/>
                <a:cs typeface="+mn-cs"/>
              </a:defRPr>
            </a:lvl4pPr>
            <a:lvl5pPr marL="2057400" indent="-228600" algn="l" defTabSz="457200" rtl="0" eaLnBrk="1" latinLnBrk="0" hangingPunct="1">
              <a:spcBef>
                <a:spcPct val="20000"/>
              </a:spcBef>
              <a:buClr>
                <a:srgbClr val="10CF9B"/>
              </a:buClr>
              <a:buSzPct val="65000"/>
              <a:buFont typeface="Wingdings 2" pitchFamily="18" charset="2"/>
              <a:buChar char=""/>
              <a:defRPr sz="2000" kern="1200">
                <a:solidFill>
                  <a:schemeClr val="tx1"/>
                </a:solidFill>
                <a:latin typeface="Constantia" pitchFamily="18" charset="0"/>
                <a:ea typeface="+mn-ea"/>
                <a:cs typeface="+mn-cs"/>
              </a:defRPr>
            </a:lvl5pPr>
            <a:lvl6pPr marL="2514600" indent="-228600" algn="l" defTabSz="457200" rtl="0" eaLnBrk="0" fontAlgn="base" latinLnBrk="0" hangingPunct="0">
              <a:spcBef>
                <a:spcPct val="20000"/>
              </a:spcBef>
              <a:spcAft>
                <a:spcPct val="0"/>
              </a:spcAft>
              <a:buClr>
                <a:srgbClr val="10CF9B"/>
              </a:buClr>
              <a:buSzPct val="65000"/>
              <a:buFont typeface="Wingdings 2" pitchFamily="18" charset="2"/>
              <a:buChar char=""/>
              <a:defRPr sz="2000" kern="1200">
                <a:solidFill>
                  <a:schemeClr val="tx1"/>
                </a:solidFill>
                <a:latin typeface="Constantia" pitchFamily="18" charset="0"/>
                <a:ea typeface="+mn-ea"/>
                <a:cs typeface="+mn-cs"/>
              </a:defRPr>
            </a:lvl6pPr>
            <a:lvl7pPr marL="2971800" indent="-228600" algn="l" defTabSz="457200" rtl="0" eaLnBrk="0" fontAlgn="base" latinLnBrk="0" hangingPunct="0">
              <a:spcBef>
                <a:spcPct val="20000"/>
              </a:spcBef>
              <a:spcAft>
                <a:spcPct val="0"/>
              </a:spcAft>
              <a:buClr>
                <a:srgbClr val="10CF9B"/>
              </a:buClr>
              <a:buSzPct val="65000"/>
              <a:buFont typeface="Wingdings 2" pitchFamily="18" charset="2"/>
              <a:buChar char=""/>
              <a:defRPr sz="2000" kern="1200">
                <a:solidFill>
                  <a:schemeClr val="tx1"/>
                </a:solidFill>
                <a:latin typeface="Constantia" pitchFamily="18" charset="0"/>
                <a:ea typeface="+mn-ea"/>
                <a:cs typeface="+mn-cs"/>
              </a:defRPr>
            </a:lvl7pPr>
            <a:lvl8pPr marL="3429000" indent="-228600" algn="l" defTabSz="457200" rtl="0" eaLnBrk="0" fontAlgn="base" latinLnBrk="0" hangingPunct="0">
              <a:spcBef>
                <a:spcPct val="20000"/>
              </a:spcBef>
              <a:spcAft>
                <a:spcPct val="0"/>
              </a:spcAft>
              <a:buClr>
                <a:srgbClr val="10CF9B"/>
              </a:buClr>
              <a:buSzPct val="65000"/>
              <a:buFont typeface="Wingdings 2" pitchFamily="18" charset="2"/>
              <a:buChar char=""/>
              <a:defRPr sz="2000" kern="1200">
                <a:solidFill>
                  <a:schemeClr val="tx1"/>
                </a:solidFill>
                <a:latin typeface="Constantia" pitchFamily="18" charset="0"/>
                <a:ea typeface="+mn-ea"/>
                <a:cs typeface="+mn-cs"/>
              </a:defRPr>
            </a:lvl8pPr>
            <a:lvl9pPr marL="3886200" indent="-228600" algn="l" defTabSz="457200" rtl="0" eaLnBrk="0" fontAlgn="base" latinLnBrk="0" hangingPunct="0">
              <a:spcBef>
                <a:spcPct val="20000"/>
              </a:spcBef>
              <a:spcAft>
                <a:spcPct val="0"/>
              </a:spcAft>
              <a:buClr>
                <a:srgbClr val="10CF9B"/>
              </a:buClr>
              <a:buSzPct val="65000"/>
              <a:buFont typeface="Wingdings 2" pitchFamily="18" charset="2"/>
              <a:buChar char=""/>
              <a:defRPr sz="2000" kern="1200">
                <a:solidFill>
                  <a:schemeClr val="tx1"/>
                </a:solidFill>
                <a:latin typeface="Constantia" pitchFamily="18" charset="0"/>
                <a:ea typeface="+mn-ea"/>
                <a:cs typeface="+mn-cs"/>
              </a:defRPr>
            </a:lvl9pPr>
          </a:lstStyle>
          <a:p>
            <a:pPr>
              <a:spcBef>
                <a:spcPct val="0"/>
              </a:spcBef>
              <a:buClrTx/>
              <a:buSzTx/>
              <a:buFontTx/>
              <a:buNone/>
            </a:pPr>
            <a:fld id="{B448D311-1118-4CEE-876C-D46B58CCCC8F}" type="slidenum">
              <a:rPr lang="tr-TR" altLang="tr-TR" sz="1400" smtClean="0">
                <a:solidFill>
                  <a:srgbClr val="FFFFFF"/>
                </a:solidFill>
                <a:latin typeface="Arial" charset="0"/>
              </a:rPr>
              <a:pPr>
                <a:spcBef>
                  <a:spcPct val="0"/>
                </a:spcBef>
                <a:buClrTx/>
                <a:buSzTx/>
                <a:buFontTx/>
                <a:buNone/>
              </a:pPr>
              <a:t>76</a:t>
            </a:fld>
            <a:endParaRPr lang="tr-TR" altLang="tr-TR" sz="1400">
              <a:solidFill>
                <a:srgbClr val="FFFFFF"/>
              </a:solidFill>
              <a:latin typeface="Arial" charset="0"/>
            </a:endParaRPr>
          </a:p>
        </p:txBody>
      </p:sp>
      <p:sp>
        <p:nvSpPr>
          <p:cNvPr id="7" name="Başlık 1"/>
          <p:cNvSpPr txBox="1">
            <a:spLocks/>
          </p:cNvSpPr>
          <p:nvPr/>
        </p:nvSpPr>
        <p:spPr>
          <a:xfrm>
            <a:off x="323850" y="549275"/>
            <a:ext cx="8496300" cy="808038"/>
          </a:xfrm>
          <a:prstGeom prst="rect">
            <a:avLst/>
          </a:prstGeom>
        </p:spPr>
        <p:txBody>
          <a:bodyPr anchor="ct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defRPr/>
            </a:pPr>
            <a:endParaRPr lang="tr-TR" sz="3200" b="1" dirty="0">
              <a:solidFill>
                <a:srgbClr val="0000FF"/>
              </a:solidFill>
            </a:endParaRPr>
          </a:p>
        </p:txBody>
      </p:sp>
      <p:sp>
        <p:nvSpPr>
          <p:cNvPr id="9" name="İçerik Yer Tutucusu 2"/>
          <p:cNvSpPr txBox="1">
            <a:spLocks/>
          </p:cNvSpPr>
          <p:nvPr/>
        </p:nvSpPr>
        <p:spPr bwMode="auto">
          <a:xfrm>
            <a:off x="457200" y="1196975"/>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dirty="0">
                <a:latin typeface="+mj-lt"/>
                <a:sym typeface="Wingdings" panose="05000000000000000000" pitchFamily="2" charset="2"/>
              </a:rPr>
              <a:t> </a:t>
            </a:r>
            <a:endParaRPr lang="tr-TR" sz="2000" dirty="0">
              <a:latin typeface="+mj-lt"/>
            </a:endParaRPr>
          </a:p>
          <a:p>
            <a:pPr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p:txBody>
      </p:sp>
      <p:pic>
        <p:nvPicPr>
          <p:cNvPr id="10" name="Picture 2"/>
          <p:cNvPicPr>
            <a:picLocks noChangeAspect="1" noChangeArrowheads="1"/>
          </p:cNvPicPr>
          <p:nvPr/>
        </p:nvPicPr>
        <p:blipFill>
          <a:blip r:embed="rId2"/>
          <a:srcRect/>
          <a:stretch>
            <a:fillRect/>
          </a:stretch>
        </p:blipFill>
        <p:spPr bwMode="auto">
          <a:xfrm>
            <a:off x="527050" y="1102270"/>
            <a:ext cx="8223250" cy="546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4827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77</a:t>
            </a:fld>
            <a:endParaRPr lang="tr-TR" dirty="0"/>
          </a:p>
        </p:txBody>
      </p:sp>
      <p:sp>
        <p:nvSpPr>
          <p:cNvPr id="5" name="İçerik Yer Tutucusu 2"/>
          <p:cNvSpPr txBox="1">
            <a:spLocks/>
          </p:cNvSpPr>
          <p:nvPr/>
        </p:nvSpPr>
        <p:spPr bwMode="auto">
          <a:xfrm>
            <a:off x="457200" y="881655"/>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p:txBody>
      </p:sp>
      <p:pic>
        <p:nvPicPr>
          <p:cNvPr id="6" name="Picture 2"/>
          <p:cNvPicPr>
            <a:picLocks noChangeAspect="1" noChangeArrowheads="1"/>
          </p:cNvPicPr>
          <p:nvPr/>
        </p:nvPicPr>
        <p:blipFill>
          <a:blip r:embed="rId2"/>
          <a:srcRect/>
          <a:stretch>
            <a:fillRect/>
          </a:stretch>
        </p:blipFill>
        <p:spPr bwMode="auto">
          <a:xfrm>
            <a:off x="534988" y="1138830"/>
            <a:ext cx="8074025"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9667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78</a:t>
            </a:fld>
            <a:endParaRPr lang="tr-TR" dirty="0"/>
          </a:p>
        </p:txBody>
      </p:sp>
      <p:pic>
        <p:nvPicPr>
          <p:cNvPr id="5" name="Picture 2"/>
          <p:cNvPicPr>
            <a:picLocks noChangeAspect="1" noChangeArrowheads="1"/>
          </p:cNvPicPr>
          <p:nvPr/>
        </p:nvPicPr>
        <p:blipFill>
          <a:blip r:embed="rId2"/>
          <a:srcRect/>
          <a:stretch>
            <a:fillRect/>
          </a:stretch>
        </p:blipFill>
        <p:spPr bwMode="auto">
          <a:xfrm>
            <a:off x="685800" y="1221428"/>
            <a:ext cx="8134350" cy="412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7480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79</a:t>
            </a:fld>
            <a:endParaRPr lang="tr-TR" dirty="0"/>
          </a:p>
        </p:txBody>
      </p:sp>
      <p:sp>
        <p:nvSpPr>
          <p:cNvPr id="5" name="İçerik Yer Tutucusu 2"/>
          <p:cNvSpPr txBox="1">
            <a:spLocks/>
          </p:cNvSpPr>
          <p:nvPr/>
        </p:nvSpPr>
        <p:spPr bwMode="auto">
          <a:xfrm>
            <a:off x="457200" y="881655"/>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dirty="0">
                <a:latin typeface="+mj-lt"/>
              </a:rPr>
              <a:t>Davet Tebligatı</a:t>
            </a:r>
          </a:p>
          <a:p>
            <a:pPr lvl="1" eaLnBrk="1" fontAlgn="auto" hangingPunct="1">
              <a:spcAft>
                <a:spcPts val="0"/>
              </a:spcAft>
              <a:buClr>
                <a:schemeClr val="accent3"/>
              </a:buClr>
              <a:buFont typeface="Arial" charset="0"/>
              <a:buChar char="•"/>
              <a:defRPr/>
            </a:pPr>
            <a:r>
              <a:rPr lang="tr-TR" sz="1800" dirty="0">
                <a:latin typeface="+mj-lt"/>
              </a:rPr>
              <a:t>Tebligat Kayıt ekranında Elektronik Eksiltmeye Davet – seçilir ve ilerlenir. </a:t>
            </a:r>
          </a:p>
          <a:p>
            <a:pPr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p:txBody>
      </p:sp>
      <p:pic>
        <p:nvPicPr>
          <p:cNvPr id="6" name="Picture 2"/>
          <p:cNvPicPr>
            <a:picLocks noChangeAspect="1" noChangeArrowheads="1"/>
          </p:cNvPicPr>
          <p:nvPr/>
        </p:nvPicPr>
        <p:blipFill>
          <a:blip r:embed="rId2"/>
          <a:srcRect/>
          <a:stretch>
            <a:fillRect/>
          </a:stretch>
        </p:blipFill>
        <p:spPr bwMode="auto">
          <a:xfrm>
            <a:off x="539750" y="1673818"/>
            <a:ext cx="8256588" cy="4319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62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Belgelerin Azaltılması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8</a:t>
            </a:fld>
            <a:endParaRPr lang="tr-TR" dirty="0"/>
          </a:p>
        </p:txBody>
      </p:sp>
      <p:sp>
        <p:nvSpPr>
          <p:cNvPr id="5" name="İçerik Yer Tutucusu 2"/>
          <p:cNvSpPr txBox="1">
            <a:spLocks/>
          </p:cNvSpPr>
          <p:nvPr/>
        </p:nvSpPr>
        <p:spPr bwMode="auto">
          <a:xfrm>
            <a:off x="457200" y="1034502"/>
            <a:ext cx="8229600" cy="5064125"/>
          </a:xfrm>
          <a:prstGeom prst="rect">
            <a:avLst/>
          </a:prstGeom>
          <a:noFill/>
          <a:ln>
            <a:noFill/>
          </a:ln>
        </p:spPr>
        <p:txBody>
          <a:bodyPr>
            <a:normAutofit fontScale="850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eaLnBrk="1" fontAlgn="auto" hangingPunct="1">
              <a:spcAft>
                <a:spcPts val="0"/>
              </a:spcAft>
              <a:buClr>
                <a:schemeClr val="accent3"/>
              </a:buClr>
              <a:buFont typeface="Arial" charset="0"/>
              <a:buChar char="•"/>
              <a:defRPr/>
            </a:pPr>
            <a:r>
              <a:rPr lang="tr-TR" dirty="0">
                <a:latin typeface="+mj-lt"/>
              </a:rPr>
              <a:t>EKAP,</a:t>
            </a:r>
          </a:p>
          <a:p>
            <a:pPr lvl="1" eaLnBrk="1" fontAlgn="auto" hangingPunct="1">
              <a:spcAft>
                <a:spcPts val="0"/>
              </a:spcAft>
              <a:buClr>
                <a:schemeClr val="accent3"/>
              </a:buClr>
              <a:buFont typeface="Arial" charset="0"/>
              <a:buChar char="•"/>
              <a:defRPr/>
            </a:pPr>
            <a:r>
              <a:rPr lang="tr-TR" dirty="0">
                <a:latin typeface="+mj-lt"/>
              </a:rPr>
              <a:t>Diğer kamu kurum ve kuruluşları ile</a:t>
            </a:r>
          </a:p>
          <a:p>
            <a:pPr lvl="1" eaLnBrk="1" fontAlgn="auto" hangingPunct="1">
              <a:spcAft>
                <a:spcPts val="0"/>
              </a:spcAft>
              <a:buClr>
                <a:schemeClr val="accent3"/>
              </a:buClr>
              <a:buFont typeface="Arial" charset="0"/>
              <a:buChar char="•"/>
              <a:defRPr/>
            </a:pPr>
            <a:r>
              <a:rPr lang="tr-TR" dirty="0">
                <a:latin typeface="+mj-lt"/>
              </a:rPr>
              <a:t>Kamu kurumu niteliğindeki meslek kuruluşlarının</a:t>
            </a:r>
          </a:p>
          <a:p>
            <a:pPr eaLnBrk="1" fontAlgn="auto" hangingPunct="1">
              <a:spcAft>
                <a:spcPts val="0"/>
              </a:spcAft>
              <a:buClr>
                <a:schemeClr val="accent3"/>
              </a:buClr>
              <a:buFont typeface="Arial" charset="0"/>
              <a:buChar char="•"/>
              <a:defRPr/>
            </a:pPr>
            <a:r>
              <a:rPr lang="tr-TR" dirty="0">
                <a:latin typeface="+mj-lt"/>
              </a:rPr>
              <a:t>İnternet sayfası üzerinden sorgulanarak temin veya bilgileri teyit edilebilen belgelerin sunulmamasına yönelik düzenleme yapılabilecektir.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r>
              <a:rPr lang="tr-TR" dirty="0">
                <a:latin typeface="+mj-lt"/>
              </a:rPr>
              <a:t>İdarece </a:t>
            </a:r>
            <a:r>
              <a:rPr lang="tr-TR" b="1" i="1" dirty="0">
                <a:latin typeface="+mj-lt"/>
              </a:rPr>
              <a:t>Sunulmayacak Belgeler Tablosu Standart Formu</a:t>
            </a:r>
            <a:r>
              <a:rPr lang="tr-TR" dirty="0">
                <a:latin typeface="+mj-lt"/>
              </a:rPr>
              <a:t> hazırlanarak ihale dokümanına eklenecek, istekliler tarafından söz konusu form doldurularak formda yer alan belgeler ayrıca sunulmayacaktır.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r>
              <a:rPr lang="tr-TR" dirty="0">
                <a:latin typeface="+mj-lt"/>
              </a:rPr>
              <a:t>İdarelerce, ihale dokümanı esas alınarak fiyat dışı unsurlar dahil ihaleye katılmak için başvuru veya teklif zarfında sunulması gereken belgelerden EKAP veya diğer kamu k/k internet sayfası üzerinden teyit edilebilen her bir belge için ayrı satır açılmak suretiyle hazırlanacaktır.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spTree>
    <p:extLst>
      <p:ext uri="{BB962C8B-B14F-4D97-AF65-F5344CB8AC3E}">
        <p14:creationId xmlns:p14="http://schemas.microsoft.com/office/powerpoint/2010/main" val="68186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80</a:t>
            </a:fld>
            <a:endParaRPr lang="tr-TR" dirty="0"/>
          </a:p>
        </p:txBody>
      </p:sp>
      <p:sp>
        <p:nvSpPr>
          <p:cNvPr id="5" name="İçerik Yer Tutucusu 2"/>
          <p:cNvSpPr txBox="1">
            <a:spLocks/>
          </p:cNvSpPr>
          <p:nvPr/>
        </p:nvSpPr>
        <p:spPr bwMode="auto">
          <a:xfrm>
            <a:off x="457200" y="1196975"/>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dirty="0">
                <a:latin typeface="+mj-lt"/>
              </a:rPr>
              <a:t>Davet yazısı </a:t>
            </a:r>
            <a:r>
              <a:rPr lang="tr-TR" sz="2000" dirty="0" err="1">
                <a:latin typeface="+mj-lt"/>
              </a:rPr>
              <a:t>önizleme</a:t>
            </a:r>
            <a:r>
              <a:rPr lang="tr-TR" sz="2000" dirty="0">
                <a:latin typeface="+mj-lt"/>
              </a:rPr>
              <a:t> ekranından kontrol edilir. </a:t>
            </a:r>
          </a:p>
          <a:p>
            <a:pPr eaLnBrk="1" fontAlgn="auto" hangingPunct="1">
              <a:spcAft>
                <a:spcPts val="0"/>
              </a:spcAft>
              <a:buClr>
                <a:schemeClr val="accent3"/>
              </a:buClr>
              <a:buFont typeface="Arial" charset="0"/>
              <a:buChar char="•"/>
              <a:defRPr/>
            </a:pPr>
            <a:r>
              <a:rPr lang="tr-TR" sz="2000" dirty="0">
                <a:latin typeface="+mj-lt"/>
              </a:rPr>
              <a:t>Açılan formda, eksiltmeye ilişkin bilgiler, tebligatın gönderileceği isteklinin eksiltmeye konu teklif fiyatı, zaman çizelgesi, ve isteklilerin teklif vermek için kullanacakları uygulamanın linki görüntülenir. </a:t>
            </a:r>
          </a:p>
          <a:p>
            <a:pPr eaLnBrk="1" fontAlgn="auto" hangingPunct="1">
              <a:spcAft>
                <a:spcPts val="0"/>
              </a:spcAft>
              <a:buClr>
                <a:schemeClr val="accent3"/>
              </a:buClr>
              <a:buFont typeface="Arial" charset="0"/>
              <a:buChar char="•"/>
              <a:defRPr/>
            </a:pPr>
            <a:r>
              <a:rPr lang="tr-TR" sz="2000" dirty="0">
                <a:latin typeface="+mj-lt"/>
              </a:rPr>
              <a:t>Tebligatların gönderilmesine ilişkin onay mesajı görüntülenir ve tamam butonuna tıklanır. </a:t>
            </a:r>
          </a:p>
          <a:p>
            <a:pPr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p:txBody>
      </p:sp>
      <p:pic>
        <p:nvPicPr>
          <p:cNvPr id="6" name="Picture 2"/>
          <p:cNvPicPr>
            <a:picLocks noChangeAspect="1" noChangeArrowheads="1"/>
          </p:cNvPicPr>
          <p:nvPr/>
        </p:nvPicPr>
        <p:blipFill>
          <a:blip r:embed="rId2"/>
          <a:srcRect/>
          <a:stretch>
            <a:fillRect/>
          </a:stretch>
        </p:blipFill>
        <p:spPr bwMode="auto">
          <a:xfrm>
            <a:off x="2295525" y="3859213"/>
            <a:ext cx="4552950" cy="2219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8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81</a:t>
            </a:fld>
            <a:endParaRPr lang="tr-TR" dirty="0"/>
          </a:p>
        </p:txBody>
      </p:sp>
      <p:sp>
        <p:nvSpPr>
          <p:cNvPr id="5" name="İçerik Yer Tutucusu 2"/>
          <p:cNvSpPr txBox="1">
            <a:spLocks/>
          </p:cNvSpPr>
          <p:nvPr/>
        </p:nvSpPr>
        <p:spPr bwMode="auto">
          <a:xfrm>
            <a:off x="457200" y="1196975"/>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800" b="1" dirty="0">
                <a:latin typeface="+mj-lt"/>
              </a:rPr>
              <a:t>Elektronik Eksiltmeyi Erteleme</a:t>
            </a:r>
          </a:p>
          <a:p>
            <a:pPr eaLnBrk="1" fontAlgn="auto" hangingPunct="1">
              <a:spcAft>
                <a:spcPts val="0"/>
              </a:spcAft>
              <a:buClr>
                <a:schemeClr val="accent3"/>
              </a:buClr>
              <a:buFont typeface="Arial" charset="0"/>
              <a:buChar char="•"/>
              <a:defRPr/>
            </a:pPr>
            <a:endParaRPr lang="tr-TR" sz="2800" dirty="0">
              <a:latin typeface="+mj-lt"/>
            </a:endParaRPr>
          </a:p>
          <a:p>
            <a:pPr eaLnBrk="1" fontAlgn="auto" hangingPunct="1">
              <a:spcAft>
                <a:spcPts val="0"/>
              </a:spcAft>
              <a:buClr>
                <a:schemeClr val="accent3"/>
              </a:buClr>
              <a:buFont typeface="Arial" charset="0"/>
              <a:buChar char="•"/>
              <a:defRPr/>
            </a:pPr>
            <a:r>
              <a:rPr lang="tr-TR" sz="2800" dirty="0">
                <a:latin typeface="+mj-lt"/>
              </a:rPr>
              <a:t>Henüz elektronik eksiltme tarihi gelmediyse, eksiltme daha sonraki bir tarihe ertelenebilir. Bunun için «elektronik eksiltme işlemleri» ekranında tebligatı yapılan kısımlar için </a:t>
            </a:r>
            <a:r>
              <a:rPr lang="tr-TR" sz="2800" b="1" dirty="0">
                <a:latin typeface="+mj-lt"/>
              </a:rPr>
              <a:t>Erteleme butonu </a:t>
            </a:r>
            <a:r>
              <a:rPr lang="tr-TR" sz="2800" dirty="0">
                <a:latin typeface="+mj-lt"/>
              </a:rPr>
              <a:t>kullanılır. </a:t>
            </a:r>
          </a:p>
          <a:p>
            <a:pPr eaLnBrk="1" fontAlgn="auto" hangingPunct="1">
              <a:spcAft>
                <a:spcPts val="0"/>
              </a:spcAft>
              <a:buClr>
                <a:schemeClr val="accent3"/>
              </a:buClr>
              <a:buFont typeface="Arial" charset="0"/>
              <a:buChar char="•"/>
              <a:defRPr/>
            </a:pPr>
            <a:r>
              <a:rPr lang="tr-TR" sz="2800" i="1" dirty="0">
                <a:latin typeface="+mj-lt"/>
              </a:rPr>
              <a:t>Tekrar çizelge oluşturulur. </a:t>
            </a:r>
          </a:p>
          <a:p>
            <a:pPr eaLnBrk="1" fontAlgn="auto" hangingPunct="1">
              <a:spcAft>
                <a:spcPts val="0"/>
              </a:spcAft>
              <a:buClr>
                <a:schemeClr val="accent3"/>
              </a:buClr>
              <a:buFont typeface="Arial" charset="0"/>
              <a:buChar char="•"/>
              <a:defRPr/>
            </a:pPr>
            <a:r>
              <a:rPr lang="tr-TR" sz="2800" i="1" dirty="0">
                <a:latin typeface="+mj-lt"/>
              </a:rPr>
              <a:t>Kaydedilerek tebligat düzenleme ekranlarından devam edilir. </a:t>
            </a:r>
            <a:endParaRPr lang="tr-TR" sz="3200" i="1" dirty="0">
              <a:latin typeface="+mj-lt"/>
            </a:endParaRPr>
          </a:p>
        </p:txBody>
      </p:sp>
    </p:spTree>
    <p:extLst>
      <p:ext uri="{BB962C8B-B14F-4D97-AF65-F5344CB8AC3E}">
        <p14:creationId xmlns:p14="http://schemas.microsoft.com/office/powerpoint/2010/main" val="37958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down)">
                                      <p:cBhvr>
                                        <p:cTn id="15" dur="500"/>
                                        <p:tgtEl>
                                          <p:spTgt spid="5">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down)">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82</a:t>
            </a:fld>
            <a:endParaRPr lang="tr-TR" dirty="0"/>
          </a:p>
        </p:txBody>
      </p:sp>
      <p:sp>
        <p:nvSpPr>
          <p:cNvPr id="5" name="İçerik Yer Tutucusu 2"/>
          <p:cNvSpPr txBox="1">
            <a:spLocks/>
          </p:cNvSpPr>
          <p:nvPr/>
        </p:nvSpPr>
        <p:spPr bwMode="auto">
          <a:xfrm>
            <a:off x="457200" y="850123"/>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b="1" dirty="0">
                <a:latin typeface="+mj-lt"/>
              </a:rPr>
              <a:t>Elektronik Eksiltmeyi Yenileme</a:t>
            </a:r>
          </a:p>
          <a:p>
            <a:pPr eaLnBrk="1" fontAlgn="auto" hangingPunct="1">
              <a:spcAft>
                <a:spcPts val="0"/>
              </a:spcAft>
              <a:buClr>
                <a:schemeClr val="accent3"/>
              </a:buClr>
              <a:buFont typeface="Arial" charset="0"/>
              <a:buChar char="•"/>
              <a:defRPr/>
            </a:pPr>
            <a:endParaRPr lang="tr-TR" sz="2000" b="1" dirty="0">
              <a:latin typeface="+mj-lt"/>
              <a:sym typeface="Wingdings" panose="05000000000000000000" pitchFamily="2" charset="2"/>
            </a:endParaRPr>
          </a:p>
          <a:p>
            <a:pPr eaLnBrk="1" fontAlgn="auto" hangingPunct="1">
              <a:spcAft>
                <a:spcPts val="0"/>
              </a:spcAft>
              <a:buClr>
                <a:schemeClr val="accent3"/>
              </a:buClr>
              <a:buFont typeface="Arial" charset="0"/>
              <a:buChar char="•"/>
              <a:defRPr/>
            </a:pPr>
            <a:r>
              <a:rPr lang="tr-TR" sz="2000" i="1" dirty="0">
                <a:latin typeface="+mj-lt"/>
                <a:sym typeface="Wingdings" panose="05000000000000000000" pitchFamily="2" charset="2"/>
              </a:rPr>
              <a:t>İki sebep ile yenileme işlemi yapılır:</a:t>
            </a:r>
          </a:p>
          <a:p>
            <a:pPr lvl="1" eaLnBrk="1" fontAlgn="auto" hangingPunct="1">
              <a:spcAft>
                <a:spcPts val="0"/>
              </a:spcAft>
              <a:buClr>
                <a:schemeClr val="accent3"/>
              </a:buClr>
              <a:buFont typeface="Arial" charset="0"/>
              <a:buChar char="•"/>
              <a:defRPr/>
            </a:pPr>
            <a:r>
              <a:rPr lang="tr-TR" sz="1800" i="1" dirty="0">
                <a:latin typeface="+mj-lt"/>
                <a:sym typeface="Wingdings" panose="05000000000000000000" pitchFamily="2" charset="2"/>
              </a:rPr>
              <a:t>Teknik aksaklık sebebiyle </a:t>
            </a:r>
          </a:p>
          <a:p>
            <a:pPr lvl="1" eaLnBrk="1" fontAlgn="auto" hangingPunct="1">
              <a:spcAft>
                <a:spcPts val="0"/>
              </a:spcAft>
              <a:buClr>
                <a:schemeClr val="accent3"/>
              </a:buClr>
              <a:buFont typeface="Arial" charset="0"/>
              <a:buChar char="•"/>
              <a:defRPr/>
            </a:pPr>
            <a:r>
              <a:rPr lang="tr-TR" sz="1800" i="1" dirty="0">
                <a:latin typeface="+mj-lt"/>
                <a:sym typeface="Wingdings" panose="05000000000000000000" pitchFamily="2" charset="2"/>
              </a:rPr>
              <a:t>Geçerli teklif değişikliği </a:t>
            </a:r>
            <a:r>
              <a:rPr lang="tr-TR" sz="1800" dirty="0">
                <a:latin typeface="+mj-lt"/>
                <a:sym typeface="Wingdings" panose="05000000000000000000" pitchFamily="2" charset="2"/>
              </a:rPr>
              <a:t>. </a:t>
            </a:r>
            <a:endParaRPr lang="tr-TR" sz="1800" dirty="0">
              <a:latin typeface="+mj-lt"/>
            </a:endParaRPr>
          </a:p>
          <a:p>
            <a:pPr marL="0" indent="0" eaLnBrk="1" fontAlgn="auto" hangingPunct="1">
              <a:spcAft>
                <a:spcPts val="0"/>
              </a:spcAft>
              <a:buClr>
                <a:schemeClr val="accent3"/>
              </a:buClr>
              <a:buFont typeface="Wingdings 2" pitchFamily="18" charset="2"/>
              <a:buNone/>
              <a:defRPr/>
            </a:pPr>
            <a:r>
              <a:rPr lang="tr-TR" i="1" dirty="0">
                <a:latin typeface="+mj-lt"/>
              </a:rPr>
              <a:t>Elektronik Eksiltme İşlemleri ekranında yenileme seçilir, gerekçe olarak «elektronik eksiltme süresince teknik sorunla karşılaşılması sebebiyle» seçilir. </a:t>
            </a:r>
          </a:p>
          <a:p>
            <a:pPr lvl="1" eaLnBrk="1" fontAlgn="auto" hangingPunct="1">
              <a:spcAft>
                <a:spcPts val="0"/>
              </a:spcAft>
              <a:buClr>
                <a:schemeClr val="accent3"/>
              </a:buClr>
              <a:buFont typeface="Arial" charset="0"/>
              <a:buChar char="•"/>
              <a:defRPr/>
            </a:pPr>
            <a:endParaRPr lang="tr-TR" i="1" dirty="0">
              <a:latin typeface="+mj-lt"/>
            </a:endParaRPr>
          </a:p>
        </p:txBody>
      </p:sp>
      <p:pic>
        <p:nvPicPr>
          <p:cNvPr id="6" name="Picture 2"/>
          <p:cNvPicPr>
            <a:picLocks noChangeAspect="1" noChangeArrowheads="1"/>
          </p:cNvPicPr>
          <p:nvPr/>
        </p:nvPicPr>
        <p:blipFill>
          <a:blip r:embed="rId2"/>
          <a:srcRect/>
          <a:stretch>
            <a:fillRect/>
          </a:stretch>
        </p:blipFill>
        <p:spPr bwMode="auto">
          <a:xfrm>
            <a:off x="1181100" y="3945748"/>
            <a:ext cx="6781800" cy="2343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down)">
                                      <p:cBhvr>
                                        <p:cTn id="10" dur="500"/>
                                        <p:tgtEl>
                                          <p:spTgt spid="5">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wipe(down)">
                                      <p:cBhvr>
                                        <p:cTn id="18" dur="5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83</a:t>
            </a:fld>
            <a:endParaRPr lang="tr-TR" dirty="0"/>
          </a:p>
        </p:txBody>
      </p:sp>
      <p:sp>
        <p:nvSpPr>
          <p:cNvPr id="5" name="İçerik Yer Tutucusu 2"/>
          <p:cNvSpPr txBox="1">
            <a:spLocks/>
          </p:cNvSpPr>
          <p:nvPr/>
        </p:nvSpPr>
        <p:spPr bwMode="auto">
          <a:xfrm>
            <a:off x="457200" y="865889"/>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b="1" u="sng" dirty="0">
                <a:latin typeface="+mj-lt"/>
              </a:rPr>
              <a:t>Teknik Aksaklık Sebebiyle Yenileme</a:t>
            </a:r>
          </a:p>
          <a:p>
            <a:pPr eaLnBrk="1" fontAlgn="auto" hangingPunct="1">
              <a:spcAft>
                <a:spcPts val="0"/>
              </a:spcAft>
              <a:buClr>
                <a:schemeClr val="accent3"/>
              </a:buClr>
              <a:buFont typeface="Arial" charset="0"/>
              <a:buChar char="•"/>
              <a:defRPr/>
            </a:pPr>
            <a:r>
              <a:rPr lang="tr-TR" sz="2000" dirty="0">
                <a:latin typeface="+mj-lt"/>
              </a:rPr>
              <a:t>Teknik aksaklık tespiti için öncelikle etkileşim merkezinin aranıp Tur bilgisinin öğrenilmesine ilişkin bilgi notu gösterilir.</a:t>
            </a:r>
            <a:endParaRPr lang="tr-TR" i="1"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686516"/>
            <a:ext cx="5829300" cy="1819275"/>
          </a:xfrm>
          <a:prstGeom prst="rect">
            <a:avLst/>
          </a:prstGeom>
          <a:ln>
            <a:noFill/>
          </a:ln>
          <a:effectLst>
            <a:outerShdw blurRad="292100" dist="139700" dir="2700000" algn="tl" rotWithShape="0">
              <a:srgbClr val="333333">
                <a:alpha val="65000"/>
              </a:srgbClr>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srcRect/>
          <a:stretch>
            <a:fillRect/>
          </a:stretch>
        </p:blipFill>
        <p:spPr bwMode="auto">
          <a:xfrm>
            <a:off x="938213" y="3458277"/>
            <a:ext cx="7267575" cy="2924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44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84</a:t>
            </a:fld>
            <a:endParaRPr lang="tr-TR" dirty="0"/>
          </a:p>
        </p:txBody>
      </p:sp>
      <p:sp>
        <p:nvSpPr>
          <p:cNvPr id="5" name="İçerik Yer Tutucusu 2"/>
          <p:cNvSpPr txBox="1">
            <a:spLocks/>
          </p:cNvSpPr>
          <p:nvPr/>
        </p:nvSpPr>
        <p:spPr bwMode="auto">
          <a:xfrm>
            <a:off x="457200" y="1070847"/>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b="1" u="sng" dirty="0">
                <a:latin typeface="+mj-lt"/>
              </a:rPr>
              <a:t>Geçerli Tekliflerde Değişiklik Olması Sebebiyle Yenileme</a:t>
            </a:r>
            <a:br>
              <a:rPr lang="tr-TR" sz="2000" b="1" u="sng" dirty="0">
                <a:latin typeface="+mj-lt"/>
              </a:rPr>
            </a:br>
            <a:endParaRPr lang="tr-TR" sz="2000" b="1" u="sng" dirty="0">
              <a:latin typeface="+mj-lt"/>
            </a:endParaRPr>
          </a:p>
          <a:p>
            <a:pPr eaLnBrk="1" fontAlgn="auto" hangingPunct="1">
              <a:spcAft>
                <a:spcPts val="0"/>
              </a:spcAft>
              <a:buClr>
                <a:schemeClr val="accent3"/>
              </a:buClr>
              <a:buFont typeface="Arial" charset="0"/>
              <a:buChar char="•"/>
              <a:defRPr/>
            </a:pPr>
            <a:r>
              <a:rPr lang="tr-TR" sz="2400" dirty="0">
                <a:latin typeface="+mj-lt"/>
              </a:rPr>
              <a:t>Elektronik eksiltme süresince geçerli tekliflerde değişiklik olması sebebiyle elektronik eksiltme yenilenebilir. İşlem için Yenileme butonuna tıklanır. </a:t>
            </a:r>
          </a:p>
          <a:p>
            <a:pPr eaLnBrk="1" fontAlgn="auto" hangingPunct="1">
              <a:spcAft>
                <a:spcPts val="0"/>
              </a:spcAft>
              <a:buClr>
                <a:schemeClr val="accent3"/>
              </a:buClr>
              <a:buFont typeface="Arial" charset="0"/>
              <a:buChar char="•"/>
              <a:defRPr/>
            </a:pPr>
            <a:r>
              <a:rPr lang="tr-TR" sz="2400" dirty="0">
                <a:latin typeface="+mj-lt"/>
              </a:rPr>
              <a:t>Açılan ekranda Elektronik Eksiltmenin Yenilenmesine İlişkin Gerekçe olarak “Geçerli tekliflerde değişiklik olması sebebiyle” seçilir. Elektronik eksiltmenin tur bilgisi </a:t>
            </a:r>
            <a:r>
              <a:rPr lang="tr-TR" sz="2400" b="1" i="1" dirty="0">
                <a:latin typeface="+mj-lt"/>
              </a:rPr>
              <a:t>değiştirilemez</a:t>
            </a:r>
            <a:r>
              <a:rPr lang="tr-TR" sz="2400" dirty="0">
                <a:latin typeface="+mj-lt"/>
              </a:rPr>
              <a:t>.</a:t>
            </a:r>
          </a:p>
          <a:p>
            <a:pPr eaLnBrk="1" fontAlgn="auto" hangingPunct="1">
              <a:spcAft>
                <a:spcPts val="0"/>
              </a:spcAft>
              <a:buClr>
                <a:schemeClr val="accent3"/>
              </a:buClr>
              <a:buFont typeface="Arial" charset="0"/>
              <a:buChar char="•"/>
              <a:defRPr/>
            </a:pPr>
            <a:endParaRPr lang="tr-TR" sz="2400" dirty="0">
              <a:latin typeface="+mj-lt"/>
            </a:endParaRPr>
          </a:p>
          <a:p>
            <a:pPr eaLnBrk="1" fontAlgn="auto" hangingPunct="1">
              <a:spcAft>
                <a:spcPts val="0"/>
              </a:spcAft>
              <a:buClr>
                <a:schemeClr val="accent3"/>
              </a:buClr>
              <a:buFont typeface="Arial" charset="0"/>
              <a:buChar char="•"/>
              <a:defRPr/>
            </a:pPr>
            <a:r>
              <a:rPr lang="tr-TR" sz="2400" dirty="0">
                <a:latin typeface="+mj-lt"/>
              </a:rPr>
              <a:t> Elektronik eksiltme </a:t>
            </a:r>
            <a:r>
              <a:rPr lang="tr-TR" sz="2400" u="sng" dirty="0">
                <a:latin typeface="+mj-lt"/>
              </a:rPr>
              <a:t>1.turdan başlamak üzere </a:t>
            </a:r>
            <a:r>
              <a:rPr lang="tr-TR" sz="2400" dirty="0">
                <a:latin typeface="+mj-lt"/>
              </a:rPr>
              <a:t>isteklilerin önceki eksiltmede vermiş oldukları son teklif tutarları üzerinden yapılır.</a:t>
            </a:r>
          </a:p>
          <a:p>
            <a:pPr eaLnBrk="1" fontAlgn="auto" hangingPunct="1">
              <a:spcAft>
                <a:spcPts val="0"/>
              </a:spcAft>
              <a:buClr>
                <a:schemeClr val="accent3"/>
              </a:buClr>
              <a:buFont typeface="Arial" charset="0"/>
              <a:buChar char="•"/>
              <a:defRPr/>
            </a:pPr>
            <a:endParaRPr lang="tr-TR" sz="2400" dirty="0">
              <a:latin typeface="+mj-lt"/>
            </a:endParaRPr>
          </a:p>
        </p:txBody>
      </p:sp>
    </p:spTree>
    <p:extLst>
      <p:ext uri="{BB962C8B-B14F-4D97-AF65-F5344CB8AC3E}">
        <p14:creationId xmlns:p14="http://schemas.microsoft.com/office/powerpoint/2010/main" val="9820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85</a:t>
            </a:fld>
            <a:endParaRPr lang="tr-TR" dirty="0"/>
          </a:p>
        </p:txBody>
      </p:sp>
      <p:sp>
        <p:nvSpPr>
          <p:cNvPr id="5" name="İçerik Yer Tutucusu 2"/>
          <p:cNvSpPr txBox="1">
            <a:spLocks/>
          </p:cNvSpPr>
          <p:nvPr/>
        </p:nvSpPr>
        <p:spPr bwMode="auto">
          <a:xfrm>
            <a:off x="457200" y="1196975"/>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b="1" u="sng" dirty="0">
                <a:latin typeface="+mj-lt"/>
              </a:rPr>
              <a:t>Geçerli Tekliflerde Değişiklik Olması Sebebiyle Yenileme</a:t>
            </a:r>
            <a:br>
              <a:rPr lang="tr-TR" sz="2000" b="1" u="sng" dirty="0">
                <a:latin typeface="+mj-lt"/>
              </a:rPr>
            </a:br>
            <a:endParaRPr lang="tr-TR" sz="2000" b="1" u="sng" dirty="0">
              <a:latin typeface="+mj-lt"/>
            </a:endParaRPr>
          </a:p>
          <a:p>
            <a:pPr eaLnBrk="1" fontAlgn="auto" hangingPunct="1">
              <a:spcAft>
                <a:spcPts val="0"/>
              </a:spcAft>
              <a:buClr>
                <a:schemeClr val="accent3"/>
              </a:buClr>
              <a:buFont typeface="Arial" charset="0"/>
              <a:buChar char="•"/>
              <a:defRPr/>
            </a:pPr>
            <a:r>
              <a:rPr lang="tr-TR" sz="2400" dirty="0">
                <a:latin typeface="+mj-lt"/>
              </a:rPr>
              <a:t>İsteklilerin;</a:t>
            </a:r>
          </a:p>
          <a:p>
            <a:pPr lvl="1" eaLnBrk="1" fontAlgn="auto" hangingPunct="1">
              <a:spcAft>
                <a:spcPts val="0"/>
              </a:spcAft>
              <a:buClr>
                <a:schemeClr val="accent3"/>
              </a:buClr>
              <a:buFont typeface="Arial" charset="0"/>
              <a:buChar char="•"/>
              <a:defRPr/>
            </a:pPr>
            <a:r>
              <a:rPr lang="tr-TR" sz="2600" i="1" dirty="0">
                <a:latin typeface="+mj-lt"/>
              </a:rPr>
              <a:t>Teklif zarflarının uygunluğu</a:t>
            </a:r>
          </a:p>
          <a:p>
            <a:pPr lvl="1" eaLnBrk="1" fontAlgn="auto" hangingPunct="1">
              <a:spcAft>
                <a:spcPts val="0"/>
              </a:spcAft>
              <a:buClr>
                <a:schemeClr val="accent3"/>
              </a:buClr>
              <a:buFont typeface="Arial" charset="0"/>
              <a:buChar char="•"/>
              <a:defRPr/>
            </a:pPr>
            <a:r>
              <a:rPr lang="tr-TR" sz="2600" i="1" dirty="0">
                <a:latin typeface="+mj-lt"/>
              </a:rPr>
              <a:t>Teklif mektubu ve geçici teminatlarının uygunluğu</a:t>
            </a:r>
          </a:p>
          <a:p>
            <a:pPr lvl="1" eaLnBrk="1" fontAlgn="auto" hangingPunct="1">
              <a:spcAft>
                <a:spcPts val="0"/>
              </a:spcAft>
              <a:buClr>
                <a:schemeClr val="accent3"/>
              </a:buClr>
              <a:buFont typeface="Arial" charset="0"/>
              <a:buChar char="•"/>
              <a:defRPr/>
            </a:pPr>
            <a:r>
              <a:rPr lang="tr-TR" sz="2600" i="1" dirty="0">
                <a:latin typeface="+mj-lt"/>
              </a:rPr>
              <a:t>Teklif geçerliliği </a:t>
            </a:r>
          </a:p>
          <a:p>
            <a:pPr marL="393700" lvl="1" indent="0" eaLnBrk="1" fontAlgn="auto" hangingPunct="1">
              <a:spcAft>
                <a:spcPts val="0"/>
              </a:spcAft>
              <a:buClr>
                <a:schemeClr val="accent3"/>
              </a:buClr>
              <a:buFont typeface="Wingdings 2" pitchFamily="18" charset="2"/>
              <a:buNone/>
              <a:defRPr/>
            </a:pPr>
            <a:r>
              <a:rPr lang="tr-TR" sz="2600" i="1" dirty="0">
                <a:latin typeface="+mj-lt"/>
              </a:rPr>
              <a:t>Değiştirilebilir. </a:t>
            </a:r>
          </a:p>
          <a:p>
            <a:pPr marL="393700" lvl="1" indent="0" eaLnBrk="1" fontAlgn="auto" hangingPunct="1">
              <a:spcAft>
                <a:spcPts val="0"/>
              </a:spcAft>
              <a:buClr>
                <a:schemeClr val="accent3"/>
              </a:buClr>
              <a:buFont typeface="Wingdings 2" pitchFamily="18" charset="2"/>
              <a:buNone/>
              <a:defRPr/>
            </a:pPr>
            <a:endParaRPr lang="tr-TR" sz="2600" i="1" dirty="0">
              <a:latin typeface="+mj-lt"/>
            </a:endParaRPr>
          </a:p>
          <a:p>
            <a:pPr marL="393700" lvl="1" indent="0" eaLnBrk="1" fontAlgn="auto" hangingPunct="1">
              <a:spcAft>
                <a:spcPts val="0"/>
              </a:spcAft>
              <a:buClr>
                <a:schemeClr val="accent3"/>
              </a:buClr>
              <a:buFont typeface="Wingdings 2" pitchFamily="18" charset="2"/>
              <a:buNone/>
              <a:defRPr/>
            </a:pPr>
            <a:r>
              <a:rPr lang="tr-TR" sz="2600" i="1" dirty="0">
                <a:latin typeface="+mj-lt"/>
              </a:rPr>
              <a:t>Bu değişiklikler </a:t>
            </a:r>
          </a:p>
          <a:p>
            <a:pPr lvl="2" eaLnBrk="1" fontAlgn="auto" hangingPunct="1">
              <a:spcAft>
                <a:spcPts val="0"/>
              </a:spcAft>
              <a:buClr>
                <a:schemeClr val="accent3"/>
              </a:buClr>
              <a:buFont typeface="Arial" panose="020B0604020202020204" pitchFamily="34" charset="0"/>
              <a:buChar char="•"/>
              <a:defRPr/>
            </a:pPr>
            <a:r>
              <a:rPr lang="tr-TR" sz="2300" i="1" dirty="0">
                <a:latin typeface="+mj-lt"/>
              </a:rPr>
              <a:t>Eksiltme Oturumundan önce yapılırsa isteklilere katılamayacakları bildirimi gelir</a:t>
            </a:r>
          </a:p>
          <a:p>
            <a:pPr lvl="2" eaLnBrk="1" fontAlgn="auto" hangingPunct="1">
              <a:spcAft>
                <a:spcPts val="0"/>
              </a:spcAft>
              <a:buClr>
                <a:schemeClr val="accent3"/>
              </a:buClr>
              <a:buFont typeface="Arial" panose="020B0604020202020204" pitchFamily="34" charset="0"/>
              <a:buChar char="•"/>
              <a:defRPr/>
            </a:pPr>
            <a:r>
              <a:rPr lang="tr-TR" sz="2300" i="1" dirty="0">
                <a:latin typeface="+mj-lt"/>
              </a:rPr>
              <a:t>Eksiltme oturumundan sonra yapılırsa teklifleri geçersiz hale gelerek sistem tarafından tekrar sıralama işlemi yapılır. </a:t>
            </a:r>
          </a:p>
          <a:p>
            <a:pPr lvl="2" eaLnBrk="1" fontAlgn="auto" hangingPunct="1">
              <a:spcAft>
                <a:spcPts val="0"/>
              </a:spcAft>
              <a:buClr>
                <a:schemeClr val="accent3"/>
              </a:buClr>
              <a:buFont typeface="Arial" panose="020B0604020202020204" pitchFamily="34" charset="0"/>
              <a:buChar char="•"/>
              <a:defRPr/>
            </a:pPr>
            <a:r>
              <a:rPr lang="tr-TR" sz="2300" i="1" dirty="0">
                <a:latin typeface="+mj-lt"/>
              </a:rPr>
              <a:t>Değişiklikler eksiltme oturumu sırasında yapılamaz!</a:t>
            </a:r>
          </a:p>
          <a:p>
            <a:pPr lvl="1" eaLnBrk="1" fontAlgn="auto" hangingPunct="1">
              <a:spcAft>
                <a:spcPts val="0"/>
              </a:spcAft>
              <a:buClr>
                <a:schemeClr val="accent3"/>
              </a:buClr>
              <a:buFont typeface="Arial" charset="0"/>
              <a:buChar char="•"/>
              <a:defRPr/>
            </a:pPr>
            <a:endParaRPr lang="tr-TR" sz="2600" i="1" dirty="0">
              <a:latin typeface="+mj-lt"/>
            </a:endParaRPr>
          </a:p>
        </p:txBody>
      </p:sp>
    </p:spTree>
    <p:extLst>
      <p:ext uri="{BB962C8B-B14F-4D97-AF65-F5344CB8AC3E}">
        <p14:creationId xmlns:p14="http://schemas.microsoft.com/office/powerpoint/2010/main" val="279306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down)">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down)">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down)">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wipe(down)">
                                      <p:cBhvr>
                                        <p:cTn id="5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86</a:t>
            </a:fld>
            <a:endParaRPr lang="tr-TR" dirty="0"/>
          </a:p>
        </p:txBody>
      </p:sp>
      <p:sp>
        <p:nvSpPr>
          <p:cNvPr id="5" name="İçerik Yer Tutucusu 2"/>
          <p:cNvSpPr txBox="1">
            <a:spLocks/>
          </p:cNvSpPr>
          <p:nvPr/>
        </p:nvSpPr>
        <p:spPr bwMode="auto">
          <a:xfrm>
            <a:off x="457200" y="1196975"/>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b="1" u="sng" dirty="0">
                <a:latin typeface="+mj-lt"/>
              </a:rPr>
              <a:t>Geçerli Tekliflerde Değişiklik Olması Sebebiyle Yenileme</a:t>
            </a:r>
            <a:br>
              <a:rPr lang="tr-TR" sz="2000" b="1" u="sng" dirty="0">
                <a:latin typeface="+mj-lt"/>
              </a:rPr>
            </a:br>
            <a:endParaRPr lang="tr-TR" sz="2000" b="1" u="sng" dirty="0">
              <a:latin typeface="+mj-lt"/>
            </a:endParaRPr>
          </a:p>
          <a:p>
            <a:pPr eaLnBrk="1" fontAlgn="auto" hangingPunct="1">
              <a:spcAft>
                <a:spcPts val="0"/>
              </a:spcAft>
              <a:buClr>
                <a:schemeClr val="accent3"/>
              </a:buClr>
              <a:buFont typeface="Arial" charset="0"/>
              <a:buChar char="•"/>
              <a:defRPr/>
            </a:pPr>
            <a:r>
              <a:rPr lang="tr-TR" sz="2400" dirty="0">
                <a:latin typeface="+mj-lt"/>
              </a:rPr>
              <a:t>İsteklilerin;</a:t>
            </a:r>
          </a:p>
          <a:p>
            <a:pPr lvl="1" eaLnBrk="1" fontAlgn="auto" hangingPunct="1">
              <a:spcAft>
                <a:spcPts val="0"/>
              </a:spcAft>
              <a:buClr>
                <a:schemeClr val="accent3"/>
              </a:buClr>
              <a:buFont typeface="Arial" charset="0"/>
              <a:buChar char="•"/>
              <a:defRPr/>
            </a:pPr>
            <a:r>
              <a:rPr lang="tr-TR" sz="2600" i="1" dirty="0">
                <a:latin typeface="+mj-lt"/>
              </a:rPr>
              <a:t>Teklif tutarı kaydı değiştirilebilir. </a:t>
            </a:r>
          </a:p>
          <a:p>
            <a:pPr lvl="1" eaLnBrk="1" fontAlgn="auto" hangingPunct="1">
              <a:spcAft>
                <a:spcPts val="0"/>
              </a:spcAft>
              <a:buClr>
                <a:schemeClr val="accent3"/>
              </a:buClr>
              <a:buFont typeface="Arial" charset="0"/>
              <a:buChar char="•"/>
              <a:defRPr/>
            </a:pPr>
            <a:r>
              <a:rPr lang="tr-TR" sz="2600" i="1" dirty="0">
                <a:latin typeface="+mj-lt"/>
              </a:rPr>
              <a:t>Geçersiz teklif geçerli hale getirilebilir. </a:t>
            </a:r>
          </a:p>
          <a:p>
            <a:pPr marL="393700" lvl="1" indent="0" eaLnBrk="1" fontAlgn="auto" hangingPunct="1">
              <a:spcAft>
                <a:spcPts val="0"/>
              </a:spcAft>
              <a:buClr>
                <a:schemeClr val="accent3"/>
              </a:buClr>
              <a:buFont typeface="Wingdings 2" pitchFamily="18" charset="2"/>
              <a:buNone/>
              <a:defRPr/>
            </a:pPr>
            <a:endParaRPr lang="tr-TR" sz="2600" i="1" dirty="0">
              <a:latin typeface="+mj-lt"/>
            </a:endParaRPr>
          </a:p>
          <a:p>
            <a:pPr lvl="1" eaLnBrk="1" fontAlgn="auto" hangingPunct="1">
              <a:spcAft>
                <a:spcPts val="0"/>
              </a:spcAft>
              <a:buClr>
                <a:schemeClr val="accent3"/>
              </a:buClr>
              <a:buFont typeface="Wingdings" panose="05000000000000000000" pitchFamily="2" charset="2"/>
              <a:buChar char="ü"/>
              <a:defRPr/>
            </a:pPr>
            <a:r>
              <a:rPr lang="tr-TR" sz="2600" i="1" dirty="0">
                <a:latin typeface="+mj-lt"/>
              </a:rPr>
              <a:t>Tutar değişikliğinde eksiltme daveti gönderilmediyse kullanıcının onayı ile değişiklik yapılır. </a:t>
            </a:r>
          </a:p>
          <a:p>
            <a:pPr lvl="1" eaLnBrk="1" fontAlgn="auto" hangingPunct="1">
              <a:spcAft>
                <a:spcPts val="0"/>
              </a:spcAft>
              <a:buClr>
                <a:schemeClr val="accent3"/>
              </a:buClr>
              <a:buFont typeface="Wingdings" panose="05000000000000000000" pitchFamily="2" charset="2"/>
              <a:buChar char="ü"/>
              <a:defRPr/>
            </a:pPr>
            <a:r>
              <a:rPr lang="tr-TR" sz="2600" i="1" dirty="0">
                <a:latin typeface="+mj-lt"/>
              </a:rPr>
              <a:t>Davet gönderildiyse erteleme yapılması gerekmektedir. </a:t>
            </a:r>
          </a:p>
          <a:p>
            <a:pPr lvl="1" eaLnBrk="1" fontAlgn="auto" hangingPunct="1">
              <a:spcAft>
                <a:spcPts val="0"/>
              </a:spcAft>
              <a:buClr>
                <a:schemeClr val="accent3"/>
              </a:buClr>
              <a:buFont typeface="Wingdings" panose="05000000000000000000" pitchFamily="2" charset="2"/>
              <a:buChar char="ü"/>
              <a:defRPr/>
            </a:pPr>
            <a:r>
              <a:rPr lang="tr-TR" sz="2600" i="1" dirty="0">
                <a:latin typeface="+mj-lt"/>
              </a:rPr>
              <a:t>Eksiltme gerçekleştirildiyse «yenileme» yapılması gerekmektedir. </a:t>
            </a:r>
          </a:p>
          <a:p>
            <a:pPr lvl="1" eaLnBrk="1" fontAlgn="auto" hangingPunct="1">
              <a:spcAft>
                <a:spcPts val="0"/>
              </a:spcAft>
              <a:buClr>
                <a:schemeClr val="accent3"/>
              </a:buClr>
              <a:buFont typeface="Wingdings" panose="05000000000000000000" pitchFamily="2" charset="2"/>
              <a:buChar char="ü"/>
              <a:defRPr/>
            </a:pPr>
            <a:r>
              <a:rPr lang="tr-TR" sz="2600" i="1" dirty="0">
                <a:latin typeface="+mj-lt"/>
              </a:rPr>
              <a:t>Değişiklik eksiltme oturumu esnasında ise yapılamaz. </a:t>
            </a:r>
            <a:endParaRPr lang="tr-TR" sz="2300" i="1" dirty="0">
              <a:latin typeface="+mj-lt"/>
            </a:endParaRPr>
          </a:p>
          <a:p>
            <a:pPr lvl="1" eaLnBrk="1" fontAlgn="auto" hangingPunct="1">
              <a:spcAft>
                <a:spcPts val="0"/>
              </a:spcAft>
              <a:buClr>
                <a:schemeClr val="accent3"/>
              </a:buClr>
              <a:buFont typeface="Arial" charset="0"/>
              <a:buChar char="•"/>
              <a:defRPr/>
            </a:pPr>
            <a:endParaRPr lang="tr-TR" sz="2600" i="1" dirty="0">
              <a:latin typeface="+mj-lt"/>
            </a:endParaRPr>
          </a:p>
        </p:txBody>
      </p:sp>
    </p:spTree>
    <p:extLst>
      <p:ext uri="{BB962C8B-B14F-4D97-AF65-F5344CB8AC3E}">
        <p14:creationId xmlns:p14="http://schemas.microsoft.com/office/powerpoint/2010/main" val="205753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down)">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down)">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down)">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87</a:t>
            </a:fld>
            <a:endParaRPr lang="tr-TR" dirty="0"/>
          </a:p>
        </p:txBody>
      </p:sp>
      <p:sp>
        <p:nvSpPr>
          <p:cNvPr id="5" name="İçerik Yer Tutucusu 2"/>
          <p:cNvSpPr txBox="1">
            <a:spLocks/>
          </p:cNvSpPr>
          <p:nvPr/>
        </p:nvSpPr>
        <p:spPr bwMode="auto">
          <a:xfrm>
            <a:off x="457200" y="850123"/>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b="1" dirty="0">
                <a:latin typeface="+mj-lt"/>
              </a:rPr>
              <a:t>Elektronik Eksiltme İmza Yetkilisi İşlemleri </a:t>
            </a:r>
          </a:p>
          <a:p>
            <a:pPr eaLnBrk="1" fontAlgn="auto" hangingPunct="1">
              <a:spcAft>
                <a:spcPts val="0"/>
              </a:spcAft>
              <a:buClr>
                <a:schemeClr val="accent3"/>
              </a:buClr>
              <a:buFont typeface="Arial" charset="0"/>
              <a:buChar char="•"/>
              <a:defRPr/>
            </a:pPr>
            <a:r>
              <a:rPr lang="tr-TR" sz="2000" dirty="0">
                <a:latin typeface="+mj-lt"/>
              </a:rPr>
              <a:t>İdare, eksiltmeye başlamadan önce isteklilerin tanımladığı eksiltme imza yetkililerini onaylamalıdır.</a:t>
            </a:r>
          </a:p>
          <a:p>
            <a:pPr eaLnBrk="1" fontAlgn="auto" hangingPunct="1">
              <a:spcAft>
                <a:spcPts val="0"/>
              </a:spcAft>
              <a:buClr>
                <a:schemeClr val="accent3"/>
              </a:buClr>
              <a:buFont typeface="Arial" charset="0"/>
              <a:buChar char="•"/>
              <a:defRPr/>
            </a:pPr>
            <a:r>
              <a:rPr lang="tr-TR" sz="2000" dirty="0">
                <a:latin typeface="+mj-lt"/>
              </a:rPr>
              <a:t>«Teklif İşlemleri» menüsü altında yer alan «Elektronik Eksiltme İmza Yetkilisi İşlemleri» menüsünden seçilen ihalenin elektronik eksiltmesinde teklif verecek olan e-eksiltme imza yetkilisini onaylamak için mavi ikon ile gösterilen Onay butonuna tıklanır.</a:t>
            </a:r>
            <a:endParaRPr lang="tr-TR" sz="1800" dirty="0">
              <a:latin typeface="+mj-lt"/>
            </a:endParaRPr>
          </a:p>
        </p:txBody>
      </p:sp>
      <p:pic>
        <p:nvPicPr>
          <p:cNvPr id="6" name="Resim 5" descr="Ekran Kırpma"/>
          <p:cNvPicPr>
            <a:picLocks noChangeAspect="1"/>
          </p:cNvPicPr>
          <p:nvPr/>
        </p:nvPicPr>
        <p:blipFill>
          <a:blip r:embed="rId2"/>
          <a:stretch>
            <a:fillRect/>
          </a:stretch>
        </p:blipFill>
        <p:spPr>
          <a:xfrm>
            <a:off x="2527300" y="3115486"/>
            <a:ext cx="6624638" cy="2254250"/>
          </a:xfrm>
          <a:prstGeom prst="rect">
            <a:avLst/>
          </a:prstGeom>
          <a:ln>
            <a:noFill/>
          </a:ln>
          <a:effectLst>
            <a:outerShdw blurRad="292100" dist="139700" dir="2700000" algn="tl" rotWithShape="0">
              <a:srgbClr val="333333">
                <a:alpha val="65000"/>
              </a:srgbClr>
            </a:outerShdw>
          </a:effectLst>
        </p:spPr>
      </p:pic>
      <p:pic>
        <p:nvPicPr>
          <p:cNvPr id="7" name="Resim 6" descr="Ekran Kırpma"/>
          <p:cNvPicPr>
            <a:picLocks noChangeAspect="1"/>
          </p:cNvPicPr>
          <p:nvPr/>
        </p:nvPicPr>
        <p:blipFill>
          <a:blip r:embed="rId3"/>
          <a:stretch>
            <a:fillRect/>
          </a:stretch>
        </p:blipFill>
        <p:spPr>
          <a:xfrm>
            <a:off x="296863" y="4410886"/>
            <a:ext cx="5153025" cy="1873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599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88</a:t>
            </a:fld>
            <a:endParaRPr lang="tr-TR" dirty="0"/>
          </a:p>
        </p:txBody>
      </p:sp>
      <p:pic>
        <p:nvPicPr>
          <p:cNvPr id="5" name="Picture 2"/>
          <p:cNvPicPr>
            <a:picLocks noChangeAspect="1" noChangeArrowheads="1"/>
          </p:cNvPicPr>
          <p:nvPr/>
        </p:nvPicPr>
        <p:blipFill>
          <a:blip r:embed="rId2"/>
          <a:srcRect/>
          <a:stretch>
            <a:fillRect/>
          </a:stretch>
        </p:blipFill>
        <p:spPr bwMode="auto">
          <a:xfrm>
            <a:off x="239713" y="1700213"/>
            <a:ext cx="8651875" cy="1909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8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89</a:t>
            </a:fld>
            <a:endParaRPr lang="tr-T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22225"/>
            <a:ext cx="7853363" cy="688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55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Belgelerin Azaltılması </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9</a:t>
            </a:fld>
            <a:endParaRPr lang="tr-TR" dirty="0"/>
          </a:p>
        </p:txBody>
      </p:sp>
      <p:sp>
        <p:nvSpPr>
          <p:cNvPr id="6" name="İçerik Yer Tutucusu 2"/>
          <p:cNvSpPr txBox="1">
            <a:spLocks/>
          </p:cNvSpPr>
          <p:nvPr/>
        </p:nvSpPr>
        <p:spPr bwMode="auto">
          <a:xfrm>
            <a:off x="457200" y="955675"/>
            <a:ext cx="8229600" cy="5064125"/>
          </a:xfrm>
          <a:prstGeom prst="rect">
            <a:avLst/>
          </a:prstGeom>
          <a:noFill/>
          <a:ln>
            <a:noFill/>
          </a:ln>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dirty="0">
                <a:latin typeface="+mj-lt"/>
              </a:rPr>
              <a:t>İstekliler; </a:t>
            </a:r>
          </a:p>
          <a:p>
            <a:pPr lvl="1" eaLnBrk="1" fontAlgn="auto" hangingPunct="1">
              <a:spcAft>
                <a:spcPts val="0"/>
              </a:spcAft>
              <a:buClr>
                <a:schemeClr val="accent3"/>
              </a:buClr>
              <a:buFont typeface="Arial" charset="0"/>
              <a:buChar char="•"/>
              <a:defRPr/>
            </a:pPr>
            <a:r>
              <a:rPr lang="tr-TR" dirty="0">
                <a:latin typeface="+mj-lt"/>
              </a:rPr>
              <a:t>Sunulmayacak Belgeler Tablosunu dolduracak,</a:t>
            </a:r>
          </a:p>
          <a:p>
            <a:pPr lvl="1" eaLnBrk="1" fontAlgn="auto" hangingPunct="1">
              <a:spcAft>
                <a:spcPts val="0"/>
              </a:spcAft>
              <a:buClr>
                <a:schemeClr val="accent3"/>
              </a:buClr>
              <a:buFont typeface="Arial" charset="0"/>
              <a:buChar char="•"/>
              <a:defRPr/>
            </a:pPr>
            <a:r>
              <a:rPr lang="tr-TR" dirty="0">
                <a:latin typeface="+mj-lt"/>
              </a:rPr>
              <a:t>Teyit kriterine ilişkin bilgileri belirteceklerdir. </a:t>
            </a:r>
          </a:p>
          <a:p>
            <a:pPr eaLnBrk="1" fontAlgn="auto" hangingPunct="1">
              <a:spcAft>
                <a:spcPts val="0"/>
              </a:spcAft>
              <a:buClr>
                <a:schemeClr val="accent3"/>
              </a:buClr>
              <a:buFont typeface="Arial" charset="0"/>
              <a:buChar char="•"/>
              <a:defRPr/>
            </a:pPr>
            <a:endParaRPr lang="tr-TR" dirty="0">
              <a:latin typeface="+mj-lt"/>
            </a:endParaRPr>
          </a:p>
          <a:p>
            <a:pPr eaLnBrk="1" fontAlgn="auto" hangingPunct="1">
              <a:spcAft>
                <a:spcPts val="0"/>
              </a:spcAft>
              <a:buClr>
                <a:schemeClr val="accent3"/>
              </a:buClr>
              <a:buFont typeface="Arial" charset="0"/>
              <a:buChar char="•"/>
              <a:defRPr/>
            </a:pPr>
            <a:endParaRPr lang="tr-TR" dirty="0">
              <a:latin typeface="+mj-lt"/>
            </a:endParaRPr>
          </a:p>
        </p:txBody>
      </p:sp>
      <p:pic>
        <p:nvPicPr>
          <p:cNvPr id="7" name="Picture 3"/>
          <p:cNvPicPr>
            <a:picLocks noChangeAspect="1" noChangeArrowheads="1"/>
          </p:cNvPicPr>
          <p:nvPr/>
        </p:nvPicPr>
        <p:blipFill>
          <a:blip r:embed="rId2"/>
          <a:srcRect/>
          <a:stretch>
            <a:fillRect/>
          </a:stretch>
        </p:blipFill>
        <p:spPr bwMode="auto">
          <a:xfrm>
            <a:off x="827088" y="2308225"/>
            <a:ext cx="7489825" cy="3727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1387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90</a:t>
            </a:fld>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79375"/>
            <a:ext cx="7747000" cy="677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7830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91</a:t>
            </a:fld>
            <a:endParaRPr lang="tr-TR" dirty="0"/>
          </a:p>
        </p:txBody>
      </p:sp>
      <p:sp>
        <p:nvSpPr>
          <p:cNvPr id="5" name="İçerik Yer Tutucusu 2"/>
          <p:cNvSpPr txBox="1">
            <a:spLocks/>
          </p:cNvSpPr>
          <p:nvPr/>
        </p:nvSpPr>
        <p:spPr bwMode="auto">
          <a:xfrm>
            <a:off x="457200" y="850123"/>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b="1" dirty="0">
                <a:latin typeface="+mj-lt"/>
              </a:rPr>
              <a:t>Elektronik Eksiltmenin Tamamlanmasının Ardından</a:t>
            </a:r>
          </a:p>
          <a:p>
            <a:pPr eaLnBrk="1" fontAlgn="auto" hangingPunct="1">
              <a:spcAft>
                <a:spcPts val="0"/>
              </a:spcAft>
              <a:buClr>
                <a:schemeClr val="accent3"/>
              </a:buClr>
              <a:buFont typeface="Arial" charset="0"/>
              <a:buChar char="•"/>
              <a:defRPr/>
            </a:pPr>
            <a:r>
              <a:rPr lang="tr-TR" sz="2000" dirty="0">
                <a:latin typeface="+mj-lt"/>
              </a:rPr>
              <a:t>Teklif değerlendirme işlemlerine teklif sonuç ekranından devam edilir. </a:t>
            </a:r>
          </a:p>
          <a:p>
            <a:pPr eaLnBrk="1" fontAlgn="auto" hangingPunct="1">
              <a:spcAft>
                <a:spcPts val="0"/>
              </a:spcAft>
              <a:buClr>
                <a:schemeClr val="accent3"/>
              </a:buClr>
              <a:buFont typeface="Arial" charset="0"/>
              <a:buChar char="•"/>
              <a:defRPr/>
            </a:pPr>
            <a:r>
              <a:rPr lang="tr-TR" sz="1800" dirty="0">
                <a:latin typeface="+mj-lt"/>
              </a:rPr>
              <a:t>Elektronik eksiltmesi tamamlanan kısım için eksiltilmiş teklif tutarları ile eksiltme sonucunda sistem tarafından hesaplanan otomatik sıralama görüntülenir.</a:t>
            </a:r>
          </a:p>
        </p:txBody>
      </p:sp>
      <p:pic>
        <p:nvPicPr>
          <p:cNvPr id="6" name="Resim 3" descr="Ekran Kırp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0775" y="2547161"/>
            <a:ext cx="676910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7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İDARE</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92</a:t>
            </a:fld>
            <a:endParaRPr lang="tr-TR" dirty="0"/>
          </a:p>
        </p:txBody>
      </p:sp>
      <p:sp>
        <p:nvSpPr>
          <p:cNvPr id="5" name="İçerik Yer Tutucusu 2"/>
          <p:cNvSpPr txBox="1">
            <a:spLocks/>
          </p:cNvSpPr>
          <p:nvPr/>
        </p:nvSpPr>
        <p:spPr bwMode="auto">
          <a:xfrm>
            <a:off x="457200" y="1196975"/>
            <a:ext cx="83629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fontAlgn="auto" hangingPunct="1">
              <a:spcAft>
                <a:spcPts val="0"/>
              </a:spcAft>
              <a:buClr>
                <a:schemeClr val="accent3"/>
              </a:buClr>
              <a:buFont typeface="Arial" charset="0"/>
              <a:buChar char="•"/>
              <a:defRPr/>
            </a:pPr>
            <a:r>
              <a:rPr lang="tr-TR" sz="2000" b="1" dirty="0">
                <a:latin typeface="+mj-lt"/>
              </a:rPr>
              <a:t>Elektronik Eksiltmenin Tamamlanmasının Ardından</a:t>
            </a:r>
          </a:p>
          <a:p>
            <a:pPr eaLnBrk="1" fontAlgn="auto" hangingPunct="1">
              <a:spcAft>
                <a:spcPts val="0"/>
              </a:spcAft>
              <a:buClr>
                <a:schemeClr val="accent3"/>
              </a:buClr>
              <a:buFont typeface="Arial" charset="0"/>
              <a:buChar char="•"/>
              <a:defRPr/>
            </a:pPr>
            <a:endParaRPr lang="tr-TR" sz="2000" b="1" dirty="0">
              <a:latin typeface="+mj-lt"/>
            </a:endParaRPr>
          </a:p>
          <a:p>
            <a:pPr eaLnBrk="1" fontAlgn="auto" hangingPunct="1">
              <a:spcAft>
                <a:spcPts val="0"/>
              </a:spcAft>
              <a:buClr>
                <a:schemeClr val="accent3"/>
              </a:buClr>
              <a:buFont typeface="Arial" charset="0"/>
              <a:buChar char="•"/>
              <a:defRPr/>
            </a:pPr>
            <a:r>
              <a:rPr lang="tr-TR" sz="2000" dirty="0">
                <a:latin typeface="+mj-lt"/>
              </a:rPr>
              <a:t>Ekonomik açıdan en avantajlı 1. ve 2. tekliflerin atamaları yapılır. 	</a:t>
            </a:r>
          </a:p>
          <a:p>
            <a:pPr eaLnBrk="1" fontAlgn="auto" hangingPunct="1">
              <a:spcAft>
                <a:spcPts val="0"/>
              </a:spcAft>
              <a:buClr>
                <a:schemeClr val="accent3"/>
              </a:buClr>
              <a:buFont typeface="Arial" charset="0"/>
              <a:buChar char="•"/>
              <a:defRPr/>
            </a:pPr>
            <a:r>
              <a:rPr lang="tr-TR" sz="2000" dirty="0">
                <a:latin typeface="+mj-lt"/>
              </a:rPr>
              <a:t>Eşitlik durumunda kura çekimi gerçekleştirilir.</a:t>
            </a:r>
          </a:p>
          <a:p>
            <a:pPr eaLnBrk="1" fontAlgn="auto" hangingPunct="1">
              <a:spcAft>
                <a:spcPts val="0"/>
              </a:spcAft>
              <a:buClr>
                <a:schemeClr val="accent3"/>
              </a:buClr>
              <a:buFont typeface="Arial" charset="0"/>
              <a:buChar char="•"/>
              <a:defRPr/>
            </a:pPr>
            <a:r>
              <a:rPr lang="tr-TR" sz="1800" dirty="0">
                <a:latin typeface="+mj-lt"/>
              </a:rPr>
              <a:t>Teklif Edilen Fiyatlara İlişkin Tutanak butonu ile elektronik eksiltmesi tamamlanan kısım için Yaklaşık Maliyetin Açıklanmasına İlişkin Tutanak indirilir.</a:t>
            </a:r>
          </a:p>
          <a:p>
            <a:pPr eaLnBrk="1" fontAlgn="auto" hangingPunct="1">
              <a:spcAft>
                <a:spcPts val="0"/>
              </a:spcAft>
              <a:buClr>
                <a:schemeClr val="accent3"/>
              </a:buClr>
              <a:buFont typeface="Arial" charset="0"/>
              <a:buChar char="•"/>
              <a:defRPr/>
            </a:pPr>
            <a:r>
              <a:rPr lang="tr-TR" sz="1800" dirty="0">
                <a:latin typeface="+mj-lt"/>
              </a:rPr>
              <a:t>Komisyon kararı oluşturma sayfasından işlemlere devam edilir.</a:t>
            </a:r>
          </a:p>
        </p:txBody>
      </p:sp>
    </p:spTree>
    <p:extLst>
      <p:ext uri="{BB962C8B-B14F-4D97-AF65-F5344CB8AC3E}">
        <p14:creationId xmlns:p14="http://schemas.microsoft.com/office/powerpoint/2010/main" val="42698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down)">
                                      <p:cBhvr>
                                        <p:cTn id="10" dur="500"/>
                                        <p:tgtEl>
                                          <p:spTgt spid="5">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down)">
                                      <p:cBhvr>
                                        <p:cTn id="1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İSTEKLİLER</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93</a:t>
            </a:fld>
            <a:endParaRPr lang="tr-TR" dirty="0"/>
          </a:p>
        </p:txBody>
      </p:sp>
      <p:sp>
        <p:nvSpPr>
          <p:cNvPr id="5" name="İçerik Yer Tutucusu 2"/>
          <p:cNvSpPr txBox="1">
            <a:spLocks/>
          </p:cNvSpPr>
          <p:nvPr/>
        </p:nvSpPr>
        <p:spPr bwMode="auto">
          <a:xfrm>
            <a:off x="457200" y="892597"/>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eaLnBrk="1" fontAlgn="auto" hangingPunct="1">
              <a:spcAft>
                <a:spcPts val="0"/>
              </a:spcAft>
              <a:buClr>
                <a:schemeClr val="accent3"/>
              </a:buClr>
              <a:buFont typeface="Arial" charset="0"/>
              <a:buChar char="•"/>
              <a:defRPr/>
            </a:pPr>
            <a:r>
              <a:rPr lang="tr-TR" i="1" dirty="0">
                <a:latin typeface="+mj-lt"/>
              </a:rPr>
              <a:t>Öncelikle, istekliler e-eksiltme yetkililerini EKAP üzerinden tanımlamalı ve buna ilişkin ıslak imzalı evrakı </a:t>
            </a:r>
            <a:r>
              <a:rPr lang="tr-TR" b="1" i="1" dirty="0">
                <a:latin typeface="+mj-lt"/>
              </a:rPr>
              <a:t>«eksiltme saatinden önce» </a:t>
            </a:r>
            <a:r>
              <a:rPr lang="tr-TR" i="1" dirty="0">
                <a:latin typeface="+mj-lt"/>
              </a:rPr>
              <a:t>idareye sunmuş olmalıdır.</a:t>
            </a: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r>
              <a:rPr lang="tr-TR" i="1" dirty="0">
                <a:latin typeface="+mj-lt"/>
              </a:rPr>
              <a:t>Süreç</a:t>
            </a:r>
            <a:br>
              <a:rPr lang="tr-TR" i="1" dirty="0">
                <a:latin typeface="+mj-lt"/>
              </a:rPr>
            </a:br>
            <a:r>
              <a:rPr lang="tr-TR" i="1" dirty="0">
                <a:latin typeface="+mj-lt"/>
              </a:rPr>
              <a:t>Elektronik Eksiltmeye Davet tebligatının isteklinin «Tebligatlarım» ekranına düşmesiyle başlamaktadır.</a:t>
            </a: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r>
              <a:rPr lang="tr-TR" i="1" dirty="0">
                <a:latin typeface="+mj-lt"/>
              </a:rPr>
              <a:t> </a:t>
            </a:r>
          </a:p>
        </p:txBody>
      </p:sp>
      <p:pic>
        <p:nvPicPr>
          <p:cNvPr id="6" name="Resim 5" descr="Ekran Kırpma"/>
          <p:cNvPicPr>
            <a:picLocks noChangeAspect="1"/>
          </p:cNvPicPr>
          <p:nvPr/>
        </p:nvPicPr>
        <p:blipFill>
          <a:blip r:embed="rId2"/>
          <a:stretch>
            <a:fillRect/>
          </a:stretch>
        </p:blipFill>
        <p:spPr>
          <a:xfrm>
            <a:off x="360363" y="3269085"/>
            <a:ext cx="8316912" cy="29321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11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1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İSTEKLİLER</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94</a:t>
            </a:fld>
            <a:endParaRPr lang="tr-TR" dirty="0"/>
          </a:p>
        </p:txBody>
      </p:sp>
      <p:pic>
        <p:nvPicPr>
          <p:cNvPr id="5" name="Resim 4" descr="Ekran Kırpma"/>
          <p:cNvPicPr>
            <a:picLocks noChangeAspect="1"/>
          </p:cNvPicPr>
          <p:nvPr/>
        </p:nvPicPr>
        <p:blipFill>
          <a:blip r:embed="rId2"/>
          <a:stretch>
            <a:fillRect/>
          </a:stretch>
        </p:blipFill>
        <p:spPr>
          <a:xfrm>
            <a:off x="1147763" y="4072142"/>
            <a:ext cx="6848475" cy="2038350"/>
          </a:xfrm>
          <a:prstGeom prst="rect">
            <a:avLst/>
          </a:prstGeom>
          <a:ln>
            <a:noFill/>
          </a:ln>
          <a:effectLst>
            <a:outerShdw blurRad="292100" dist="139700" dir="2700000" algn="tl" rotWithShape="0">
              <a:srgbClr val="333333">
                <a:alpha val="65000"/>
              </a:srgbClr>
            </a:outerShdw>
          </a:effectLst>
        </p:spPr>
      </p:pic>
      <p:sp>
        <p:nvSpPr>
          <p:cNvPr id="6" name="İçerik Yer Tutucusu 2"/>
          <p:cNvSpPr txBox="1">
            <a:spLocks/>
          </p:cNvSpPr>
          <p:nvPr/>
        </p:nvSpPr>
        <p:spPr bwMode="auto">
          <a:xfrm>
            <a:off x="457200" y="924129"/>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eaLnBrk="1" fontAlgn="auto" hangingPunct="1">
              <a:spcAft>
                <a:spcPts val="0"/>
              </a:spcAft>
              <a:buClr>
                <a:schemeClr val="accent3"/>
              </a:buClr>
              <a:buFont typeface="Arial" charset="0"/>
              <a:buChar char="•"/>
              <a:defRPr/>
            </a:pPr>
            <a:r>
              <a:rPr lang="tr-TR" i="1" dirty="0">
                <a:latin typeface="+mj-lt"/>
              </a:rPr>
              <a:t>İstekliler tarafından öncelikle </a:t>
            </a:r>
            <a:r>
              <a:rPr lang="tr-TR" b="1" i="1" dirty="0">
                <a:latin typeface="+mj-lt"/>
              </a:rPr>
              <a:t>«Elektronik Eksiltme İmza Yetkilisinin» </a:t>
            </a:r>
            <a:r>
              <a:rPr lang="tr-TR" i="1" dirty="0">
                <a:latin typeface="+mj-lt"/>
              </a:rPr>
              <a:t>Teklif İşlemleri menüsü üzerinden tanımlanması gereklidir.</a:t>
            </a:r>
          </a:p>
          <a:p>
            <a:pPr lvl="1" eaLnBrk="1" fontAlgn="auto" hangingPunct="1">
              <a:spcAft>
                <a:spcPts val="0"/>
              </a:spcAft>
              <a:buClr>
                <a:schemeClr val="accent3"/>
              </a:buClr>
              <a:buFont typeface="Arial" charset="0"/>
              <a:buChar char="•"/>
              <a:defRPr/>
            </a:pPr>
            <a:r>
              <a:rPr lang="tr-TR" i="1" dirty="0">
                <a:latin typeface="+mj-lt"/>
              </a:rPr>
              <a:t>Tanımlanacak kişi </a:t>
            </a:r>
            <a:r>
              <a:rPr lang="tr-TR" i="1" dirty="0" err="1">
                <a:latin typeface="+mj-lt"/>
              </a:rPr>
              <a:t>EKAP’a</a:t>
            </a:r>
            <a:r>
              <a:rPr lang="tr-TR" i="1" dirty="0">
                <a:latin typeface="+mj-lt"/>
              </a:rPr>
              <a:t> kayıtlı ise bilgileri otomatik olarak gelecek, kayıtlı değil ise </a:t>
            </a:r>
            <a:r>
              <a:rPr lang="tr-TR" i="1" dirty="0" err="1">
                <a:latin typeface="+mj-lt"/>
              </a:rPr>
              <a:t>EKAP’a</a:t>
            </a:r>
            <a:r>
              <a:rPr lang="tr-TR" i="1" dirty="0">
                <a:latin typeface="+mj-lt"/>
              </a:rPr>
              <a:t> girmelerini sağlayacak bir e-posta alacaklardır. </a:t>
            </a:r>
          </a:p>
          <a:p>
            <a:pPr lvl="1" eaLnBrk="1" fontAlgn="auto" hangingPunct="1">
              <a:spcAft>
                <a:spcPts val="0"/>
              </a:spcAft>
              <a:buClr>
                <a:schemeClr val="accent3"/>
              </a:buClr>
              <a:buFont typeface="Arial" charset="0"/>
              <a:buChar char="•"/>
              <a:defRPr/>
            </a:pPr>
            <a:r>
              <a:rPr lang="tr-TR" i="1" dirty="0">
                <a:latin typeface="+mj-lt"/>
              </a:rPr>
              <a:t>Tanımlanan kişilerin, o istekli adına teklif vermeye yetkili olduğunu gösterir belgelerin «eksiltmeden önce idareye sunulması gerekmektedir.</a:t>
            </a:r>
          </a:p>
          <a:p>
            <a:pPr lvl="1" eaLnBrk="1" fontAlgn="auto" hangingPunct="1">
              <a:spcAft>
                <a:spcPts val="0"/>
              </a:spcAft>
              <a:buClr>
                <a:schemeClr val="accent3"/>
              </a:buClr>
              <a:buFont typeface="Arial" charset="0"/>
              <a:buChar char="•"/>
              <a:defRPr/>
            </a:pPr>
            <a:r>
              <a:rPr lang="tr-TR" i="1" dirty="0">
                <a:latin typeface="+mj-lt"/>
              </a:rPr>
              <a:t>İdare tarafından reddedilen bir eksilte yetkilisi, eksiltmeye katılamaz, katıldıysa verdiği teklifler geçersiz sayılır. Bu durumda isteklinin ilk (yazılı) teklifi nihai teklifi sayılır.</a:t>
            </a:r>
          </a:p>
          <a:p>
            <a:pPr lvl="1" eaLnBrk="1" fontAlgn="auto" hangingPunct="1">
              <a:spcAft>
                <a:spcPts val="0"/>
              </a:spcAft>
              <a:buClr>
                <a:schemeClr val="accent3"/>
              </a:buClr>
              <a:buFont typeface="Arial" charset="0"/>
              <a:buChar char="•"/>
              <a:defRPr/>
            </a:pPr>
            <a:r>
              <a:rPr lang="tr-TR" i="1" dirty="0">
                <a:latin typeface="+mj-lt"/>
              </a:rPr>
              <a:t>Ortak girişimlerde eksiltme yetkilisi pilot ortaktır. </a:t>
            </a:r>
          </a:p>
          <a:p>
            <a:pPr lvl="1" eaLnBrk="1" fontAlgn="auto" hangingPunct="1">
              <a:spcAft>
                <a:spcPts val="0"/>
              </a:spcAft>
              <a:buClr>
                <a:schemeClr val="accent3"/>
              </a:buClr>
              <a:buFont typeface="Arial" charset="0"/>
              <a:buChar char="•"/>
              <a:defRPr/>
            </a:pPr>
            <a:r>
              <a:rPr lang="tr-TR" i="1" dirty="0">
                <a:latin typeface="+mj-lt"/>
              </a:rPr>
              <a:t>İşlem yapılacak bilgisayarda «EKAP İmzacı» uygulamasının kurulu olması gerekmektedir. </a:t>
            </a: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r>
              <a:rPr lang="tr-TR" i="1" dirty="0">
                <a:latin typeface="+mj-lt"/>
              </a:rPr>
              <a:t> </a:t>
            </a:r>
          </a:p>
        </p:txBody>
      </p:sp>
    </p:spTree>
    <p:extLst>
      <p:ext uri="{BB962C8B-B14F-4D97-AF65-F5344CB8AC3E}">
        <p14:creationId xmlns:p14="http://schemas.microsoft.com/office/powerpoint/2010/main" val="88638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3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İSTEKLİLER</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95</a:t>
            </a:fld>
            <a:endParaRPr lang="tr-TR" dirty="0"/>
          </a:p>
        </p:txBody>
      </p:sp>
      <p:sp>
        <p:nvSpPr>
          <p:cNvPr id="5" name="İçerik Yer Tutucusu 2"/>
          <p:cNvSpPr txBox="1">
            <a:spLocks/>
          </p:cNvSpPr>
          <p:nvPr/>
        </p:nvSpPr>
        <p:spPr bwMode="auto">
          <a:xfrm>
            <a:off x="457200" y="1412875"/>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eaLnBrk="1" fontAlgn="auto" hangingPunct="1">
              <a:spcAft>
                <a:spcPts val="0"/>
              </a:spcAft>
              <a:buClr>
                <a:schemeClr val="accent3"/>
              </a:buClr>
              <a:buFont typeface="Arial" charset="0"/>
              <a:buChar char="•"/>
              <a:defRPr/>
            </a:pPr>
            <a:r>
              <a:rPr lang="tr-TR" i="1" dirty="0">
                <a:latin typeface="+mj-lt"/>
              </a:rPr>
              <a:t> Teklif işlemleri menüsünden «Elektronik Eksiltme Teklif İşlemleri» üzerinden istekliler eksiltme oturumlarına katılım sağlayarak teklif verebilirler. </a:t>
            </a:r>
          </a:p>
          <a:p>
            <a:pPr lvl="1" eaLnBrk="1" fontAlgn="auto" hangingPunct="1">
              <a:spcAft>
                <a:spcPts val="0"/>
              </a:spcAft>
              <a:buClr>
                <a:schemeClr val="accent3"/>
              </a:buClr>
              <a:buFont typeface="Arial" charset="0"/>
              <a:buChar char="•"/>
              <a:defRPr/>
            </a:pPr>
            <a:r>
              <a:rPr lang="tr-TR" i="1" dirty="0">
                <a:latin typeface="+mj-lt"/>
              </a:rPr>
              <a:t>Oturumlar «E-Eksiltme Oturumu Başlamadı/Devam Ediyor/Tamamlandı» şeklinde gösterilir. Başlamamış oturuma bağlanıldığında başlamasına kalan süreyi gösteren sayaç, ihale bilgileri ile birlikte gösterilir. Sayaç sıfırlandığında otomatik olarak eksiltmeye katılım sağlanır. </a:t>
            </a: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r>
              <a:rPr lang="tr-TR" i="1" dirty="0">
                <a:latin typeface="+mj-lt"/>
              </a:rPr>
              <a:t> </a:t>
            </a:r>
          </a:p>
        </p:txBody>
      </p:sp>
      <p:pic>
        <p:nvPicPr>
          <p:cNvPr id="6" name="Resim 2" descr="Ekran Kırp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824288"/>
            <a:ext cx="2506662"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5" descr="Ekran Kırpm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5963" y="3789363"/>
            <a:ext cx="54197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34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randombar(horizontal)">
                                      <p:cBhvr>
                                        <p:cTn id="1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İSTEKLİLER</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96</a:t>
            </a:fld>
            <a:endParaRPr lang="tr-TR" dirty="0"/>
          </a:p>
        </p:txBody>
      </p:sp>
      <p:pic>
        <p:nvPicPr>
          <p:cNvPr id="5" name="Resim 3" descr="Ekran Kırp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732696"/>
            <a:ext cx="906780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1228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İSTEKLİLER</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97</a:t>
            </a:fld>
            <a:endParaRPr lang="tr-TR" dirty="0"/>
          </a:p>
        </p:txBody>
      </p:sp>
      <p:pic>
        <p:nvPicPr>
          <p:cNvPr id="5" name="Resim 2" descr="Ekran Kırp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063" y="4978059"/>
            <a:ext cx="87185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p:cNvSpPr txBox="1">
            <a:spLocks/>
          </p:cNvSpPr>
          <p:nvPr/>
        </p:nvSpPr>
        <p:spPr bwMode="auto">
          <a:xfrm>
            <a:off x="457200" y="1002959"/>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eaLnBrk="1" fontAlgn="auto" hangingPunct="1">
              <a:spcAft>
                <a:spcPts val="0"/>
              </a:spcAft>
              <a:buClr>
                <a:schemeClr val="accent3"/>
              </a:buClr>
              <a:buFont typeface="Arial" charset="0"/>
              <a:buChar char="•"/>
              <a:defRPr/>
            </a:pPr>
            <a:r>
              <a:rPr lang="tr-TR" i="1" dirty="0">
                <a:latin typeface="+mj-lt"/>
              </a:rPr>
              <a:t> İstekliler, tur süreci içerisinde tur tamamlanıncaya kadar tekliflerini verebilirler. Teklif girişinden sonra e-imza süreci sebebiyle zamanlamaya dikkat edilmesi gerekmektedir. </a:t>
            </a:r>
          </a:p>
          <a:p>
            <a:pPr lvl="1" eaLnBrk="1" fontAlgn="auto" hangingPunct="1">
              <a:spcAft>
                <a:spcPts val="0"/>
              </a:spcAft>
              <a:buClr>
                <a:schemeClr val="accent3"/>
              </a:buClr>
              <a:buFont typeface="Arial" charset="0"/>
              <a:buChar char="•"/>
              <a:defRPr/>
            </a:pPr>
            <a:r>
              <a:rPr lang="tr-TR" i="1" dirty="0">
                <a:latin typeface="+mj-lt"/>
              </a:rPr>
              <a:t>Teklif oluşturma işlemi; “Teklif Verme </a:t>
            </a:r>
            <a:r>
              <a:rPr lang="tr-TR" i="1" dirty="0" err="1">
                <a:latin typeface="+mj-lt"/>
              </a:rPr>
              <a:t>Paneli”nde</a:t>
            </a:r>
            <a:r>
              <a:rPr lang="tr-TR" i="1" dirty="0">
                <a:latin typeface="+mj-lt"/>
              </a:rPr>
              <a:t> yer alan Kalem Adı, Menşei, Miktarı, Birimi, Önceki Birim Teklif Fiyatı, Birim Teklif Fiyatı ve Kalem Toplam Fiyatı kolonlarından oluşan tablo üzerinden birim fiyat girilerek yürütülür. Teklif oluşturulduktan sonra eksiltilmiş teklif e-imzaya gönderilir. </a:t>
            </a:r>
          </a:p>
          <a:p>
            <a:pPr lvl="1" eaLnBrk="1" fontAlgn="auto" hangingPunct="1">
              <a:spcAft>
                <a:spcPts val="0"/>
              </a:spcAft>
              <a:buClr>
                <a:schemeClr val="accent3"/>
              </a:buClr>
              <a:buFont typeface="Arial" charset="0"/>
              <a:buChar char="•"/>
              <a:defRPr/>
            </a:pPr>
            <a:r>
              <a:rPr lang="tr-TR" i="1" dirty="0">
                <a:latin typeface="+mj-lt"/>
              </a:rPr>
              <a:t>Sistem EKAP İmzacı ile e-imza süreci tamamlanana kadar çeşitli şekillerde uyarılarda bulunur. </a:t>
            </a:r>
          </a:p>
          <a:p>
            <a:pPr lvl="1" eaLnBrk="1" fontAlgn="auto" hangingPunct="1">
              <a:spcAft>
                <a:spcPts val="0"/>
              </a:spcAft>
              <a:buClr>
                <a:schemeClr val="accent3"/>
              </a:buClr>
              <a:buFont typeface="Arial" charset="0"/>
              <a:buChar char="•"/>
              <a:defRPr/>
            </a:pPr>
            <a:r>
              <a:rPr lang="tr-TR" i="1" dirty="0">
                <a:latin typeface="+mj-lt"/>
              </a:rPr>
              <a:t>Tüm ortaklar tarafından imzalanmadan eksiltilmiş teklif </a:t>
            </a:r>
            <a:r>
              <a:rPr lang="tr-TR" i="1" dirty="0" err="1">
                <a:latin typeface="+mj-lt"/>
              </a:rPr>
              <a:t>EKAP’a</a:t>
            </a:r>
            <a:r>
              <a:rPr lang="tr-TR" i="1" dirty="0">
                <a:latin typeface="+mj-lt"/>
              </a:rPr>
              <a:t> gönderilemez. </a:t>
            </a: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endParaRPr lang="tr-TR" i="1" dirty="0">
              <a:latin typeface="+mj-lt"/>
            </a:endParaRPr>
          </a:p>
          <a:p>
            <a:pPr lvl="1" eaLnBrk="1" fontAlgn="auto" hangingPunct="1">
              <a:spcAft>
                <a:spcPts val="0"/>
              </a:spcAft>
              <a:buClr>
                <a:schemeClr val="accent3"/>
              </a:buClr>
              <a:buFont typeface="Arial" charset="0"/>
              <a:buChar char="•"/>
              <a:defRPr/>
            </a:pPr>
            <a:r>
              <a:rPr lang="tr-TR" i="1" dirty="0">
                <a:latin typeface="+mj-lt"/>
              </a:rPr>
              <a:t> </a:t>
            </a:r>
          </a:p>
        </p:txBody>
      </p:sp>
    </p:spTree>
    <p:extLst>
      <p:ext uri="{BB962C8B-B14F-4D97-AF65-F5344CB8AC3E}">
        <p14:creationId xmlns:p14="http://schemas.microsoft.com/office/powerpoint/2010/main" val="253389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İSTEKLİLER</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98</a:t>
            </a:fld>
            <a:endParaRPr lang="tr-TR" dirty="0"/>
          </a:p>
        </p:txBody>
      </p:sp>
      <p:pic>
        <p:nvPicPr>
          <p:cNvPr id="5" name="Resim 4" descr="Ekran Kırpma"/>
          <p:cNvPicPr>
            <a:picLocks noChangeAspect="1"/>
          </p:cNvPicPr>
          <p:nvPr/>
        </p:nvPicPr>
        <p:blipFill>
          <a:blip r:embed="rId2"/>
          <a:stretch>
            <a:fillRect/>
          </a:stretch>
        </p:blipFill>
        <p:spPr>
          <a:xfrm>
            <a:off x="161925" y="1022289"/>
            <a:ext cx="8820150" cy="4048125"/>
          </a:xfrm>
          <a:prstGeom prst="rect">
            <a:avLst/>
          </a:prstGeom>
          <a:ln>
            <a:noFill/>
          </a:ln>
          <a:effectLst>
            <a:outerShdw blurRad="292100" dist="139700" dir="2700000" algn="tl" rotWithShape="0">
              <a:srgbClr val="333333">
                <a:alpha val="65000"/>
              </a:srgbClr>
            </a:outerShdw>
          </a:effectLst>
        </p:spPr>
      </p:pic>
      <p:pic>
        <p:nvPicPr>
          <p:cNvPr id="6" name="Resim 5" descr="Ekran Kırpma"/>
          <p:cNvPicPr>
            <a:picLocks noChangeAspect="1"/>
          </p:cNvPicPr>
          <p:nvPr/>
        </p:nvPicPr>
        <p:blipFill>
          <a:blip r:embed="rId3"/>
          <a:stretch>
            <a:fillRect/>
          </a:stretch>
        </p:blipFill>
        <p:spPr>
          <a:xfrm>
            <a:off x="3736975" y="4637026"/>
            <a:ext cx="5083175" cy="1863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2496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F9BE-CB4A-49BD-A223-8DF3278B1CFB}"/>
              </a:ext>
            </a:extLst>
          </p:cNvPr>
          <p:cNvSpPr>
            <a:spLocks noGrp="1"/>
          </p:cNvSpPr>
          <p:nvPr>
            <p:ph type="title"/>
          </p:nvPr>
        </p:nvSpPr>
        <p:spPr/>
        <p:txBody>
          <a:bodyPr/>
          <a:lstStyle/>
          <a:p>
            <a:r>
              <a:rPr lang="tr-TR" dirty="0"/>
              <a:t>Elektronik Eksiltme - İSTEKLİLER</a:t>
            </a:r>
          </a:p>
        </p:txBody>
      </p:sp>
      <p:sp>
        <p:nvSpPr>
          <p:cNvPr id="4" name="Slayt Numarası Yer Tutucusu 3">
            <a:extLst>
              <a:ext uri="{FF2B5EF4-FFF2-40B4-BE49-F238E27FC236}">
                <a16:creationId xmlns:a16="http://schemas.microsoft.com/office/drawing/2014/main" id="{4892B7DF-284C-4544-BA43-D9877544BF53}"/>
              </a:ext>
            </a:extLst>
          </p:cNvPr>
          <p:cNvSpPr>
            <a:spLocks noGrp="1"/>
          </p:cNvSpPr>
          <p:nvPr>
            <p:ph type="sldNum" sz="quarter" idx="12"/>
          </p:nvPr>
        </p:nvSpPr>
        <p:spPr/>
        <p:txBody>
          <a:bodyPr/>
          <a:lstStyle/>
          <a:p>
            <a:fld id="{321968CA-F909-4380-9DFC-949767863C2A}" type="slidenum">
              <a:rPr lang="tr-TR" smtClean="0"/>
              <a:pPr/>
              <a:t>99</a:t>
            </a:fld>
            <a:endParaRPr lang="tr-TR" dirty="0"/>
          </a:p>
        </p:txBody>
      </p:sp>
      <p:sp>
        <p:nvSpPr>
          <p:cNvPr id="5" name="Başlık 1"/>
          <p:cNvSpPr txBox="1">
            <a:spLocks/>
          </p:cNvSpPr>
          <p:nvPr/>
        </p:nvSpPr>
        <p:spPr>
          <a:xfrm>
            <a:off x="323850" y="454679"/>
            <a:ext cx="8496300" cy="808038"/>
          </a:xfrm>
          <a:prstGeom prst="rect">
            <a:avLst/>
          </a:prstGeom>
        </p:spPr>
        <p:txBody>
          <a:bodyPr anchor="ct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defRPr/>
            </a:pPr>
            <a:endParaRPr lang="tr-TR" sz="3200" b="1" dirty="0">
              <a:solidFill>
                <a:srgbClr val="0000FF"/>
              </a:solidFill>
            </a:endParaRPr>
          </a:p>
        </p:txBody>
      </p:sp>
      <p:sp>
        <p:nvSpPr>
          <p:cNvPr id="6" name="İçerik Yer Tutucusu 2"/>
          <p:cNvSpPr txBox="1">
            <a:spLocks/>
          </p:cNvSpPr>
          <p:nvPr/>
        </p:nvSpPr>
        <p:spPr bwMode="auto">
          <a:xfrm>
            <a:off x="457200" y="1318279"/>
            <a:ext cx="8229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eaLnBrk="1" fontAlgn="auto" hangingPunct="1">
              <a:spcAft>
                <a:spcPts val="0"/>
              </a:spcAft>
              <a:buClr>
                <a:schemeClr val="accent3"/>
              </a:buClr>
              <a:buFont typeface="Arial" charset="0"/>
              <a:buChar char="•"/>
              <a:defRPr/>
            </a:pPr>
            <a:endParaRPr lang="tr-TR" i="1" dirty="0">
              <a:latin typeface="+mj-lt"/>
            </a:endParaRPr>
          </a:p>
        </p:txBody>
      </p:sp>
      <p:pic>
        <p:nvPicPr>
          <p:cNvPr id="7" name="Resim 2" descr="Ekran Kırp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04042"/>
            <a:ext cx="91440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46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11bc6e-9ab1-47ee-a185-7ef097c13895}&quot; /&gt;&lt;isInvalidForFieldText val=&quot;0&quot; /&gt;&lt;Image&gt;&lt;filename val=&quot;E:\breeze\content\4008154575\5505989248-2\input\breezo\data\asimages\{0311bc6e-9ab1-47ee-a185-7ef097c13895}.png&quot; /&gt;&lt;left val=&quot;66&quot; /&gt;&lt;top val=&quot;150&quot; /&gt;&lt;width val=&quot;819&quot; /&gt;&lt;height val=&quot;539&quot; /&gt;&lt;hasText val=&quot;1&quot; /&gt;&lt;/Image&gt;&lt;/ThreeDShapeInfo&gt;"/>
  <p:tag name="PRESENTER_SHAPETEXTINFO" val="&lt;ShapeTextInfo&gt;&lt;TableIndex row=&quot;-1&quot; col=&quot;-1&quot;&gt;&lt;linesCount val=&quot;7&quot; /&gt;&lt;lineCharCount val=&quot;80&quot; /&gt;&lt;lineCharCount val=&quot;1&quot; /&gt;&lt;lineCharCount val=&quot;84&quot; /&gt;&lt;lineCharCount val=&quot;1&quot; /&gt;&lt;lineCharCount val=&quot;79&quot; /&gt;&lt;lineCharCount val=&quot;1&quot; /&gt;&lt;lineCharCount val=&quot;76&quot; /&gt;&lt;/TableIndex&gt;&lt;/ShapeTextInfo&gt;"/>
</p:tagLst>
</file>

<file path=ppt/theme/theme1.xml><?xml version="1.0" encoding="utf-8"?>
<a:theme xmlns:a="http://schemas.openxmlformats.org/drawingml/2006/main" name="Office Teması">
  <a:themeElements>
    <a:clrScheme name="EA">
      <a:dk1>
        <a:sysClr val="windowText" lastClr="000000"/>
      </a:dk1>
      <a:lt1>
        <a:sysClr val="window" lastClr="FFFFFF"/>
      </a:lt1>
      <a:dk2>
        <a:srgbClr val="1B587C"/>
      </a:dk2>
      <a:lt2>
        <a:srgbClr val="C4E1F2"/>
      </a:lt2>
      <a:accent1>
        <a:srgbClr val="FF0000"/>
      </a:accent1>
      <a:accent2>
        <a:srgbClr val="9F2936"/>
      </a:accent2>
      <a:accent3>
        <a:srgbClr val="B60A0A"/>
      </a:accent3>
      <a:accent4>
        <a:srgbClr val="4E8542"/>
      </a:accent4>
      <a:accent5>
        <a:srgbClr val="D7DFE5"/>
      </a:accent5>
      <a:accent6>
        <a:srgbClr val="4EA5D8"/>
      </a:accent6>
      <a:hlink>
        <a:srgbClr val="9F87B7"/>
      </a:hlink>
      <a:folHlink>
        <a:srgbClr val="9F29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3027</TotalTime>
  <Words>5234</Words>
  <Application>Microsoft Office PowerPoint</Application>
  <PresentationFormat>Ekran Gösterisi (4:3)</PresentationFormat>
  <Paragraphs>841</Paragraphs>
  <Slides>100</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100</vt:i4>
      </vt:variant>
    </vt:vector>
  </HeadingPairs>
  <TitlesOfParts>
    <vt:vector size="106" baseType="lpstr">
      <vt:lpstr>Arial</vt:lpstr>
      <vt:lpstr>Calibri</vt:lpstr>
      <vt:lpstr>Times New Roman</vt:lpstr>
      <vt:lpstr>Wingdings</vt:lpstr>
      <vt:lpstr>Wingdings 2</vt:lpstr>
      <vt:lpstr>Office Teması</vt:lpstr>
      <vt:lpstr>Elektronik İhale Elektronik Eksiltme</vt:lpstr>
      <vt:lpstr>Konu Başlıkları</vt:lpstr>
      <vt:lpstr>EKAP</vt:lpstr>
      <vt:lpstr>EKAP </vt:lpstr>
      <vt:lpstr>EKAP </vt:lpstr>
      <vt:lpstr>EKAP </vt:lpstr>
      <vt:lpstr>Belgelerin Azaltılması </vt:lpstr>
      <vt:lpstr>Belgelerin Azaltılması </vt:lpstr>
      <vt:lpstr>Belgelerin Azaltılması </vt:lpstr>
      <vt:lpstr>Belgelerin Azaltılması </vt:lpstr>
      <vt:lpstr>Belgelerin Azaltılması </vt:lpstr>
      <vt:lpstr>Belgelerin Azaltılması</vt:lpstr>
      <vt:lpstr>Belgelerin Azaltılması</vt:lpstr>
      <vt:lpstr>  </vt:lpstr>
      <vt:lpstr>Elektronik İhale </vt:lpstr>
      <vt:lpstr>Elektronik İhale </vt:lpstr>
      <vt:lpstr>Elektronik İhale </vt:lpstr>
      <vt:lpstr>Elektronik İhale </vt:lpstr>
      <vt:lpstr>Elektronik İhale </vt:lpstr>
      <vt:lpstr>Elektronik İhale </vt:lpstr>
      <vt:lpstr>Elektronik İhale </vt:lpstr>
      <vt:lpstr>Elektronik İhale </vt:lpstr>
      <vt:lpstr>Elektronik İhale </vt:lpstr>
      <vt:lpstr>Elektronik İhale </vt:lpstr>
      <vt:lpstr>Elektronik İhale </vt:lpstr>
      <vt:lpstr>Elektronik İhale </vt:lpstr>
      <vt:lpstr>Elektronik İhale </vt:lpstr>
      <vt:lpstr>Elektronik İhale </vt:lpstr>
      <vt:lpstr>Elektronik İhale </vt:lpstr>
      <vt:lpstr>Elektronik İhale </vt:lpstr>
      <vt:lpstr>Geçici Teminat</vt:lpstr>
      <vt:lpstr>Elektronik İhale – Tekliflerin Açılması </vt:lpstr>
      <vt:lpstr>Elektronik İhale – I. Oturum</vt:lpstr>
      <vt:lpstr>Elektronik İhale – I. Oturum</vt:lpstr>
      <vt:lpstr>Elektronik İhale – I. Oturum</vt:lpstr>
      <vt:lpstr>Elektronik İhale – II. Oturum</vt:lpstr>
      <vt:lpstr>Elektronik İhale – II. Oturum</vt:lpstr>
      <vt:lpstr>Elektronik İhale – II. Oturum</vt:lpstr>
      <vt:lpstr>Yeterlik Bilgileri Tablosu </vt:lpstr>
      <vt:lpstr>Yeterlik Bilgileri Tablosu </vt:lpstr>
      <vt:lpstr>Yeterlik Bilgileri Tablosu </vt:lpstr>
      <vt:lpstr>Elektronik İhale – II. Oturum</vt:lpstr>
      <vt:lpstr>Elektronik İhale – II. Oturum</vt:lpstr>
      <vt:lpstr>Elektronik İhale – II. Oturum</vt:lpstr>
      <vt:lpstr>Elektronik İhale – II. Oturum</vt:lpstr>
      <vt:lpstr>Elektronik İhale – II. Oturum</vt:lpstr>
      <vt:lpstr>Elektronik İhale</vt:lpstr>
      <vt:lpstr>Elektronik İhale</vt:lpstr>
      <vt:lpstr>Elektronik İhale – Teknik Problem </vt:lpstr>
      <vt:lpstr>Elektronik Eksiltme</vt:lpstr>
      <vt:lpstr>Elektronik Eksiltme </vt:lpstr>
      <vt:lpstr>Ortak Hükümler</vt:lpstr>
      <vt:lpstr>Elektronik Eksiltme </vt:lpstr>
      <vt:lpstr>Elektronik Eksiltme </vt:lpstr>
      <vt:lpstr>Elektronik Eksiltme </vt:lpstr>
      <vt:lpstr>Elektronik Eksiltme </vt:lpstr>
      <vt:lpstr>Elektronik Eksiltme </vt:lpstr>
      <vt:lpstr>Elektronik Eksiltme </vt:lpstr>
      <vt:lpstr>Elektronik Eksiltme </vt:lpstr>
      <vt:lpstr>Elektronik Eksiltme </vt:lpstr>
      <vt:lpstr>Elektronik Eksiltme </vt:lpstr>
      <vt:lpstr>Elektronik Eksiltme </vt:lpstr>
      <vt:lpstr>Elektronik Eksiltme </vt:lpstr>
      <vt:lpstr>Elektronik Eksiltme </vt:lpstr>
      <vt:lpstr>Elektronik Eksiltme </vt:lpstr>
      <vt:lpstr>Elektronik Eksiltme </vt:lpstr>
      <vt:lpstr>Elektronik Eksiltme </vt:lpstr>
      <vt:lpstr>Elektronik Eksiltme </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Elektronik Eksiltme - İDARE</vt:lpstr>
      <vt:lpstr>PowerPoint Sunusu</vt:lpstr>
      <vt:lpstr>PowerPoint Sunusu</vt:lpstr>
      <vt:lpstr>Elektronik Eksiltme - İDARE</vt:lpstr>
      <vt:lpstr>Elektronik Eksiltme - İDARE</vt:lpstr>
      <vt:lpstr>Elektronik Eksiltme - İSTEKLİLER</vt:lpstr>
      <vt:lpstr>Elektronik Eksiltme - İSTEKLİLER</vt:lpstr>
      <vt:lpstr>Elektronik Eksiltme - İSTEKLİLER</vt:lpstr>
      <vt:lpstr>Elektronik Eksiltme - İSTEKLİLER</vt:lpstr>
      <vt:lpstr>Elektronik Eksiltme - İSTEKLİLER</vt:lpstr>
      <vt:lpstr>Elektronik Eksiltme - İSTEKLİLER</vt:lpstr>
      <vt:lpstr>Elektronik Eksiltme - İSTEKLİLER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 Eğitim Dairesi Başkanlığı</dc:creator>
  <cp:lastModifiedBy>Doğukan Demirci</cp:lastModifiedBy>
  <cp:revision>165</cp:revision>
  <dcterms:created xsi:type="dcterms:W3CDTF">2021-03-03T09:51:40Z</dcterms:created>
  <dcterms:modified xsi:type="dcterms:W3CDTF">2021-08-03T15:54:44Z</dcterms:modified>
</cp:coreProperties>
</file>